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jpeg" ContentType="image/jpeg"/>
  <Default Extension="xml" ContentType="application/xml"/>
  <Override PartName="/ppt/presentation.xml" ContentType="application/vnd.openxmlformats-officedocument.presentationml.presentation.main+xml"/>
  <Override PartName="/ppt/slides/slide15.xml" ContentType="application/vnd.openxmlformats-officedocument.presentationml.slide+xml"/>
  <Override PartName="/ppt/slides/slide25.xml" ContentType="application/vnd.openxmlformats-officedocument.presentationml.slide+xml"/>
  <Override PartName="/ppt/slides/slide10.xml" ContentType="application/vnd.openxmlformats-officedocument.presentationml.slide+xml"/>
  <Override PartName="/ppt/slides/slide19.xml" ContentType="application/vnd.openxmlformats-officedocument.presentationml.slide+xml"/>
  <Override PartName="/ppt/slides/slide9.xml" ContentType="application/vnd.openxmlformats-officedocument.presentationml.slide+xml"/>
  <Override PartName="/ppt/slides/slide20.xml" ContentType="application/vnd.openxmlformats-officedocument.presentationml.slide+xml"/>
  <Override PartName="/ppt/slides/slide11.xml" ContentType="application/vnd.openxmlformats-officedocument.presentationml.slide+xml"/>
  <Override PartName="/ppt/slides/slide18.xml" ContentType="application/vnd.openxmlformats-officedocument.presentationml.slide+xml"/>
  <Override PartName="/ppt/slides/slide12.xml" ContentType="application/vnd.openxmlformats-officedocument.presentationml.slide+xml"/>
  <Override PartName="/ppt/slides/slide14.xml" ContentType="application/vnd.openxmlformats-officedocument.presentationml.slide+xml"/>
  <Override PartName="/ppt/slides/slide27.xml" ContentType="application/vnd.openxmlformats-officedocument.presentationml.slide+xml"/>
  <Override PartName="/ppt/slides/slide13.xml" ContentType="application/vnd.openxmlformats-officedocument.presentationml.slide+xml"/>
  <Override PartName="/ppt/slides/slide17.xml" ContentType="application/vnd.openxmlformats-officedocument.presentationml.slide+xml"/>
  <Override PartName="/ppt/slides/slide8.xml" ContentType="application/vnd.openxmlformats-officedocument.presentationml.slide+xml"/>
  <Override PartName="/ppt/slides/slide21.xml" ContentType="application/vnd.openxmlformats-officedocument.presentationml.slide+xml"/>
  <Override PartName="/ppt/slides/slide7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24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23.xml" ContentType="application/vnd.openxmlformats-officedocument.presentationml.slide+xml"/>
  <Override PartName="/ppt/slides/slide26.xml" ContentType="application/vnd.openxmlformats-officedocument.presentationml.slide+xml"/>
  <Override PartName="/ppt/slides/slide6.xml" ContentType="application/vnd.openxmlformats-officedocument.presentationml.slide+xml"/>
  <Override PartName="/ppt/slides/slide4.xml" ContentType="application/vnd.openxmlformats-officedocument.presentationml.slide+xml"/>
  <Override PartName="/ppt/slides/slide22.xml" ContentType="application/vnd.openxmlformats-officedocument.presentationml.slide+xml"/>
  <Override PartName="/ppt/slides/slide5.xml" ContentType="application/vnd.openxmlformats-officedocument.presentationml.slide+xml"/>
  <Override PartName="/ppt/slideMasters/slideMaster1.xml" ContentType="application/vnd.openxmlformats-officedocument.presentationml.slideMaster+xml"/>
  <Override PartName="/ppt/notesSlides/notesSlide1.xml" ContentType="application/vnd.openxmlformats-officedocument.presentationml.notesSlide+xml"/>
  <Override PartName="/ppt/slideLayouts/slideLayout7.xml" ContentType="application/vnd.openxmlformats-officedocument.presentationml.slide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3.xml" ContentType="application/vnd.openxmlformats-officedocument.presentationml.notesSlide+xml"/>
  <Override PartName="/ppt/slideLayouts/slideLayout12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slideLayouts/slideLayout11.xml" ContentType="application/vnd.openxmlformats-officedocument.presentationml.slideLayout+xml"/>
  <Override PartName="/ppt/notesSlides/notesSlide2.xml" ContentType="application/vnd.openxmlformats-officedocument.presentationml.notesSlide+xml"/>
  <Override PartName="/ppt/notesSlides/notesSlide11.xml" ContentType="application/vnd.openxmlformats-officedocument.presentationml.notesSlide+xml"/>
  <Override PartName="/ppt/slideLayouts/slideLayout6.xml" ContentType="application/vnd.openxmlformats-officedocument.presentationml.slideLayout+xml"/>
  <Override PartName="/ppt/notesSlides/notesSlide12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5.xml" ContentType="application/vnd.openxmlformats-officedocument.presentationml.notesSlide+xml"/>
  <Override PartName="/ppt/slideLayouts/slideLayout3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notesSlides/notesSlide14.xml" ContentType="application/vnd.openxmlformats-officedocument.presentationml.notesSlide+xml"/>
  <Override PartName="/ppt/handoutMasters/handoutMaster1.xml" ContentType="application/vnd.openxmlformats-officedocument.presentationml.handout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3.xml" ContentType="application/vnd.openxmlformats-officedocument.theme+xml"/>
  <Override PartName="/ppt/theme/theme2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29"/>
  </p:notesMasterIdLst>
  <p:handoutMasterIdLst>
    <p:handoutMasterId r:id="rId30"/>
  </p:handoutMasterIdLst>
  <p:sldIdLst>
    <p:sldId id="808" r:id="rId2"/>
    <p:sldId id="883" r:id="rId3"/>
    <p:sldId id="882" r:id="rId4"/>
    <p:sldId id="885" r:id="rId5"/>
    <p:sldId id="884" r:id="rId6"/>
    <p:sldId id="886" r:id="rId7"/>
    <p:sldId id="888" r:id="rId8"/>
    <p:sldId id="836" r:id="rId9"/>
    <p:sldId id="840" r:id="rId10"/>
    <p:sldId id="889" r:id="rId11"/>
    <p:sldId id="844" r:id="rId12"/>
    <p:sldId id="845" r:id="rId13"/>
    <p:sldId id="846" r:id="rId14"/>
    <p:sldId id="890" r:id="rId15"/>
    <p:sldId id="891" r:id="rId16"/>
    <p:sldId id="892" r:id="rId17"/>
    <p:sldId id="893" r:id="rId18"/>
    <p:sldId id="894" r:id="rId19"/>
    <p:sldId id="895" r:id="rId20"/>
    <p:sldId id="897" r:id="rId21"/>
    <p:sldId id="896" r:id="rId22"/>
    <p:sldId id="868" r:id="rId23"/>
    <p:sldId id="869" r:id="rId24"/>
    <p:sldId id="870" r:id="rId25"/>
    <p:sldId id="871" r:id="rId26"/>
    <p:sldId id="872" r:id="rId27"/>
    <p:sldId id="873" r:id="rId28"/>
  </p:sldIdLst>
  <p:sldSz cx="9144000" cy="6858000" type="screen4x3"/>
  <p:notesSz cx="6858000" cy="9144000"/>
  <p:defaultTextStyle>
    <a:defPPr>
      <a:defRPr lang="sv-SE"/>
    </a:defPPr>
    <a:lvl1pPr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0033"/>
    <a:srgbClr val="DDDDDD"/>
    <a:srgbClr val="FFCC66"/>
    <a:srgbClr val="A50021"/>
    <a:srgbClr val="66FF66"/>
    <a:srgbClr val="FF6699"/>
    <a:srgbClr val="000000"/>
    <a:srgbClr val="FF33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51" autoAdjust="0"/>
    <p:restoredTop sz="94670" autoAdjust="0"/>
  </p:normalViewPr>
  <p:slideViewPr>
    <p:cSldViewPr>
      <p:cViewPr varScale="1">
        <p:scale>
          <a:sx n="74" d="100"/>
          <a:sy n="74" d="100"/>
        </p:scale>
        <p:origin x="-1044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212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37" Type="http://schemas.openxmlformats.org/officeDocument/2006/relationships/customXml" Target="../customXml/item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customXml" Target="../customXml/item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Relationship Id="rId35" Type="http://schemas.openxmlformats.org/officeDocument/2006/relationships/customXml" Target="../customXml/item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0" sz="1200"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0" sz="1200"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430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kumimoji="0" sz="1200"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430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0" sz="1200"/>
            </a:lvl1pPr>
          </a:lstStyle>
          <a:p>
            <a:pPr>
              <a:defRPr/>
            </a:pPr>
            <a:fld id="{7F359CA2-08B6-487C-9BA9-91DDACC95644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0" sz="1200"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0" sz="1200"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30724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noProof="0" smtClean="0"/>
              <a:t>Klicka här för att ändra format på bakgrundstexten</a:t>
            </a:r>
          </a:p>
          <a:p>
            <a:pPr lvl="1"/>
            <a:r>
              <a:rPr lang="sv-SE" noProof="0" smtClean="0"/>
              <a:t>Nivå två</a:t>
            </a:r>
          </a:p>
          <a:p>
            <a:pPr lvl="2"/>
            <a:r>
              <a:rPr lang="sv-SE" noProof="0" smtClean="0"/>
              <a:t>Nivå tre</a:t>
            </a:r>
          </a:p>
          <a:p>
            <a:pPr lvl="3"/>
            <a:r>
              <a:rPr lang="sv-SE" noProof="0" smtClean="0"/>
              <a:t>Nivå fyra</a:t>
            </a:r>
          </a:p>
          <a:p>
            <a:pPr lvl="4"/>
            <a:r>
              <a:rPr lang="sv-SE" noProof="0" smtClean="0"/>
              <a:t>Nivå fem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kumimoji="0" sz="1200"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0" sz="1200"/>
            </a:lvl1pPr>
          </a:lstStyle>
          <a:p>
            <a:pPr>
              <a:defRPr/>
            </a:pPr>
            <a:fld id="{825F6F8A-2C2E-4A41-A039-C542AB26C561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8F204F52-BB86-490D-9374-5A0F98B52491}" type="slidenum">
              <a:rPr kumimoji="0" lang="sv-SE" sz="1200"/>
              <a:pPr algn="r"/>
              <a:t>1</a:t>
            </a:fld>
            <a:endParaRPr kumimoji="0" lang="sv-SE" sz="1200"/>
          </a:p>
        </p:txBody>
      </p:sp>
      <p:sp>
        <p:nvSpPr>
          <p:cNvPr id="31747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B700A398-841A-48E0-A63F-4E71F7D21B83}" type="slidenum">
              <a:rPr kumimoji="0" lang="sv-SE" sz="1200"/>
              <a:pPr algn="r"/>
              <a:t>2</a:t>
            </a:fld>
            <a:endParaRPr kumimoji="0" lang="sv-SE" sz="1200"/>
          </a:p>
        </p:txBody>
      </p:sp>
      <p:sp>
        <p:nvSpPr>
          <p:cNvPr id="32771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sv-SE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9050" y="1109663"/>
            <a:ext cx="9156700" cy="757237"/>
            <a:chOff x="0" y="0"/>
            <a:chExt cx="5768" cy="477"/>
          </a:xfrm>
        </p:grpSpPr>
        <p:sp>
          <p:nvSpPr>
            <p:cNvPr id="5" name="Freeform 3"/>
            <p:cNvSpPr>
              <a:spLocks/>
            </p:cNvSpPr>
            <p:nvPr userDrawn="1"/>
          </p:nvSpPr>
          <p:spPr bwMode="auto">
            <a:xfrm>
              <a:off x="5" y="0"/>
              <a:ext cx="5763" cy="477"/>
            </a:xfrm>
            <a:custGeom>
              <a:avLst/>
              <a:gdLst/>
              <a:ahLst/>
              <a:cxnLst>
                <a:cxn ang="0">
                  <a:pos x="0" y="450"/>
                </a:cxn>
                <a:cxn ang="0">
                  <a:pos x="3" y="0"/>
                </a:cxn>
                <a:cxn ang="0">
                  <a:pos x="5763" y="0"/>
                </a:cxn>
                <a:cxn ang="0">
                  <a:pos x="5763" y="465"/>
                </a:cxn>
                <a:cxn ang="0">
                  <a:pos x="4821" y="477"/>
                </a:cxn>
                <a:cxn ang="0">
                  <a:pos x="4326" y="447"/>
                </a:cxn>
                <a:cxn ang="0">
                  <a:pos x="3783" y="465"/>
                </a:cxn>
                <a:cxn ang="0">
                  <a:pos x="3417" y="456"/>
                </a:cxn>
                <a:cxn ang="0">
                  <a:pos x="2973" y="459"/>
                </a:cxn>
                <a:cxn ang="0">
                  <a:pos x="2451" y="453"/>
                </a:cxn>
                <a:cxn ang="0">
                  <a:pos x="2289" y="441"/>
                </a:cxn>
                <a:cxn ang="0">
                  <a:pos x="2010" y="453"/>
                </a:cxn>
                <a:cxn ang="0">
                  <a:pos x="1827" y="450"/>
                </a:cxn>
                <a:cxn ang="0">
                  <a:pos x="1215" y="465"/>
                </a:cxn>
                <a:cxn ang="0">
                  <a:pos x="660" y="456"/>
                </a:cxn>
                <a:cxn ang="0">
                  <a:pos x="0" y="450"/>
                </a:cxn>
              </a:cxnLst>
              <a:rect l="0" t="0" r="r" b="b"/>
              <a:pathLst>
                <a:path w="5763" h="477">
                  <a:moveTo>
                    <a:pt x="0" y="450"/>
                  </a:moveTo>
                  <a:lnTo>
                    <a:pt x="3" y="0"/>
                  </a:lnTo>
                  <a:lnTo>
                    <a:pt x="5763" y="0"/>
                  </a:lnTo>
                  <a:lnTo>
                    <a:pt x="5763" y="465"/>
                  </a:lnTo>
                  <a:lnTo>
                    <a:pt x="4821" y="477"/>
                  </a:lnTo>
                  <a:lnTo>
                    <a:pt x="4326" y="447"/>
                  </a:lnTo>
                  <a:lnTo>
                    <a:pt x="3783" y="465"/>
                  </a:lnTo>
                  <a:lnTo>
                    <a:pt x="3417" y="456"/>
                  </a:lnTo>
                  <a:lnTo>
                    <a:pt x="2973" y="459"/>
                  </a:lnTo>
                  <a:lnTo>
                    <a:pt x="2451" y="453"/>
                  </a:lnTo>
                  <a:lnTo>
                    <a:pt x="2289" y="441"/>
                  </a:lnTo>
                  <a:lnTo>
                    <a:pt x="2010" y="453"/>
                  </a:lnTo>
                  <a:lnTo>
                    <a:pt x="1827" y="450"/>
                  </a:lnTo>
                  <a:lnTo>
                    <a:pt x="1215" y="465"/>
                  </a:lnTo>
                  <a:lnTo>
                    <a:pt x="660" y="456"/>
                  </a:lnTo>
                  <a:lnTo>
                    <a:pt x="0" y="450"/>
                  </a:lnTo>
                  <a:close/>
                </a:path>
              </a:pathLst>
            </a:custGeom>
            <a:solidFill>
              <a:schemeClr val="accent2">
                <a:alpha val="50000"/>
              </a:schemeClr>
            </a:solidFill>
            <a:ln w="9525" cap="flat" cmpd="sng">
              <a:noFill/>
              <a:prstDash val="solid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sv-SE"/>
            </a:p>
          </p:txBody>
        </p:sp>
        <p:sp>
          <p:nvSpPr>
            <p:cNvPr id="6" name="Freeform 4"/>
            <p:cNvSpPr>
              <a:spLocks/>
            </p:cNvSpPr>
            <p:nvPr userDrawn="1"/>
          </p:nvSpPr>
          <p:spPr bwMode="auto">
            <a:xfrm>
              <a:off x="0" y="98"/>
              <a:ext cx="256" cy="253"/>
            </a:xfrm>
            <a:custGeom>
              <a:avLst/>
              <a:gdLst/>
              <a:ahLst/>
              <a:cxnLst>
                <a:cxn ang="0">
                  <a:pos x="8" y="190"/>
                </a:cxn>
                <a:cxn ang="0">
                  <a:pos x="71" y="115"/>
                </a:cxn>
                <a:cxn ang="0">
                  <a:pos x="203" y="16"/>
                </a:cxn>
                <a:cxn ang="0">
                  <a:pos x="251" y="19"/>
                </a:cxn>
                <a:cxn ang="0">
                  <a:pos x="236" y="46"/>
                </a:cxn>
                <a:cxn ang="0">
                  <a:pos x="176" y="82"/>
                </a:cxn>
                <a:cxn ang="0">
                  <a:pos x="92" y="154"/>
                </a:cxn>
                <a:cxn ang="0">
                  <a:pos x="23" y="247"/>
                </a:cxn>
                <a:cxn ang="0">
                  <a:pos x="8" y="190"/>
                </a:cxn>
              </a:cxnLst>
              <a:rect l="0" t="0" r="r" b="b"/>
              <a:pathLst>
                <a:path w="256" h="253">
                  <a:moveTo>
                    <a:pt x="8" y="190"/>
                  </a:moveTo>
                  <a:cubicBezTo>
                    <a:pt x="16" y="168"/>
                    <a:pt x="38" y="144"/>
                    <a:pt x="71" y="115"/>
                  </a:cubicBezTo>
                  <a:cubicBezTo>
                    <a:pt x="104" y="86"/>
                    <a:pt x="173" y="32"/>
                    <a:pt x="203" y="16"/>
                  </a:cubicBezTo>
                  <a:cubicBezTo>
                    <a:pt x="233" y="0"/>
                    <a:pt x="246" y="14"/>
                    <a:pt x="251" y="19"/>
                  </a:cubicBezTo>
                  <a:cubicBezTo>
                    <a:pt x="256" y="24"/>
                    <a:pt x="249" y="35"/>
                    <a:pt x="236" y="46"/>
                  </a:cubicBezTo>
                  <a:cubicBezTo>
                    <a:pt x="223" y="57"/>
                    <a:pt x="200" y="64"/>
                    <a:pt x="176" y="82"/>
                  </a:cubicBezTo>
                  <a:cubicBezTo>
                    <a:pt x="152" y="100"/>
                    <a:pt x="118" y="126"/>
                    <a:pt x="92" y="154"/>
                  </a:cubicBezTo>
                  <a:cubicBezTo>
                    <a:pt x="66" y="182"/>
                    <a:pt x="36" y="241"/>
                    <a:pt x="23" y="247"/>
                  </a:cubicBezTo>
                  <a:cubicBezTo>
                    <a:pt x="10" y="253"/>
                    <a:pt x="0" y="212"/>
                    <a:pt x="8" y="190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sv-SE"/>
            </a:p>
          </p:txBody>
        </p:sp>
        <p:sp>
          <p:nvSpPr>
            <p:cNvPr id="7" name="Freeform 5"/>
            <p:cNvSpPr>
              <a:spLocks/>
            </p:cNvSpPr>
            <p:nvPr userDrawn="1"/>
          </p:nvSpPr>
          <p:spPr bwMode="auto">
            <a:xfrm>
              <a:off x="56" y="0"/>
              <a:ext cx="708" cy="459"/>
            </a:xfrm>
            <a:custGeom>
              <a:avLst/>
              <a:gdLst/>
              <a:ahLst/>
              <a:cxnLst>
                <a:cxn ang="0">
                  <a:pos x="0" y="432"/>
                </a:cxn>
                <a:cxn ang="0">
                  <a:pos x="0" y="453"/>
                </a:cxn>
                <a:cxn ang="0">
                  <a:pos x="72" y="324"/>
                </a:cxn>
                <a:cxn ang="0">
                  <a:pos x="198" y="201"/>
                </a:cxn>
                <a:cxn ang="0">
                  <a:pos x="366" y="102"/>
                </a:cxn>
                <a:cxn ang="0">
                  <a:pos x="531" y="36"/>
                </a:cxn>
                <a:cxn ang="0">
                  <a:pos x="609" y="0"/>
                </a:cxn>
                <a:cxn ang="0">
                  <a:pos x="708" y="3"/>
                </a:cxn>
                <a:cxn ang="0">
                  <a:pos x="591" y="66"/>
                </a:cxn>
                <a:cxn ang="0">
                  <a:pos x="417" y="126"/>
                </a:cxn>
                <a:cxn ang="0">
                  <a:pos x="237" y="231"/>
                </a:cxn>
                <a:cxn ang="0">
                  <a:pos x="117" y="345"/>
                </a:cxn>
                <a:cxn ang="0">
                  <a:pos x="51" y="459"/>
                </a:cxn>
                <a:cxn ang="0">
                  <a:pos x="0" y="453"/>
                </a:cxn>
              </a:cxnLst>
              <a:rect l="0" t="0" r="r" b="b"/>
              <a:pathLst>
                <a:path w="708" h="459">
                  <a:moveTo>
                    <a:pt x="0" y="432"/>
                  </a:moveTo>
                  <a:lnTo>
                    <a:pt x="0" y="453"/>
                  </a:lnTo>
                  <a:cubicBezTo>
                    <a:pt x="12" y="435"/>
                    <a:pt x="39" y="366"/>
                    <a:pt x="72" y="324"/>
                  </a:cubicBezTo>
                  <a:cubicBezTo>
                    <a:pt x="105" y="282"/>
                    <a:pt x="149" y="238"/>
                    <a:pt x="198" y="201"/>
                  </a:cubicBezTo>
                  <a:cubicBezTo>
                    <a:pt x="247" y="164"/>
                    <a:pt x="311" y="129"/>
                    <a:pt x="366" y="102"/>
                  </a:cubicBezTo>
                  <a:cubicBezTo>
                    <a:pt x="421" y="75"/>
                    <a:pt x="490" y="53"/>
                    <a:pt x="531" y="36"/>
                  </a:cubicBezTo>
                  <a:cubicBezTo>
                    <a:pt x="572" y="19"/>
                    <a:pt x="580" y="5"/>
                    <a:pt x="609" y="0"/>
                  </a:cubicBezTo>
                  <a:lnTo>
                    <a:pt x="708" y="3"/>
                  </a:lnTo>
                  <a:cubicBezTo>
                    <a:pt x="705" y="14"/>
                    <a:pt x="640" y="45"/>
                    <a:pt x="591" y="66"/>
                  </a:cubicBezTo>
                  <a:cubicBezTo>
                    <a:pt x="542" y="87"/>
                    <a:pt x="476" y="98"/>
                    <a:pt x="417" y="126"/>
                  </a:cubicBezTo>
                  <a:cubicBezTo>
                    <a:pt x="358" y="154"/>
                    <a:pt x="287" y="195"/>
                    <a:pt x="237" y="231"/>
                  </a:cubicBezTo>
                  <a:cubicBezTo>
                    <a:pt x="187" y="267"/>
                    <a:pt x="148" y="307"/>
                    <a:pt x="117" y="345"/>
                  </a:cubicBezTo>
                  <a:cubicBezTo>
                    <a:pt x="86" y="383"/>
                    <a:pt x="70" y="441"/>
                    <a:pt x="51" y="459"/>
                  </a:cubicBezTo>
                  <a:lnTo>
                    <a:pt x="0" y="453"/>
                  </a:lnTo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accent2"/>
                </a:gs>
                <a:gs pos="100000">
                  <a:schemeClr val="bg2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sv-SE"/>
            </a:p>
          </p:txBody>
        </p:sp>
        <p:sp>
          <p:nvSpPr>
            <p:cNvPr id="8" name="Freeform 6"/>
            <p:cNvSpPr>
              <a:spLocks/>
            </p:cNvSpPr>
            <p:nvPr userDrawn="1"/>
          </p:nvSpPr>
          <p:spPr bwMode="auto">
            <a:xfrm>
              <a:off x="131" y="269"/>
              <a:ext cx="251" cy="194"/>
            </a:xfrm>
            <a:custGeom>
              <a:avLst/>
              <a:gdLst/>
              <a:ahLst/>
              <a:cxnLst>
                <a:cxn ang="0">
                  <a:pos x="21" y="163"/>
                </a:cxn>
                <a:cxn ang="0">
                  <a:pos x="9" y="184"/>
                </a:cxn>
                <a:cxn ang="0">
                  <a:pos x="75" y="103"/>
                </a:cxn>
                <a:cxn ang="0">
                  <a:pos x="165" y="28"/>
                </a:cxn>
                <a:cxn ang="0">
                  <a:pos x="207" y="7"/>
                </a:cxn>
                <a:cxn ang="0">
                  <a:pos x="246" y="4"/>
                </a:cxn>
                <a:cxn ang="0">
                  <a:pos x="237" y="34"/>
                </a:cxn>
                <a:cxn ang="0">
                  <a:pos x="183" y="61"/>
                </a:cxn>
                <a:cxn ang="0">
                  <a:pos x="108" y="124"/>
                </a:cxn>
                <a:cxn ang="0">
                  <a:pos x="54" y="190"/>
                </a:cxn>
                <a:cxn ang="0">
                  <a:pos x="6" y="184"/>
                </a:cxn>
              </a:cxnLst>
              <a:rect l="0" t="0" r="r" b="b"/>
              <a:pathLst>
                <a:path w="251" h="194">
                  <a:moveTo>
                    <a:pt x="21" y="163"/>
                  </a:moveTo>
                  <a:cubicBezTo>
                    <a:pt x="10" y="178"/>
                    <a:pt x="0" y="194"/>
                    <a:pt x="9" y="184"/>
                  </a:cubicBezTo>
                  <a:cubicBezTo>
                    <a:pt x="18" y="174"/>
                    <a:pt x="49" y="129"/>
                    <a:pt x="75" y="103"/>
                  </a:cubicBezTo>
                  <a:cubicBezTo>
                    <a:pt x="101" y="77"/>
                    <a:pt x="143" y="44"/>
                    <a:pt x="165" y="28"/>
                  </a:cubicBezTo>
                  <a:cubicBezTo>
                    <a:pt x="187" y="12"/>
                    <a:pt x="194" y="11"/>
                    <a:pt x="207" y="7"/>
                  </a:cubicBezTo>
                  <a:cubicBezTo>
                    <a:pt x="220" y="3"/>
                    <a:pt x="241" y="0"/>
                    <a:pt x="246" y="4"/>
                  </a:cubicBezTo>
                  <a:cubicBezTo>
                    <a:pt x="251" y="8"/>
                    <a:pt x="247" y="25"/>
                    <a:pt x="237" y="34"/>
                  </a:cubicBezTo>
                  <a:cubicBezTo>
                    <a:pt x="227" y="43"/>
                    <a:pt x="204" y="46"/>
                    <a:pt x="183" y="61"/>
                  </a:cubicBezTo>
                  <a:cubicBezTo>
                    <a:pt x="162" y="76"/>
                    <a:pt x="129" y="103"/>
                    <a:pt x="108" y="124"/>
                  </a:cubicBezTo>
                  <a:cubicBezTo>
                    <a:pt x="87" y="145"/>
                    <a:pt x="71" y="180"/>
                    <a:pt x="54" y="190"/>
                  </a:cubicBezTo>
                  <a:lnTo>
                    <a:pt x="6" y="184"/>
                  </a:lnTo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189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sv-SE"/>
            </a:p>
          </p:txBody>
        </p:sp>
        <p:sp>
          <p:nvSpPr>
            <p:cNvPr id="9" name="Freeform 7"/>
            <p:cNvSpPr>
              <a:spLocks/>
            </p:cNvSpPr>
            <p:nvPr userDrawn="1"/>
          </p:nvSpPr>
          <p:spPr bwMode="auto">
            <a:xfrm>
              <a:off x="341" y="0"/>
              <a:ext cx="159" cy="72"/>
            </a:xfrm>
            <a:custGeom>
              <a:avLst/>
              <a:gdLst/>
              <a:ahLst/>
              <a:cxnLst>
                <a:cxn ang="0">
                  <a:pos x="99" y="0"/>
                </a:cxn>
                <a:cxn ang="0">
                  <a:pos x="15" y="36"/>
                </a:cxn>
                <a:cxn ang="0">
                  <a:pos x="6" y="60"/>
                </a:cxn>
                <a:cxn ang="0">
                  <a:pos x="36" y="69"/>
                </a:cxn>
                <a:cxn ang="0">
                  <a:pos x="87" y="42"/>
                </a:cxn>
                <a:cxn ang="0">
                  <a:pos x="159" y="0"/>
                </a:cxn>
                <a:cxn ang="0">
                  <a:pos x="99" y="0"/>
                </a:cxn>
              </a:cxnLst>
              <a:rect l="0" t="0" r="r" b="b"/>
              <a:pathLst>
                <a:path w="159" h="72">
                  <a:moveTo>
                    <a:pt x="99" y="0"/>
                  </a:moveTo>
                  <a:cubicBezTo>
                    <a:pt x="75" y="6"/>
                    <a:pt x="30" y="26"/>
                    <a:pt x="15" y="36"/>
                  </a:cubicBezTo>
                  <a:cubicBezTo>
                    <a:pt x="0" y="46"/>
                    <a:pt x="3" y="55"/>
                    <a:pt x="6" y="60"/>
                  </a:cubicBezTo>
                  <a:cubicBezTo>
                    <a:pt x="9" y="65"/>
                    <a:pt x="23" y="72"/>
                    <a:pt x="36" y="69"/>
                  </a:cubicBezTo>
                  <a:cubicBezTo>
                    <a:pt x="49" y="66"/>
                    <a:pt x="67" y="53"/>
                    <a:pt x="87" y="42"/>
                  </a:cubicBezTo>
                  <a:cubicBezTo>
                    <a:pt x="107" y="31"/>
                    <a:pt x="158" y="6"/>
                    <a:pt x="159" y="0"/>
                  </a:cubicBezTo>
                  <a:lnTo>
                    <a:pt x="99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189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sv-SE"/>
            </a:p>
          </p:txBody>
        </p:sp>
        <p:sp>
          <p:nvSpPr>
            <p:cNvPr id="10" name="Freeform 8"/>
            <p:cNvSpPr>
              <a:spLocks/>
            </p:cNvSpPr>
            <p:nvPr userDrawn="1"/>
          </p:nvSpPr>
          <p:spPr bwMode="auto">
            <a:xfrm>
              <a:off x="488" y="0"/>
              <a:ext cx="455" cy="216"/>
            </a:xfrm>
            <a:custGeom>
              <a:avLst/>
              <a:gdLst/>
              <a:ahLst/>
              <a:cxnLst>
                <a:cxn ang="0">
                  <a:pos x="395" y="0"/>
                </a:cxn>
                <a:cxn ang="0">
                  <a:pos x="338" y="48"/>
                </a:cxn>
                <a:cxn ang="0">
                  <a:pos x="242" y="102"/>
                </a:cxn>
                <a:cxn ang="0">
                  <a:pos x="104" y="147"/>
                </a:cxn>
                <a:cxn ang="0">
                  <a:pos x="35" y="168"/>
                </a:cxn>
                <a:cxn ang="0">
                  <a:pos x="8" y="192"/>
                </a:cxn>
                <a:cxn ang="0">
                  <a:pos x="8" y="213"/>
                </a:cxn>
                <a:cxn ang="0">
                  <a:pos x="59" y="213"/>
                </a:cxn>
                <a:cxn ang="0">
                  <a:pos x="86" y="192"/>
                </a:cxn>
                <a:cxn ang="0">
                  <a:pos x="173" y="159"/>
                </a:cxn>
                <a:cxn ang="0">
                  <a:pos x="299" y="126"/>
                </a:cxn>
                <a:cxn ang="0">
                  <a:pos x="392" y="72"/>
                </a:cxn>
                <a:cxn ang="0">
                  <a:pos x="455" y="0"/>
                </a:cxn>
                <a:cxn ang="0">
                  <a:pos x="395" y="0"/>
                </a:cxn>
              </a:cxnLst>
              <a:rect l="0" t="0" r="r" b="b"/>
              <a:pathLst>
                <a:path w="455" h="216">
                  <a:moveTo>
                    <a:pt x="395" y="0"/>
                  </a:moveTo>
                  <a:cubicBezTo>
                    <a:pt x="376" y="8"/>
                    <a:pt x="364" y="31"/>
                    <a:pt x="338" y="48"/>
                  </a:cubicBezTo>
                  <a:cubicBezTo>
                    <a:pt x="312" y="65"/>
                    <a:pt x="281" y="86"/>
                    <a:pt x="242" y="102"/>
                  </a:cubicBezTo>
                  <a:cubicBezTo>
                    <a:pt x="203" y="118"/>
                    <a:pt x="138" y="136"/>
                    <a:pt x="104" y="147"/>
                  </a:cubicBezTo>
                  <a:cubicBezTo>
                    <a:pt x="70" y="158"/>
                    <a:pt x="51" y="161"/>
                    <a:pt x="35" y="168"/>
                  </a:cubicBezTo>
                  <a:cubicBezTo>
                    <a:pt x="19" y="175"/>
                    <a:pt x="12" y="185"/>
                    <a:pt x="8" y="192"/>
                  </a:cubicBezTo>
                  <a:cubicBezTo>
                    <a:pt x="4" y="199"/>
                    <a:pt x="0" y="210"/>
                    <a:pt x="8" y="213"/>
                  </a:cubicBezTo>
                  <a:cubicBezTo>
                    <a:pt x="16" y="216"/>
                    <a:pt x="46" y="216"/>
                    <a:pt x="59" y="213"/>
                  </a:cubicBezTo>
                  <a:cubicBezTo>
                    <a:pt x="72" y="210"/>
                    <a:pt x="67" y="201"/>
                    <a:pt x="86" y="192"/>
                  </a:cubicBezTo>
                  <a:cubicBezTo>
                    <a:pt x="105" y="183"/>
                    <a:pt x="138" y="170"/>
                    <a:pt x="173" y="159"/>
                  </a:cubicBezTo>
                  <a:cubicBezTo>
                    <a:pt x="208" y="148"/>
                    <a:pt x="263" y="140"/>
                    <a:pt x="299" y="126"/>
                  </a:cubicBezTo>
                  <a:cubicBezTo>
                    <a:pt x="335" y="112"/>
                    <a:pt x="366" y="93"/>
                    <a:pt x="392" y="72"/>
                  </a:cubicBezTo>
                  <a:cubicBezTo>
                    <a:pt x="418" y="51"/>
                    <a:pt x="454" y="12"/>
                    <a:pt x="455" y="0"/>
                  </a:cubicBezTo>
                  <a:lnTo>
                    <a:pt x="395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27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sv-SE"/>
            </a:p>
          </p:txBody>
        </p:sp>
        <p:sp>
          <p:nvSpPr>
            <p:cNvPr id="11" name="Freeform 9"/>
            <p:cNvSpPr>
              <a:spLocks/>
            </p:cNvSpPr>
            <p:nvPr userDrawn="1"/>
          </p:nvSpPr>
          <p:spPr bwMode="auto">
            <a:xfrm>
              <a:off x="1448" y="37"/>
              <a:ext cx="414" cy="108"/>
            </a:xfrm>
            <a:custGeom>
              <a:avLst/>
              <a:gdLst/>
              <a:ahLst/>
              <a:cxnLst>
                <a:cxn ang="0">
                  <a:pos x="0" y="11"/>
                </a:cxn>
                <a:cxn ang="0">
                  <a:pos x="24" y="11"/>
                </a:cxn>
                <a:cxn ang="0">
                  <a:pos x="156" y="2"/>
                </a:cxn>
                <a:cxn ang="0">
                  <a:pos x="288" y="23"/>
                </a:cxn>
                <a:cxn ang="0">
                  <a:pos x="384" y="53"/>
                </a:cxn>
                <a:cxn ang="0">
                  <a:pos x="411" y="74"/>
                </a:cxn>
                <a:cxn ang="0">
                  <a:pos x="405" y="104"/>
                </a:cxn>
                <a:cxn ang="0">
                  <a:pos x="363" y="101"/>
                </a:cxn>
                <a:cxn ang="0">
                  <a:pos x="294" y="77"/>
                </a:cxn>
                <a:cxn ang="0">
                  <a:pos x="174" y="50"/>
                </a:cxn>
                <a:cxn ang="0">
                  <a:pos x="72" y="62"/>
                </a:cxn>
                <a:cxn ang="0">
                  <a:pos x="36" y="59"/>
                </a:cxn>
                <a:cxn ang="0">
                  <a:pos x="0" y="11"/>
                </a:cxn>
              </a:cxnLst>
              <a:rect l="0" t="0" r="r" b="b"/>
              <a:pathLst>
                <a:path w="414" h="108">
                  <a:moveTo>
                    <a:pt x="0" y="11"/>
                  </a:moveTo>
                  <a:lnTo>
                    <a:pt x="24" y="11"/>
                  </a:lnTo>
                  <a:cubicBezTo>
                    <a:pt x="50" y="9"/>
                    <a:pt x="112" y="0"/>
                    <a:pt x="156" y="2"/>
                  </a:cubicBezTo>
                  <a:cubicBezTo>
                    <a:pt x="200" y="4"/>
                    <a:pt x="250" y="15"/>
                    <a:pt x="288" y="23"/>
                  </a:cubicBezTo>
                  <a:cubicBezTo>
                    <a:pt x="326" y="31"/>
                    <a:pt x="363" y="44"/>
                    <a:pt x="384" y="53"/>
                  </a:cubicBezTo>
                  <a:cubicBezTo>
                    <a:pt x="405" y="62"/>
                    <a:pt x="408" y="66"/>
                    <a:pt x="411" y="74"/>
                  </a:cubicBezTo>
                  <a:cubicBezTo>
                    <a:pt x="414" y="82"/>
                    <a:pt x="413" y="100"/>
                    <a:pt x="405" y="104"/>
                  </a:cubicBezTo>
                  <a:cubicBezTo>
                    <a:pt x="397" y="108"/>
                    <a:pt x="381" y="105"/>
                    <a:pt x="363" y="101"/>
                  </a:cubicBezTo>
                  <a:cubicBezTo>
                    <a:pt x="345" y="97"/>
                    <a:pt x="325" y="85"/>
                    <a:pt x="294" y="77"/>
                  </a:cubicBezTo>
                  <a:cubicBezTo>
                    <a:pt x="263" y="69"/>
                    <a:pt x="211" y="53"/>
                    <a:pt x="174" y="50"/>
                  </a:cubicBezTo>
                  <a:cubicBezTo>
                    <a:pt x="137" y="47"/>
                    <a:pt x="95" y="61"/>
                    <a:pt x="72" y="62"/>
                  </a:cubicBezTo>
                  <a:cubicBezTo>
                    <a:pt x="49" y="63"/>
                    <a:pt x="48" y="66"/>
                    <a:pt x="36" y="59"/>
                  </a:cubicBezTo>
                  <a:cubicBezTo>
                    <a:pt x="24" y="52"/>
                    <a:pt x="13" y="36"/>
                    <a:pt x="0" y="11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sv-SE"/>
            </a:p>
          </p:txBody>
        </p:sp>
        <p:sp>
          <p:nvSpPr>
            <p:cNvPr id="12" name="Freeform 10"/>
            <p:cNvSpPr>
              <a:spLocks/>
            </p:cNvSpPr>
            <p:nvPr userDrawn="1"/>
          </p:nvSpPr>
          <p:spPr bwMode="auto">
            <a:xfrm>
              <a:off x="1790" y="0"/>
              <a:ext cx="520" cy="225"/>
            </a:xfrm>
            <a:custGeom>
              <a:avLst/>
              <a:gdLst/>
              <a:ahLst/>
              <a:cxnLst>
                <a:cxn ang="0">
                  <a:pos x="42" y="0"/>
                </a:cxn>
                <a:cxn ang="0">
                  <a:pos x="12" y="24"/>
                </a:cxn>
                <a:cxn ang="0">
                  <a:pos x="114" y="54"/>
                </a:cxn>
                <a:cxn ang="0">
                  <a:pos x="240" y="117"/>
                </a:cxn>
                <a:cxn ang="0">
                  <a:pos x="333" y="153"/>
                </a:cxn>
                <a:cxn ang="0">
                  <a:pos x="438" y="219"/>
                </a:cxn>
                <a:cxn ang="0">
                  <a:pos x="426" y="192"/>
                </a:cxn>
                <a:cxn ang="0">
                  <a:pos x="441" y="180"/>
                </a:cxn>
                <a:cxn ang="0">
                  <a:pos x="519" y="216"/>
                </a:cxn>
                <a:cxn ang="0">
                  <a:pos x="450" y="162"/>
                </a:cxn>
                <a:cxn ang="0">
                  <a:pos x="381" y="135"/>
                </a:cxn>
                <a:cxn ang="0">
                  <a:pos x="285" y="84"/>
                </a:cxn>
                <a:cxn ang="0">
                  <a:pos x="186" y="18"/>
                </a:cxn>
                <a:cxn ang="0">
                  <a:pos x="123" y="0"/>
                </a:cxn>
                <a:cxn ang="0">
                  <a:pos x="42" y="0"/>
                </a:cxn>
              </a:cxnLst>
              <a:rect l="0" t="0" r="r" b="b"/>
              <a:pathLst>
                <a:path w="520" h="225">
                  <a:moveTo>
                    <a:pt x="42" y="0"/>
                  </a:moveTo>
                  <a:cubicBezTo>
                    <a:pt x="24" y="4"/>
                    <a:pt x="0" y="15"/>
                    <a:pt x="12" y="24"/>
                  </a:cubicBezTo>
                  <a:cubicBezTo>
                    <a:pt x="24" y="33"/>
                    <a:pt x="76" y="39"/>
                    <a:pt x="114" y="54"/>
                  </a:cubicBezTo>
                  <a:cubicBezTo>
                    <a:pt x="152" y="69"/>
                    <a:pt x="203" y="100"/>
                    <a:pt x="240" y="117"/>
                  </a:cubicBezTo>
                  <a:cubicBezTo>
                    <a:pt x="277" y="134"/>
                    <a:pt x="300" y="136"/>
                    <a:pt x="333" y="153"/>
                  </a:cubicBezTo>
                  <a:cubicBezTo>
                    <a:pt x="366" y="170"/>
                    <a:pt x="423" y="213"/>
                    <a:pt x="438" y="219"/>
                  </a:cubicBezTo>
                  <a:cubicBezTo>
                    <a:pt x="453" y="225"/>
                    <a:pt x="426" y="198"/>
                    <a:pt x="426" y="192"/>
                  </a:cubicBezTo>
                  <a:cubicBezTo>
                    <a:pt x="426" y="186"/>
                    <a:pt x="426" y="176"/>
                    <a:pt x="441" y="180"/>
                  </a:cubicBezTo>
                  <a:cubicBezTo>
                    <a:pt x="456" y="184"/>
                    <a:pt x="518" y="219"/>
                    <a:pt x="519" y="216"/>
                  </a:cubicBezTo>
                  <a:cubicBezTo>
                    <a:pt x="520" y="213"/>
                    <a:pt x="473" y="176"/>
                    <a:pt x="450" y="162"/>
                  </a:cubicBezTo>
                  <a:cubicBezTo>
                    <a:pt x="427" y="148"/>
                    <a:pt x="408" y="148"/>
                    <a:pt x="381" y="135"/>
                  </a:cubicBezTo>
                  <a:cubicBezTo>
                    <a:pt x="354" y="122"/>
                    <a:pt x="318" y="104"/>
                    <a:pt x="285" y="84"/>
                  </a:cubicBezTo>
                  <a:cubicBezTo>
                    <a:pt x="252" y="64"/>
                    <a:pt x="213" y="32"/>
                    <a:pt x="186" y="18"/>
                  </a:cubicBezTo>
                  <a:cubicBezTo>
                    <a:pt x="159" y="4"/>
                    <a:pt x="147" y="2"/>
                    <a:pt x="123" y="0"/>
                  </a:cubicBezTo>
                  <a:lnTo>
                    <a:pt x="4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189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sv-SE"/>
            </a:p>
          </p:txBody>
        </p:sp>
        <p:sp>
          <p:nvSpPr>
            <p:cNvPr id="13" name="Freeform 11"/>
            <p:cNvSpPr>
              <a:spLocks/>
            </p:cNvSpPr>
            <p:nvPr userDrawn="1"/>
          </p:nvSpPr>
          <p:spPr bwMode="auto">
            <a:xfrm>
              <a:off x="1943" y="154"/>
              <a:ext cx="431" cy="233"/>
            </a:xfrm>
            <a:custGeom>
              <a:avLst/>
              <a:gdLst/>
              <a:ahLst/>
              <a:cxnLst>
                <a:cxn ang="0">
                  <a:pos x="6" y="38"/>
                </a:cxn>
                <a:cxn ang="0">
                  <a:pos x="9" y="20"/>
                </a:cxn>
                <a:cxn ang="0">
                  <a:pos x="42" y="2"/>
                </a:cxn>
                <a:cxn ang="0">
                  <a:pos x="90" y="35"/>
                </a:cxn>
                <a:cxn ang="0">
                  <a:pos x="189" y="89"/>
                </a:cxn>
                <a:cxn ang="0">
                  <a:pos x="288" y="140"/>
                </a:cxn>
                <a:cxn ang="0">
                  <a:pos x="375" y="176"/>
                </a:cxn>
                <a:cxn ang="0">
                  <a:pos x="396" y="176"/>
                </a:cxn>
                <a:cxn ang="0">
                  <a:pos x="429" y="212"/>
                </a:cxn>
                <a:cxn ang="0">
                  <a:pos x="408" y="233"/>
                </a:cxn>
                <a:cxn ang="0">
                  <a:pos x="333" y="212"/>
                </a:cxn>
                <a:cxn ang="0">
                  <a:pos x="186" y="143"/>
                </a:cxn>
                <a:cxn ang="0">
                  <a:pos x="48" y="68"/>
                </a:cxn>
                <a:cxn ang="0">
                  <a:pos x="6" y="38"/>
                </a:cxn>
              </a:cxnLst>
              <a:rect l="0" t="0" r="r" b="b"/>
              <a:pathLst>
                <a:path w="431" h="233">
                  <a:moveTo>
                    <a:pt x="6" y="38"/>
                  </a:moveTo>
                  <a:cubicBezTo>
                    <a:pt x="0" y="26"/>
                    <a:pt x="3" y="26"/>
                    <a:pt x="9" y="20"/>
                  </a:cubicBezTo>
                  <a:cubicBezTo>
                    <a:pt x="15" y="14"/>
                    <a:pt x="29" y="0"/>
                    <a:pt x="42" y="2"/>
                  </a:cubicBezTo>
                  <a:cubicBezTo>
                    <a:pt x="55" y="4"/>
                    <a:pt x="66" y="21"/>
                    <a:pt x="90" y="35"/>
                  </a:cubicBezTo>
                  <a:cubicBezTo>
                    <a:pt x="114" y="49"/>
                    <a:pt x="156" y="72"/>
                    <a:pt x="189" y="89"/>
                  </a:cubicBezTo>
                  <a:cubicBezTo>
                    <a:pt x="222" y="106"/>
                    <a:pt x="257" y="126"/>
                    <a:pt x="288" y="140"/>
                  </a:cubicBezTo>
                  <a:cubicBezTo>
                    <a:pt x="319" y="154"/>
                    <a:pt x="357" y="170"/>
                    <a:pt x="375" y="176"/>
                  </a:cubicBezTo>
                  <a:cubicBezTo>
                    <a:pt x="393" y="182"/>
                    <a:pt x="387" y="170"/>
                    <a:pt x="396" y="176"/>
                  </a:cubicBezTo>
                  <a:cubicBezTo>
                    <a:pt x="405" y="182"/>
                    <a:pt x="427" y="203"/>
                    <a:pt x="429" y="212"/>
                  </a:cubicBezTo>
                  <a:cubicBezTo>
                    <a:pt x="431" y="221"/>
                    <a:pt x="424" y="233"/>
                    <a:pt x="408" y="233"/>
                  </a:cubicBezTo>
                  <a:cubicBezTo>
                    <a:pt x="392" y="233"/>
                    <a:pt x="370" y="227"/>
                    <a:pt x="333" y="212"/>
                  </a:cubicBezTo>
                  <a:cubicBezTo>
                    <a:pt x="296" y="197"/>
                    <a:pt x="234" y="167"/>
                    <a:pt x="186" y="143"/>
                  </a:cubicBezTo>
                  <a:cubicBezTo>
                    <a:pt x="138" y="119"/>
                    <a:pt x="78" y="86"/>
                    <a:pt x="48" y="68"/>
                  </a:cubicBezTo>
                  <a:cubicBezTo>
                    <a:pt x="18" y="50"/>
                    <a:pt x="12" y="50"/>
                    <a:pt x="6" y="38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189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sv-SE"/>
            </a:p>
          </p:txBody>
        </p:sp>
        <p:sp>
          <p:nvSpPr>
            <p:cNvPr id="14" name="Freeform 12"/>
            <p:cNvSpPr>
              <a:spLocks/>
            </p:cNvSpPr>
            <p:nvPr userDrawn="1"/>
          </p:nvSpPr>
          <p:spPr bwMode="auto">
            <a:xfrm>
              <a:off x="2262" y="87"/>
              <a:ext cx="396" cy="227"/>
            </a:xfrm>
            <a:custGeom>
              <a:avLst/>
              <a:gdLst/>
              <a:ahLst/>
              <a:cxnLst>
                <a:cxn ang="0">
                  <a:pos x="2" y="9"/>
                </a:cxn>
                <a:cxn ang="0">
                  <a:pos x="53" y="66"/>
                </a:cxn>
                <a:cxn ang="0">
                  <a:pos x="176" y="132"/>
                </a:cxn>
                <a:cxn ang="0">
                  <a:pos x="293" y="189"/>
                </a:cxn>
                <a:cxn ang="0">
                  <a:pos x="341" y="222"/>
                </a:cxn>
                <a:cxn ang="0">
                  <a:pos x="377" y="219"/>
                </a:cxn>
                <a:cxn ang="0">
                  <a:pos x="377" y="180"/>
                </a:cxn>
                <a:cxn ang="0">
                  <a:pos x="260" y="126"/>
                </a:cxn>
                <a:cxn ang="0">
                  <a:pos x="113" y="51"/>
                </a:cxn>
                <a:cxn ang="0">
                  <a:pos x="41" y="9"/>
                </a:cxn>
                <a:cxn ang="0">
                  <a:pos x="2" y="9"/>
                </a:cxn>
              </a:cxnLst>
              <a:rect l="0" t="0" r="r" b="b"/>
              <a:pathLst>
                <a:path w="396" h="227">
                  <a:moveTo>
                    <a:pt x="2" y="9"/>
                  </a:moveTo>
                  <a:cubicBezTo>
                    <a:pt x="4" y="18"/>
                    <a:pt x="24" y="45"/>
                    <a:pt x="53" y="66"/>
                  </a:cubicBezTo>
                  <a:cubicBezTo>
                    <a:pt x="82" y="87"/>
                    <a:pt x="136" y="111"/>
                    <a:pt x="176" y="132"/>
                  </a:cubicBezTo>
                  <a:cubicBezTo>
                    <a:pt x="216" y="153"/>
                    <a:pt x="266" y="174"/>
                    <a:pt x="293" y="189"/>
                  </a:cubicBezTo>
                  <a:cubicBezTo>
                    <a:pt x="320" y="204"/>
                    <a:pt x="327" y="217"/>
                    <a:pt x="341" y="222"/>
                  </a:cubicBezTo>
                  <a:cubicBezTo>
                    <a:pt x="355" y="227"/>
                    <a:pt x="371" y="226"/>
                    <a:pt x="377" y="219"/>
                  </a:cubicBezTo>
                  <a:cubicBezTo>
                    <a:pt x="383" y="212"/>
                    <a:pt x="396" y="195"/>
                    <a:pt x="377" y="180"/>
                  </a:cubicBezTo>
                  <a:cubicBezTo>
                    <a:pt x="358" y="165"/>
                    <a:pt x="304" y="147"/>
                    <a:pt x="260" y="126"/>
                  </a:cubicBezTo>
                  <a:cubicBezTo>
                    <a:pt x="216" y="105"/>
                    <a:pt x="149" y="70"/>
                    <a:pt x="113" y="51"/>
                  </a:cubicBezTo>
                  <a:cubicBezTo>
                    <a:pt x="77" y="32"/>
                    <a:pt x="60" y="17"/>
                    <a:pt x="41" y="9"/>
                  </a:cubicBezTo>
                  <a:cubicBezTo>
                    <a:pt x="22" y="1"/>
                    <a:pt x="0" y="0"/>
                    <a:pt x="2" y="9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189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sv-SE"/>
            </a:p>
          </p:txBody>
        </p:sp>
        <p:sp>
          <p:nvSpPr>
            <p:cNvPr id="15" name="Freeform 13"/>
            <p:cNvSpPr>
              <a:spLocks/>
            </p:cNvSpPr>
            <p:nvPr userDrawn="1"/>
          </p:nvSpPr>
          <p:spPr bwMode="auto">
            <a:xfrm>
              <a:off x="2264" y="240"/>
              <a:ext cx="516" cy="223"/>
            </a:xfrm>
            <a:custGeom>
              <a:avLst/>
              <a:gdLst/>
              <a:ahLst/>
              <a:cxnLst>
                <a:cxn ang="0">
                  <a:pos x="3" y="10"/>
                </a:cxn>
                <a:cxn ang="0">
                  <a:pos x="105" y="97"/>
                </a:cxn>
                <a:cxn ang="0">
                  <a:pos x="243" y="178"/>
                </a:cxn>
                <a:cxn ang="0">
                  <a:pos x="357" y="217"/>
                </a:cxn>
                <a:cxn ang="0">
                  <a:pos x="498" y="214"/>
                </a:cxn>
                <a:cxn ang="0">
                  <a:pos x="468" y="187"/>
                </a:cxn>
                <a:cxn ang="0">
                  <a:pos x="309" y="136"/>
                </a:cxn>
                <a:cxn ang="0">
                  <a:pos x="123" y="34"/>
                </a:cxn>
                <a:cxn ang="0">
                  <a:pos x="3" y="10"/>
                </a:cxn>
              </a:cxnLst>
              <a:rect l="0" t="0" r="r" b="b"/>
              <a:pathLst>
                <a:path w="516" h="223">
                  <a:moveTo>
                    <a:pt x="3" y="10"/>
                  </a:moveTo>
                  <a:cubicBezTo>
                    <a:pt x="0" y="20"/>
                    <a:pt x="65" y="69"/>
                    <a:pt x="105" y="97"/>
                  </a:cubicBezTo>
                  <a:cubicBezTo>
                    <a:pt x="145" y="125"/>
                    <a:pt x="201" y="158"/>
                    <a:pt x="243" y="178"/>
                  </a:cubicBezTo>
                  <a:cubicBezTo>
                    <a:pt x="285" y="198"/>
                    <a:pt x="315" y="211"/>
                    <a:pt x="357" y="217"/>
                  </a:cubicBezTo>
                  <a:cubicBezTo>
                    <a:pt x="399" y="223"/>
                    <a:pt x="480" y="219"/>
                    <a:pt x="498" y="214"/>
                  </a:cubicBezTo>
                  <a:cubicBezTo>
                    <a:pt x="516" y="209"/>
                    <a:pt x="499" y="200"/>
                    <a:pt x="468" y="187"/>
                  </a:cubicBezTo>
                  <a:cubicBezTo>
                    <a:pt x="437" y="174"/>
                    <a:pt x="366" y="161"/>
                    <a:pt x="309" y="136"/>
                  </a:cubicBezTo>
                  <a:cubicBezTo>
                    <a:pt x="252" y="111"/>
                    <a:pt x="172" y="54"/>
                    <a:pt x="123" y="34"/>
                  </a:cubicBezTo>
                  <a:cubicBezTo>
                    <a:pt x="74" y="14"/>
                    <a:pt x="6" y="0"/>
                    <a:pt x="3" y="10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sv-SE"/>
            </a:p>
          </p:txBody>
        </p:sp>
        <p:sp>
          <p:nvSpPr>
            <p:cNvPr id="16" name="Freeform 14"/>
            <p:cNvSpPr>
              <a:spLocks/>
            </p:cNvSpPr>
            <p:nvPr userDrawn="1"/>
          </p:nvSpPr>
          <p:spPr bwMode="auto">
            <a:xfrm>
              <a:off x="2723" y="324"/>
              <a:ext cx="414" cy="100"/>
            </a:xfrm>
            <a:custGeom>
              <a:avLst/>
              <a:gdLst/>
              <a:ahLst/>
              <a:cxnLst>
                <a:cxn ang="0">
                  <a:pos x="69" y="60"/>
                </a:cxn>
                <a:cxn ang="0">
                  <a:pos x="12" y="42"/>
                </a:cxn>
                <a:cxn ang="0">
                  <a:pos x="3" y="15"/>
                </a:cxn>
                <a:cxn ang="0">
                  <a:pos x="30" y="0"/>
                </a:cxn>
                <a:cxn ang="0">
                  <a:pos x="117" y="18"/>
                </a:cxn>
                <a:cxn ang="0">
                  <a:pos x="243" y="48"/>
                </a:cxn>
                <a:cxn ang="0">
                  <a:pos x="387" y="48"/>
                </a:cxn>
                <a:cxn ang="0">
                  <a:pos x="408" y="54"/>
                </a:cxn>
                <a:cxn ang="0">
                  <a:pos x="381" y="87"/>
                </a:cxn>
                <a:cxn ang="0">
                  <a:pos x="318" y="99"/>
                </a:cxn>
                <a:cxn ang="0">
                  <a:pos x="195" y="93"/>
                </a:cxn>
                <a:cxn ang="0">
                  <a:pos x="69" y="60"/>
                </a:cxn>
              </a:cxnLst>
              <a:rect l="0" t="0" r="r" b="b"/>
              <a:pathLst>
                <a:path w="414" h="100">
                  <a:moveTo>
                    <a:pt x="69" y="60"/>
                  </a:moveTo>
                  <a:cubicBezTo>
                    <a:pt x="39" y="52"/>
                    <a:pt x="23" y="49"/>
                    <a:pt x="12" y="42"/>
                  </a:cubicBezTo>
                  <a:cubicBezTo>
                    <a:pt x="1" y="35"/>
                    <a:pt x="0" y="22"/>
                    <a:pt x="3" y="15"/>
                  </a:cubicBezTo>
                  <a:cubicBezTo>
                    <a:pt x="6" y="8"/>
                    <a:pt x="11" y="0"/>
                    <a:pt x="30" y="0"/>
                  </a:cubicBezTo>
                  <a:cubicBezTo>
                    <a:pt x="49" y="0"/>
                    <a:pt x="82" y="10"/>
                    <a:pt x="117" y="18"/>
                  </a:cubicBezTo>
                  <a:cubicBezTo>
                    <a:pt x="152" y="26"/>
                    <a:pt x="198" y="43"/>
                    <a:pt x="243" y="48"/>
                  </a:cubicBezTo>
                  <a:cubicBezTo>
                    <a:pt x="288" y="53"/>
                    <a:pt x="360" y="47"/>
                    <a:pt x="387" y="48"/>
                  </a:cubicBezTo>
                  <a:cubicBezTo>
                    <a:pt x="414" y="49"/>
                    <a:pt x="409" y="48"/>
                    <a:pt x="408" y="54"/>
                  </a:cubicBezTo>
                  <a:cubicBezTo>
                    <a:pt x="407" y="60"/>
                    <a:pt x="396" y="80"/>
                    <a:pt x="381" y="87"/>
                  </a:cubicBezTo>
                  <a:cubicBezTo>
                    <a:pt x="366" y="94"/>
                    <a:pt x="349" y="98"/>
                    <a:pt x="318" y="99"/>
                  </a:cubicBezTo>
                  <a:cubicBezTo>
                    <a:pt x="287" y="100"/>
                    <a:pt x="237" y="99"/>
                    <a:pt x="195" y="93"/>
                  </a:cubicBezTo>
                  <a:cubicBezTo>
                    <a:pt x="153" y="87"/>
                    <a:pt x="99" y="68"/>
                    <a:pt x="69" y="60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sv-SE"/>
            </a:p>
          </p:txBody>
        </p:sp>
        <p:sp>
          <p:nvSpPr>
            <p:cNvPr id="17" name="Freeform 15"/>
            <p:cNvSpPr>
              <a:spLocks/>
            </p:cNvSpPr>
            <p:nvPr userDrawn="1"/>
          </p:nvSpPr>
          <p:spPr bwMode="auto">
            <a:xfrm>
              <a:off x="3165" y="375"/>
              <a:ext cx="150" cy="72"/>
            </a:xfrm>
            <a:custGeom>
              <a:avLst/>
              <a:gdLst/>
              <a:ahLst/>
              <a:cxnLst>
                <a:cxn ang="0">
                  <a:pos x="3" y="67"/>
                </a:cxn>
                <a:cxn ang="0">
                  <a:pos x="84" y="19"/>
                </a:cxn>
                <a:cxn ang="0">
                  <a:pos x="123" y="1"/>
                </a:cxn>
                <a:cxn ang="0">
                  <a:pos x="150" y="22"/>
                </a:cxn>
                <a:cxn ang="0">
                  <a:pos x="123" y="55"/>
                </a:cxn>
                <a:cxn ang="0">
                  <a:pos x="90" y="70"/>
                </a:cxn>
                <a:cxn ang="0">
                  <a:pos x="0" y="67"/>
                </a:cxn>
              </a:cxnLst>
              <a:rect l="0" t="0" r="r" b="b"/>
              <a:pathLst>
                <a:path w="150" h="72">
                  <a:moveTo>
                    <a:pt x="3" y="67"/>
                  </a:moveTo>
                  <a:cubicBezTo>
                    <a:pt x="16" y="59"/>
                    <a:pt x="64" y="30"/>
                    <a:pt x="84" y="19"/>
                  </a:cubicBezTo>
                  <a:cubicBezTo>
                    <a:pt x="104" y="8"/>
                    <a:pt x="112" y="0"/>
                    <a:pt x="123" y="1"/>
                  </a:cubicBezTo>
                  <a:cubicBezTo>
                    <a:pt x="134" y="2"/>
                    <a:pt x="150" y="13"/>
                    <a:pt x="150" y="22"/>
                  </a:cubicBezTo>
                  <a:cubicBezTo>
                    <a:pt x="150" y="31"/>
                    <a:pt x="133" y="47"/>
                    <a:pt x="123" y="55"/>
                  </a:cubicBezTo>
                  <a:cubicBezTo>
                    <a:pt x="113" y="63"/>
                    <a:pt x="110" y="68"/>
                    <a:pt x="90" y="70"/>
                  </a:cubicBezTo>
                  <a:cubicBezTo>
                    <a:pt x="70" y="72"/>
                    <a:pt x="35" y="69"/>
                    <a:pt x="0" y="67"/>
                  </a:cubicBezTo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sv-SE"/>
            </a:p>
          </p:txBody>
        </p:sp>
        <p:sp>
          <p:nvSpPr>
            <p:cNvPr id="18" name="Freeform 16"/>
            <p:cNvSpPr>
              <a:spLocks/>
            </p:cNvSpPr>
            <p:nvPr userDrawn="1"/>
          </p:nvSpPr>
          <p:spPr bwMode="auto">
            <a:xfrm>
              <a:off x="3463" y="267"/>
              <a:ext cx="148" cy="91"/>
            </a:xfrm>
            <a:custGeom>
              <a:avLst/>
              <a:gdLst/>
              <a:ahLst/>
              <a:cxnLst>
                <a:cxn ang="0">
                  <a:pos x="1" y="69"/>
                </a:cxn>
                <a:cxn ang="0">
                  <a:pos x="25" y="51"/>
                </a:cxn>
                <a:cxn ang="0">
                  <a:pos x="100" y="9"/>
                </a:cxn>
                <a:cxn ang="0">
                  <a:pos x="133" y="3"/>
                </a:cxn>
                <a:cxn ang="0">
                  <a:pos x="136" y="27"/>
                </a:cxn>
                <a:cxn ang="0">
                  <a:pos x="61" y="75"/>
                </a:cxn>
                <a:cxn ang="0">
                  <a:pos x="19" y="90"/>
                </a:cxn>
                <a:cxn ang="0">
                  <a:pos x="1" y="69"/>
                </a:cxn>
              </a:cxnLst>
              <a:rect l="0" t="0" r="r" b="b"/>
              <a:pathLst>
                <a:path w="148" h="91">
                  <a:moveTo>
                    <a:pt x="1" y="69"/>
                  </a:moveTo>
                  <a:cubicBezTo>
                    <a:pt x="2" y="63"/>
                    <a:pt x="9" y="61"/>
                    <a:pt x="25" y="51"/>
                  </a:cubicBezTo>
                  <a:cubicBezTo>
                    <a:pt x="41" y="41"/>
                    <a:pt x="82" y="17"/>
                    <a:pt x="100" y="9"/>
                  </a:cubicBezTo>
                  <a:cubicBezTo>
                    <a:pt x="118" y="1"/>
                    <a:pt x="127" y="0"/>
                    <a:pt x="133" y="3"/>
                  </a:cubicBezTo>
                  <a:cubicBezTo>
                    <a:pt x="139" y="6"/>
                    <a:pt x="148" y="15"/>
                    <a:pt x="136" y="27"/>
                  </a:cubicBezTo>
                  <a:cubicBezTo>
                    <a:pt x="124" y="39"/>
                    <a:pt x="80" y="65"/>
                    <a:pt x="61" y="75"/>
                  </a:cubicBezTo>
                  <a:cubicBezTo>
                    <a:pt x="42" y="85"/>
                    <a:pt x="29" y="91"/>
                    <a:pt x="19" y="90"/>
                  </a:cubicBezTo>
                  <a:cubicBezTo>
                    <a:pt x="9" y="89"/>
                    <a:pt x="0" y="75"/>
                    <a:pt x="1" y="69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27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sv-SE"/>
            </a:p>
          </p:txBody>
        </p:sp>
        <p:sp>
          <p:nvSpPr>
            <p:cNvPr id="19" name="Freeform 17"/>
            <p:cNvSpPr>
              <a:spLocks/>
            </p:cNvSpPr>
            <p:nvPr userDrawn="1"/>
          </p:nvSpPr>
          <p:spPr bwMode="auto">
            <a:xfrm>
              <a:off x="3580" y="58"/>
              <a:ext cx="938" cy="158"/>
            </a:xfrm>
            <a:custGeom>
              <a:avLst/>
              <a:gdLst/>
              <a:ahLst/>
              <a:cxnLst>
                <a:cxn ang="0">
                  <a:pos x="172" y="86"/>
                </a:cxn>
                <a:cxn ang="0">
                  <a:pos x="61" y="137"/>
                </a:cxn>
                <a:cxn ang="0">
                  <a:pos x="16" y="155"/>
                </a:cxn>
                <a:cxn ang="0">
                  <a:pos x="7" y="122"/>
                </a:cxn>
                <a:cxn ang="0">
                  <a:pos x="58" y="80"/>
                </a:cxn>
                <a:cxn ang="0">
                  <a:pos x="172" y="38"/>
                </a:cxn>
                <a:cxn ang="0">
                  <a:pos x="304" y="11"/>
                </a:cxn>
                <a:cxn ang="0">
                  <a:pos x="463" y="2"/>
                </a:cxn>
                <a:cxn ang="0">
                  <a:pos x="631" y="23"/>
                </a:cxn>
                <a:cxn ang="0">
                  <a:pos x="796" y="53"/>
                </a:cxn>
                <a:cxn ang="0">
                  <a:pos x="841" y="47"/>
                </a:cxn>
                <a:cxn ang="0">
                  <a:pos x="907" y="71"/>
                </a:cxn>
                <a:cxn ang="0">
                  <a:pos x="919" y="101"/>
                </a:cxn>
                <a:cxn ang="0">
                  <a:pos x="793" y="98"/>
                </a:cxn>
                <a:cxn ang="0">
                  <a:pos x="634" y="62"/>
                </a:cxn>
                <a:cxn ang="0">
                  <a:pos x="439" y="38"/>
                </a:cxn>
                <a:cxn ang="0">
                  <a:pos x="238" y="59"/>
                </a:cxn>
                <a:cxn ang="0">
                  <a:pos x="172" y="86"/>
                </a:cxn>
              </a:cxnLst>
              <a:rect l="0" t="0" r="r" b="b"/>
              <a:pathLst>
                <a:path w="938" h="158">
                  <a:moveTo>
                    <a:pt x="172" y="86"/>
                  </a:moveTo>
                  <a:cubicBezTo>
                    <a:pt x="142" y="99"/>
                    <a:pt x="87" y="126"/>
                    <a:pt x="61" y="137"/>
                  </a:cubicBezTo>
                  <a:cubicBezTo>
                    <a:pt x="35" y="148"/>
                    <a:pt x="25" y="158"/>
                    <a:pt x="16" y="155"/>
                  </a:cubicBezTo>
                  <a:cubicBezTo>
                    <a:pt x="7" y="152"/>
                    <a:pt x="0" y="134"/>
                    <a:pt x="7" y="122"/>
                  </a:cubicBezTo>
                  <a:cubicBezTo>
                    <a:pt x="14" y="110"/>
                    <a:pt x="31" y="94"/>
                    <a:pt x="58" y="80"/>
                  </a:cubicBezTo>
                  <a:cubicBezTo>
                    <a:pt x="85" y="66"/>
                    <a:pt x="131" y="49"/>
                    <a:pt x="172" y="38"/>
                  </a:cubicBezTo>
                  <a:cubicBezTo>
                    <a:pt x="213" y="27"/>
                    <a:pt x="256" y="17"/>
                    <a:pt x="304" y="11"/>
                  </a:cubicBezTo>
                  <a:cubicBezTo>
                    <a:pt x="352" y="5"/>
                    <a:pt x="409" y="0"/>
                    <a:pt x="463" y="2"/>
                  </a:cubicBezTo>
                  <a:cubicBezTo>
                    <a:pt x="517" y="4"/>
                    <a:pt x="576" y="15"/>
                    <a:pt x="631" y="23"/>
                  </a:cubicBezTo>
                  <a:cubicBezTo>
                    <a:pt x="686" y="31"/>
                    <a:pt x="761" y="49"/>
                    <a:pt x="796" y="53"/>
                  </a:cubicBezTo>
                  <a:cubicBezTo>
                    <a:pt x="831" y="57"/>
                    <a:pt x="823" y="44"/>
                    <a:pt x="841" y="47"/>
                  </a:cubicBezTo>
                  <a:cubicBezTo>
                    <a:pt x="859" y="50"/>
                    <a:pt x="894" y="62"/>
                    <a:pt x="907" y="71"/>
                  </a:cubicBezTo>
                  <a:cubicBezTo>
                    <a:pt x="920" y="80"/>
                    <a:pt x="938" y="97"/>
                    <a:pt x="919" y="101"/>
                  </a:cubicBezTo>
                  <a:cubicBezTo>
                    <a:pt x="900" y="105"/>
                    <a:pt x="840" y="104"/>
                    <a:pt x="793" y="98"/>
                  </a:cubicBezTo>
                  <a:cubicBezTo>
                    <a:pt x="746" y="92"/>
                    <a:pt x="693" y="72"/>
                    <a:pt x="634" y="62"/>
                  </a:cubicBezTo>
                  <a:cubicBezTo>
                    <a:pt x="575" y="52"/>
                    <a:pt x="505" y="38"/>
                    <a:pt x="439" y="38"/>
                  </a:cubicBezTo>
                  <a:cubicBezTo>
                    <a:pt x="373" y="38"/>
                    <a:pt x="284" y="51"/>
                    <a:pt x="238" y="59"/>
                  </a:cubicBezTo>
                  <a:cubicBezTo>
                    <a:pt x="192" y="67"/>
                    <a:pt x="202" y="73"/>
                    <a:pt x="172" y="86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sv-SE"/>
            </a:p>
          </p:txBody>
        </p:sp>
        <p:sp>
          <p:nvSpPr>
            <p:cNvPr id="20" name="Freeform 18"/>
            <p:cNvSpPr>
              <a:spLocks/>
            </p:cNvSpPr>
            <p:nvPr userDrawn="1"/>
          </p:nvSpPr>
          <p:spPr bwMode="auto">
            <a:xfrm>
              <a:off x="3686" y="145"/>
              <a:ext cx="372" cy="98"/>
            </a:xfrm>
            <a:custGeom>
              <a:avLst/>
              <a:gdLst/>
              <a:ahLst/>
              <a:cxnLst>
                <a:cxn ang="0">
                  <a:pos x="18" y="47"/>
                </a:cxn>
                <a:cxn ang="0">
                  <a:pos x="141" y="17"/>
                </a:cxn>
                <a:cxn ang="0">
                  <a:pos x="246" y="2"/>
                </a:cxn>
                <a:cxn ang="0">
                  <a:pos x="351" y="5"/>
                </a:cxn>
                <a:cxn ang="0">
                  <a:pos x="372" y="23"/>
                </a:cxn>
                <a:cxn ang="0">
                  <a:pos x="354" y="44"/>
                </a:cxn>
                <a:cxn ang="0">
                  <a:pos x="264" y="50"/>
                </a:cxn>
                <a:cxn ang="0">
                  <a:pos x="168" y="53"/>
                </a:cxn>
                <a:cxn ang="0">
                  <a:pos x="72" y="77"/>
                </a:cxn>
                <a:cxn ang="0">
                  <a:pos x="15" y="95"/>
                </a:cxn>
                <a:cxn ang="0">
                  <a:pos x="0" y="56"/>
                </a:cxn>
              </a:cxnLst>
              <a:rect l="0" t="0" r="r" b="b"/>
              <a:pathLst>
                <a:path w="372" h="98">
                  <a:moveTo>
                    <a:pt x="18" y="47"/>
                  </a:moveTo>
                  <a:cubicBezTo>
                    <a:pt x="60" y="36"/>
                    <a:pt x="103" y="25"/>
                    <a:pt x="141" y="17"/>
                  </a:cubicBezTo>
                  <a:cubicBezTo>
                    <a:pt x="179" y="9"/>
                    <a:pt x="211" y="4"/>
                    <a:pt x="246" y="2"/>
                  </a:cubicBezTo>
                  <a:cubicBezTo>
                    <a:pt x="281" y="0"/>
                    <a:pt x="330" y="1"/>
                    <a:pt x="351" y="5"/>
                  </a:cubicBezTo>
                  <a:cubicBezTo>
                    <a:pt x="372" y="9"/>
                    <a:pt x="372" y="17"/>
                    <a:pt x="372" y="23"/>
                  </a:cubicBezTo>
                  <a:cubicBezTo>
                    <a:pt x="372" y="29"/>
                    <a:pt x="372" y="40"/>
                    <a:pt x="354" y="44"/>
                  </a:cubicBezTo>
                  <a:cubicBezTo>
                    <a:pt x="336" y="48"/>
                    <a:pt x="295" y="49"/>
                    <a:pt x="264" y="50"/>
                  </a:cubicBezTo>
                  <a:cubicBezTo>
                    <a:pt x="233" y="51"/>
                    <a:pt x="200" y="49"/>
                    <a:pt x="168" y="53"/>
                  </a:cubicBezTo>
                  <a:cubicBezTo>
                    <a:pt x="136" y="57"/>
                    <a:pt x="98" y="70"/>
                    <a:pt x="72" y="77"/>
                  </a:cubicBezTo>
                  <a:cubicBezTo>
                    <a:pt x="46" y="84"/>
                    <a:pt x="27" y="98"/>
                    <a:pt x="15" y="95"/>
                  </a:cubicBezTo>
                  <a:cubicBezTo>
                    <a:pt x="3" y="92"/>
                    <a:pt x="1" y="74"/>
                    <a:pt x="0" y="56"/>
                  </a:cubicBezTo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sv-SE"/>
            </a:p>
          </p:txBody>
        </p:sp>
        <p:sp>
          <p:nvSpPr>
            <p:cNvPr id="21" name="Freeform 19"/>
            <p:cNvSpPr>
              <a:spLocks/>
            </p:cNvSpPr>
            <p:nvPr userDrawn="1"/>
          </p:nvSpPr>
          <p:spPr bwMode="auto">
            <a:xfrm>
              <a:off x="3618" y="308"/>
              <a:ext cx="318" cy="158"/>
            </a:xfrm>
            <a:custGeom>
              <a:avLst/>
              <a:gdLst/>
              <a:ahLst/>
              <a:cxnLst>
                <a:cxn ang="0">
                  <a:pos x="0" y="158"/>
                </a:cxn>
                <a:cxn ang="0">
                  <a:pos x="12" y="137"/>
                </a:cxn>
                <a:cxn ang="0">
                  <a:pos x="162" y="71"/>
                </a:cxn>
                <a:cxn ang="0">
                  <a:pos x="249" y="20"/>
                </a:cxn>
                <a:cxn ang="0">
                  <a:pos x="285" y="2"/>
                </a:cxn>
                <a:cxn ang="0">
                  <a:pos x="309" y="11"/>
                </a:cxn>
                <a:cxn ang="0">
                  <a:pos x="303" y="47"/>
                </a:cxn>
                <a:cxn ang="0">
                  <a:pos x="219" y="89"/>
                </a:cxn>
                <a:cxn ang="0">
                  <a:pos x="108" y="140"/>
                </a:cxn>
                <a:cxn ang="0">
                  <a:pos x="57" y="152"/>
                </a:cxn>
                <a:cxn ang="0">
                  <a:pos x="0" y="158"/>
                </a:cxn>
              </a:cxnLst>
              <a:rect l="0" t="0" r="r" b="b"/>
              <a:pathLst>
                <a:path w="318" h="158">
                  <a:moveTo>
                    <a:pt x="0" y="158"/>
                  </a:moveTo>
                  <a:lnTo>
                    <a:pt x="12" y="137"/>
                  </a:lnTo>
                  <a:cubicBezTo>
                    <a:pt x="39" y="123"/>
                    <a:pt x="122" y="90"/>
                    <a:pt x="162" y="71"/>
                  </a:cubicBezTo>
                  <a:cubicBezTo>
                    <a:pt x="202" y="52"/>
                    <a:pt x="229" y="31"/>
                    <a:pt x="249" y="20"/>
                  </a:cubicBezTo>
                  <a:cubicBezTo>
                    <a:pt x="269" y="9"/>
                    <a:pt x="275" y="4"/>
                    <a:pt x="285" y="2"/>
                  </a:cubicBezTo>
                  <a:cubicBezTo>
                    <a:pt x="295" y="0"/>
                    <a:pt x="306" y="4"/>
                    <a:pt x="309" y="11"/>
                  </a:cubicBezTo>
                  <a:cubicBezTo>
                    <a:pt x="312" y="18"/>
                    <a:pt x="318" y="34"/>
                    <a:pt x="303" y="47"/>
                  </a:cubicBezTo>
                  <a:cubicBezTo>
                    <a:pt x="288" y="60"/>
                    <a:pt x="252" y="74"/>
                    <a:pt x="219" y="89"/>
                  </a:cubicBezTo>
                  <a:cubicBezTo>
                    <a:pt x="186" y="104"/>
                    <a:pt x="135" y="130"/>
                    <a:pt x="108" y="140"/>
                  </a:cubicBezTo>
                  <a:cubicBezTo>
                    <a:pt x="81" y="150"/>
                    <a:pt x="74" y="150"/>
                    <a:pt x="57" y="152"/>
                  </a:cubicBezTo>
                  <a:cubicBezTo>
                    <a:pt x="40" y="154"/>
                    <a:pt x="23" y="154"/>
                    <a:pt x="0" y="158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accent2"/>
                </a:gs>
                <a:gs pos="100000">
                  <a:schemeClr val="bg2"/>
                </a:gs>
              </a:gsLst>
              <a:lin ang="27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sv-SE"/>
            </a:p>
          </p:txBody>
        </p:sp>
        <p:sp>
          <p:nvSpPr>
            <p:cNvPr id="22" name="Freeform 20"/>
            <p:cNvSpPr>
              <a:spLocks/>
            </p:cNvSpPr>
            <p:nvPr userDrawn="1"/>
          </p:nvSpPr>
          <p:spPr bwMode="auto">
            <a:xfrm>
              <a:off x="3413" y="291"/>
              <a:ext cx="380" cy="174"/>
            </a:xfrm>
            <a:custGeom>
              <a:avLst/>
              <a:gdLst/>
              <a:ahLst/>
              <a:cxnLst>
                <a:cxn ang="0">
                  <a:pos x="3" y="165"/>
                </a:cxn>
                <a:cxn ang="0">
                  <a:pos x="129" y="93"/>
                </a:cxn>
                <a:cxn ang="0">
                  <a:pos x="261" y="30"/>
                </a:cxn>
                <a:cxn ang="0">
                  <a:pos x="351" y="0"/>
                </a:cxn>
                <a:cxn ang="0">
                  <a:pos x="378" y="27"/>
                </a:cxn>
                <a:cxn ang="0">
                  <a:pos x="336" y="51"/>
                </a:cxn>
                <a:cxn ang="0">
                  <a:pos x="291" y="60"/>
                </a:cxn>
                <a:cxn ang="0">
                  <a:pos x="240" y="75"/>
                </a:cxn>
                <a:cxn ang="0">
                  <a:pos x="189" y="120"/>
                </a:cxn>
                <a:cxn ang="0">
                  <a:pos x="102" y="174"/>
                </a:cxn>
                <a:cxn ang="0">
                  <a:pos x="0" y="162"/>
                </a:cxn>
              </a:cxnLst>
              <a:rect l="0" t="0" r="r" b="b"/>
              <a:pathLst>
                <a:path w="380" h="174">
                  <a:moveTo>
                    <a:pt x="3" y="165"/>
                  </a:moveTo>
                  <a:cubicBezTo>
                    <a:pt x="24" y="153"/>
                    <a:pt x="86" y="115"/>
                    <a:pt x="129" y="93"/>
                  </a:cubicBezTo>
                  <a:cubicBezTo>
                    <a:pt x="172" y="71"/>
                    <a:pt x="224" y="45"/>
                    <a:pt x="261" y="30"/>
                  </a:cubicBezTo>
                  <a:cubicBezTo>
                    <a:pt x="298" y="15"/>
                    <a:pt x="332" y="0"/>
                    <a:pt x="351" y="0"/>
                  </a:cubicBezTo>
                  <a:cubicBezTo>
                    <a:pt x="370" y="0"/>
                    <a:pt x="380" y="19"/>
                    <a:pt x="378" y="27"/>
                  </a:cubicBezTo>
                  <a:cubicBezTo>
                    <a:pt x="376" y="35"/>
                    <a:pt x="350" y="46"/>
                    <a:pt x="336" y="51"/>
                  </a:cubicBezTo>
                  <a:cubicBezTo>
                    <a:pt x="322" y="56"/>
                    <a:pt x="307" y="56"/>
                    <a:pt x="291" y="60"/>
                  </a:cubicBezTo>
                  <a:cubicBezTo>
                    <a:pt x="275" y="64"/>
                    <a:pt x="257" y="65"/>
                    <a:pt x="240" y="75"/>
                  </a:cubicBezTo>
                  <a:cubicBezTo>
                    <a:pt x="223" y="85"/>
                    <a:pt x="212" y="104"/>
                    <a:pt x="189" y="120"/>
                  </a:cubicBezTo>
                  <a:cubicBezTo>
                    <a:pt x="166" y="136"/>
                    <a:pt x="133" y="167"/>
                    <a:pt x="102" y="174"/>
                  </a:cubicBezTo>
                  <a:lnTo>
                    <a:pt x="0" y="162"/>
                  </a:lnTo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sv-SE"/>
            </a:p>
          </p:txBody>
        </p:sp>
        <p:sp>
          <p:nvSpPr>
            <p:cNvPr id="23" name="Freeform 21"/>
            <p:cNvSpPr>
              <a:spLocks/>
            </p:cNvSpPr>
            <p:nvPr userDrawn="1"/>
          </p:nvSpPr>
          <p:spPr bwMode="auto">
            <a:xfrm>
              <a:off x="4178" y="187"/>
              <a:ext cx="523" cy="69"/>
            </a:xfrm>
            <a:custGeom>
              <a:avLst/>
              <a:gdLst/>
              <a:ahLst/>
              <a:cxnLst>
                <a:cxn ang="0">
                  <a:pos x="84" y="11"/>
                </a:cxn>
                <a:cxn ang="0">
                  <a:pos x="27" y="5"/>
                </a:cxn>
                <a:cxn ang="0">
                  <a:pos x="9" y="35"/>
                </a:cxn>
                <a:cxn ang="0">
                  <a:pos x="81" y="56"/>
                </a:cxn>
                <a:cxn ang="0">
                  <a:pos x="255" y="68"/>
                </a:cxn>
                <a:cxn ang="0">
                  <a:pos x="432" y="50"/>
                </a:cxn>
                <a:cxn ang="0">
                  <a:pos x="513" y="5"/>
                </a:cxn>
                <a:cxn ang="0">
                  <a:pos x="372" y="20"/>
                </a:cxn>
                <a:cxn ang="0">
                  <a:pos x="141" y="14"/>
                </a:cxn>
                <a:cxn ang="0">
                  <a:pos x="84" y="11"/>
                </a:cxn>
              </a:cxnLst>
              <a:rect l="0" t="0" r="r" b="b"/>
              <a:pathLst>
                <a:path w="523" h="69">
                  <a:moveTo>
                    <a:pt x="84" y="11"/>
                  </a:moveTo>
                  <a:cubicBezTo>
                    <a:pt x="65" y="9"/>
                    <a:pt x="40" y="1"/>
                    <a:pt x="27" y="5"/>
                  </a:cubicBezTo>
                  <a:cubicBezTo>
                    <a:pt x="14" y="9"/>
                    <a:pt x="0" y="27"/>
                    <a:pt x="9" y="35"/>
                  </a:cubicBezTo>
                  <a:cubicBezTo>
                    <a:pt x="18" y="43"/>
                    <a:pt x="40" y="51"/>
                    <a:pt x="81" y="56"/>
                  </a:cubicBezTo>
                  <a:cubicBezTo>
                    <a:pt x="122" y="61"/>
                    <a:pt x="197" y="69"/>
                    <a:pt x="255" y="68"/>
                  </a:cubicBezTo>
                  <a:cubicBezTo>
                    <a:pt x="313" y="67"/>
                    <a:pt x="389" y="60"/>
                    <a:pt x="432" y="50"/>
                  </a:cubicBezTo>
                  <a:cubicBezTo>
                    <a:pt x="475" y="40"/>
                    <a:pt x="523" y="10"/>
                    <a:pt x="513" y="5"/>
                  </a:cubicBezTo>
                  <a:cubicBezTo>
                    <a:pt x="503" y="0"/>
                    <a:pt x="434" y="19"/>
                    <a:pt x="372" y="20"/>
                  </a:cubicBezTo>
                  <a:cubicBezTo>
                    <a:pt x="310" y="21"/>
                    <a:pt x="189" y="15"/>
                    <a:pt x="141" y="14"/>
                  </a:cubicBezTo>
                  <a:cubicBezTo>
                    <a:pt x="93" y="13"/>
                    <a:pt x="103" y="13"/>
                    <a:pt x="84" y="11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189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sv-SE"/>
            </a:p>
          </p:txBody>
        </p:sp>
        <p:sp>
          <p:nvSpPr>
            <p:cNvPr id="24" name="Freeform 22"/>
            <p:cNvSpPr>
              <a:spLocks/>
            </p:cNvSpPr>
            <p:nvPr userDrawn="1"/>
          </p:nvSpPr>
          <p:spPr bwMode="auto">
            <a:xfrm>
              <a:off x="4689" y="186"/>
              <a:ext cx="537" cy="120"/>
            </a:xfrm>
            <a:custGeom>
              <a:avLst/>
              <a:gdLst/>
              <a:ahLst/>
              <a:cxnLst>
                <a:cxn ang="0">
                  <a:pos x="23" y="6"/>
                </a:cxn>
                <a:cxn ang="0">
                  <a:pos x="188" y="3"/>
                </a:cxn>
                <a:cxn ang="0">
                  <a:pos x="323" y="27"/>
                </a:cxn>
                <a:cxn ang="0">
                  <a:pos x="464" y="69"/>
                </a:cxn>
                <a:cxn ang="0">
                  <a:pos x="521" y="90"/>
                </a:cxn>
                <a:cxn ang="0">
                  <a:pos x="533" y="105"/>
                </a:cxn>
                <a:cxn ang="0">
                  <a:pos x="497" y="120"/>
                </a:cxn>
                <a:cxn ang="0">
                  <a:pos x="452" y="108"/>
                </a:cxn>
                <a:cxn ang="0">
                  <a:pos x="350" y="72"/>
                </a:cxn>
                <a:cxn ang="0">
                  <a:pos x="158" y="39"/>
                </a:cxn>
                <a:cxn ang="0">
                  <a:pos x="50" y="39"/>
                </a:cxn>
                <a:cxn ang="0">
                  <a:pos x="23" y="6"/>
                </a:cxn>
              </a:cxnLst>
              <a:rect l="0" t="0" r="r" b="b"/>
              <a:pathLst>
                <a:path w="537" h="120">
                  <a:moveTo>
                    <a:pt x="23" y="6"/>
                  </a:moveTo>
                  <a:cubicBezTo>
                    <a:pt x="46" y="0"/>
                    <a:pt x="138" y="0"/>
                    <a:pt x="188" y="3"/>
                  </a:cubicBezTo>
                  <a:cubicBezTo>
                    <a:pt x="238" y="6"/>
                    <a:pt x="277" y="16"/>
                    <a:pt x="323" y="27"/>
                  </a:cubicBezTo>
                  <a:cubicBezTo>
                    <a:pt x="369" y="38"/>
                    <a:pt x="431" y="59"/>
                    <a:pt x="464" y="69"/>
                  </a:cubicBezTo>
                  <a:cubicBezTo>
                    <a:pt x="497" y="79"/>
                    <a:pt x="509" y="84"/>
                    <a:pt x="521" y="90"/>
                  </a:cubicBezTo>
                  <a:cubicBezTo>
                    <a:pt x="533" y="96"/>
                    <a:pt x="537" y="100"/>
                    <a:pt x="533" y="105"/>
                  </a:cubicBezTo>
                  <a:cubicBezTo>
                    <a:pt x="529" y="110"/>
                    <a:pt x="510" y="120"/>
                    <a:pt x="497" y="120"/>
                  </a:cubicBezTo>
                  <a:cubicBezTo>
                    <a:pt x="484" y="120"/>
                    <a:pt x="476" y="116"/>
                    <a:pt x="452" y="108"/>
                  </a:cubicBezTo>
                  <a:cubicBezTo>
                    <a:pt x="428" y="100"/>
                    <a:pt x="399" y="84"/>
                    <a:pt x="350" y="72"/>
                  </a:cubicBezTo>
                  <a:cubicBezTo>
                    <a:pt x="301" y="60"/>
                    <a:pt x="208" y="45"/>
                    <a:pt x="158" y="39"/>
                  </a:cubicBezTo>
                  <a:cubicBezTo>
                    <a:pt x="108" y="33"/>
                    <a:pt x="72" y="43"/>
                    <a:pt x="50" y="39"/>
                  </a:cubicBezTo>
                  <a:cubicBezTo>
                    <a:pt x="28" y="35"/>
                    <a:pt x="0" y="12"/>
                    <a:pt x="23" y="6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accent2"/>
                </a:gs>
                <a:gs pos="100000">
                  <a:schemeClr val="bg2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sv-SE"/>
            </a:p>
          </p:txBody>
        </p:sp>
        <p:sp>
          <p:nvSpPr>
            <p:cNvPr id="25" name="Freeform 23"/>
            <p:cNvSpPr>
              <a:spLocks/>
            </p:cNvSpPr>
            <p:nvPr userDrawn="1"/>
          </p:nvSpPr>
          <p:spPr bwMode="auto">
            <a:xfrm>
              <a:off x="4968" y="312"/>
              <a:ext cx="800" cy="143"/>
            </a:xfrm>
            <a:custGeom>
              <a:avLst/>
              <a:gdLst/>
              <a:ahLst/>
              <a:cxnLst>
                <a:cxn ang="0">
                  <a:pos x="800" y="24"/>
                </a:cxn>
                <a:cxn ang="0">
                  <a:pos x="782" y="15"/>
                </a:cxn>
                <a:cxn ang="0">
                  <a:pos x="659" y="63"/>
                </a:cxn>
                <a:cxn ang="0">
                  <a:pos x="500" y="84"/>
                </a:cxn>
                <a:cxn ang="0">
                  <a:pos x="326" y="69"/>
                </a:cxn>
                <a:cxn ang="0">
                  <a:pos x="98" y="21"/>
                </a:cxn>
                <a:cxn ang="0">
                  <a:pos x="11" y="6"/>
                </a:cxn>
                <a:cxn ang="0">
                  <a:pos x="32" y="60"/>
                </a:cxn>
                <a:cxn ang="0">
                  <a:pos x="155" y="96"/>
                </a:cxn>
                <a:cxn ang="0">
                  <a:pos x="410" y="138"/>
                </a:cxn>
                <a:cxn ang="0">
                  <a:pos x="596" y="129"/>
                </a:cxn>
                <a:cxn ang="0">
                  <a:pos x="737" y="90"/>
                </a:cxn>
                <a:cxn ang="0">
                  <a:pos x="788" y="69"/>
                </a:cxn>
                <a:cxn ang="0">
                  <a:pos x="800" y="24"/>
                </a:cxn>
              </a:cxnLst>
              <a:rect l="0" t="0" r="r" b="b"/>
              <a:pathLst>
                <a:path w="800" h="143">
                  <a:moveTo>
                    <a:pt x="800" y="24"/>
                  </a:moveTo>
                  <a:lnTo>
                    <a:pt x="782" y="15"/>
                  </a:lnTo>
                  <a:cubicBezTo>
                    <a:pt x="759" y="21"/>
                    <a:pt x="706" y="51"/>
                    <a:pt x="659" y="63"/>
                  </a:cubicBezTo>
                  <a:cubicBezTo>
                    <a:pt x="612" y="75"/>
                    <a:pt x="555" y="83"/>
                    <a:pt x="500" y="84"/>
                  </a:cubicBezTo>
                  <a:cubicBezTo>
                    <a:pt x="445" y="85"/>
                    <a:pt x="393" y="79"/>
                    <a:pt x="326" y="69"/>
                  </a:cubicBezTo>
                  <a:cubicBezTo>
                    <a:pt x="259" y="59"/>
                    <a:pt x="150" y="31"/>
                    <a:pt x="98" y="21"/>
                  </a:cubicBezTo>
                  <a:cubicBezTo>
                    <a:pt x="46" y="11"/>
                    <a:pt x="22" y="0"/>
                    <a:pt x="11" y="6"/>
                  </a:cubicBezTo>
                  <a:cubicBezTo>
                    <a:pt x="0" y="12"/>
                    <a:pt x="8" y="45"/>
                    <a:pt x="32" y="60"/>
                  </a:cubicBezTo>
                  <a:cubicBezTo>
                    <a:pt x="56" y="75"/>
                    <a:pt x="92" y="83"/>
                    <a:pt x="155" y="96"/>
                  </a:cubicBezTo>
                  <a:cubicBezTo>
                    <a:pt x="218" y="109"/>
                    <a:pt x="337" y="133"/>
                    <a:pt x="410" y="138"/>
                  </a:cubicBezTo>
                  <a:cubicBezTo>
                    <a:pt x="483" y="143"/>
                    <a:pt x="542" y="137"/>
                    <a:pt x="596" y="129"/>
                  </a:cubicBezTo>
                  <a:cubicBezTo>
                    <a:pt x="650" y="121"/>
                    <a:pt x="705" y="100"/>
                    <a:pt x="737" y="90"/>
                  </a:cubicBezTo>
                  <a:cubicBezTo>
                    <a:pt x="769" y="80"/>
                    <a:pt x="780" y="80"/>
                    <a:pt x="788" y="69"/>
                  </a:cubicBezTo>
                  <a:cubicBezTo>
                    <a:pt x="796" y="58"/>
                    <a:pt x="792" y="39"/>
                    <a:pt x="800" y="2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sv-SE"/>
            </a:p>
          </p:txBody>
        </p:sp>
        <p:sp>
          <p:nvSpPr>
            <p:cNvPr id="26" name="Freeform 24"/>
            <p:cNvSpPr>
              <a:spLocks/>
            </p:cNvSpPr>
            <p:nvPr userDrawn="1"/>
          </p:nvSpPr>
          <p:spPr bwMode="auto">
            <a:xfrm>
              <a:off x="5318" y="240"/>
              <a:ext cx="402" cy="115"/>
            </a:xfrm>
            <a:custGeom>
              <a:avLst/>
              <a:gdLst/>
              <a:ahLst/>
              <a:cxnLst>
                <a:cxn ang="0">
                  <a:pos x="402" y="0"/>
                </a:cxn>
                <a:cxn ang="0">
                  <a:pos x="384" y="12"/>
                </a:cxn>
                <a:cxn ang="0">
                  <a:pos x="276" y="51"/>
                </a:cxn>
                <a:cxn ang="0">
                  <a:pos x="165" y="66"/>
                </a:cxn>
                <a:cxn ang="0">
                  <a:pos x="51" y="57"/>
                </a:cxn>
                <a:cxn ang="0">
                  <a:pos x="15" y="54"/>
                </a:cxn>
                <a:cxn ang="0">
                  <a:pos x="3" y="69"/>
                </a:cxn>
                <a:cxn ang="0">
                  <a:pos x="9" y="93"/>
                </a:cxn>
                <a:cxn ang="0">
                  <a:pos x="54" y="102"/>
                </a:cxn>
                <a:cxn ang="0">
                  <a:pos x="198" y="111"/>
                </a:cxn>
                <a:cxn ang="0">
                  <a:pos x="336" y="75"/>
                </a:cxn>
                <a:cxn ang="0">
                  <a:pos x="375" y="54"/>
                </a:cxn>
                <a:cxn ang="0">
                  <a:pos x="402" y="0"/>
                </a:cxn>
              </a:cxnLst>
              <a:rect l="0" t="0" r="r" b="b"/>
              <a:pathLst>
                <a:path w="402" h="115">
                  <a:moveTo>
                    <a:pt x="402" y="0"/>
                  </a:moveTo>
                  <a:lnTo>
                    <a:pt x="384" y="12"/>
                  </a:lnTo>
                  <a:cubicBezTo>
                    <a:pt x="363" y="20"/>
                    <a:pt x="312" y="42"/>
                    <a:pt x="276" y="51"/>
                  </a:cubicBezTo>
                  <a:cubicBezTo>
                    <a:pt x="240" y="60"/>
                    <a:pt x="202" y="65"/>
                    <a:pt x="165" y="66"/>
                  </a:cubicBezTo>
                  <a:cubicBezTo>
                    <a:pt x="128" y="67"/>
                    <a:pt x="76" y="59"/>
                    <a:pt x="51" y="57"/>
                  </a:cubicBezTo>
                  <a:cubicBezTo>
                    <a:pt x="26" y="55"/>
                    <a:pt x="23" y="52"/>
                    <a:pt x="15" y="54"/>
                  </a:cubicBezTo>
                  <a:cubicBezTo>
                    <a:pt x="7" y="56"/>
                    <a:pt x="4" y="63"/>
                    <a:pt x="3" y="69"/>
                  </a:cubicBezTo>
                  <a:cubicBezTo>
                    <a:pt x="2" y="75"/>
                    <a:pt x="0" y="88"/>
                    <a:pt x="9" y="93"/>
                  </a:cubicBezTo>
                  <a:cubicBezTo>
                    <a:pt x="18" y="98"/>
                    <a:pt x="22" y="99"/>
                    <a:pt x="54" y="102"/>
                  </a:cubicBezTo>
                  <a:cubicBezTo>
                    <a:pt x="86" y="105"/>
                    <a:pt x="151" y="115"/>
                    <a:pt x="198" y="111"/>
                  </a:cubicBezTo>
                  <a:cubicBezTo>
                    <a:pt x="245" y="107"/>
                    <a:pt x="307" y="84"/>
                    <a:pt x="336" y="75"/>
                  </a:cubicBezTo>
                  <a:cubicBezTo>
                    <a:pt x="365" y="66"/>
                    <a:pt x="365" y="65"/>
                    <a:pt x="375" y="54"/>
                  </a:cubicBezTo>
                  <a:cubicBezTo>
                    <a:pt x="385" y="43"/>
                    <a:pt x="392" y="26"/>
                    <a:pt x="402" y="0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sv-SE"/>
            </a:p>
          </p:txBody>
        </p:sp>
      </p:grpSp>
      <p:grpSp>
        <p:nvGrpSpPr>
          <p:cNvPr id="27" name="Group 25"/>
          <p:cNvGrpSpPr>
            <a:grpSpLocks/>
          </p:cNvGrpSpPr>
          <p:nvPr/>
        </p:nvGrpSpPr>
        <p:grpSpPr bwMode="auto">
          <a:xfrm>
            <a:off x="20638" y="6161088"/>
            <a:ext cx="9169400" cy="138112"/>
            <a:chOff x="0" y="4032"/>
            <a:chExt cx="5776" cy="87"/>
          </a:xfrm>
        </p:grpSpPr>
        <p:sp>
          <p:nvSpPr>
            <p:cNvPr id="28" name="Freeform 26"/>
            <p:cNvSpPr>
              <a:spLocks/>
            </p:cNvSpPr>
            <p:nvPr userDrawn="1"/>
          </p:nvSpPr>
          <p:spPr bwMode="auto">
            <a:xfrm>
              <a:off x="4041" y="4047"/>
              <a:ext cx="1735" cy="72"/>
            </a:xfrm>
            <a:custGeom>
              <a:avLst/>
              <a:gdLst/>
              <a:ahLst/>
              <a:cxnLst>
                <a:cxn ang="0">
                  <a:pos x="165" y="6"/>
                </a:cxn>
                <a:cxn ang="0">
                  <a:pos x="450" y="3"/>
                </a:cxn>
                <a:cxn ang="0">
                  <a:pos x="714" y="12"/>
                </a:cxn>
                <a:cxn ang="0">
                  <a:pos x="957" y="24"/>
                </a:cxn>
                <a:cxn ang="0">
                  <a:pos x="1173" y="24"/>
                </a:cxn>
                <a:cxn ang="0">
                  <a:pos x="1473" y="15"/>
                </a:cxn>
                <a:cxn ang="0">
                  <a:pos x="1617" y="0"/>
                </a:cxn>
                <a:cxn ang="0">
                  <a:pos x="1719" y="15"/>
                </a:cxn>
                <a:cxn ang="0">
                  <a:pos x="1716" y="66"/>
                </a:cxn>
                <a:cxn ang="0">
                  <a:pos x="1632" y="51"/>
                </a:cxn>
                <a:cxn ang="0">
                  <a:pos x="1407" y="51"/>
                </a:cxn>
                <a:cxn ang="0">
                  <a:pos x="1191" y="48"/>
                </a:cxn>
                <a:cxn ang="0">
                  <a:pos x="870" y="60"/>
                </a:cxn>
                <a:cxn ang="0">
                  <a:pos x="492" y="48"/>
                </a:cxn>
                <a:cxn ang="0">
                  <a:pos x="291" y="27"/>
                </a:cxn>
                <a:cxn ang="0">
                  <a:pos x="21" y="36"/>
                </a:cxn>
                <a:cxn ang="0">
                  <a:pos x="165" y="6"/>
                </a:cxn>
              </a:cxnLst>
              <a:rect l="0" t="0" r="r" b="b"/>
              <a:pathLst>
                <a:path w="1735" h="72">
                  <a:moveTo>
                    <a:pt x="165" y="6"/>
                  </a:moveTo>
                  <a:cubicBezTo>
                    <a:pt x="236" y="1"/>
                    <a:pt x="359" y="2"/>
                    <a:pt x="450" y="3"/>
                  </a:cubicBezTo>
                  <a:cubicBezTo>
                    <a:pt x="541" y="4"/>
                    <a:pt x="630" y="9"/>
                    <a:pt x="714" y="12"/>
                  </a:cubicBezTo>
                  <a:cubicBezTo>
                    <a:pt x="798" y="15"/>
                    <a:pt x="881" y="22"/>
                    <a:pt x="957" y="24"/>
                  </a:cubicBezTo>
                  <a:cubicBezTo>
                    <a:pt x="1033" y="26"/>
                    <a:pt x="1087" y="25"/>
                    <a:pt x="1173" y="24"/>
                  </a:cubicBezTo>
                  <a:cubicBezTo>
                    <a:pt x="1259" y="23"/>
                    <a:pt x="1399" y="19"/>
                    <a:pt x="1473" y="15"/>
                  </a:cubicBezTo>
                  <a:cubicBezTo>
                    <a:pt x="1547" y="11"/>
                    <a:pt x="1576" y="0"/>
                    <a:pt x="1617" y="0"/>
                  </a:cubicBezTo>
                  <a:cubicBezTo>
                    <a:pt x="1658" y="0"/>
                    <a:pt x="1703" y="4"/>
                    <a:pt x="1719" y="15"/>
                  </a:cubicBezTo>
                  <a:cubicBezTo>
                    <a:pt x="1735" y="26"/>
                    <a:pt x="1730" y="60"/>
                    <a:pt x="1716" y="66"/>
                  </a:cubicBezTo>
                  <a:cubicBezTo>
                    <a:pt x="1702" y="72"/>
                    <a:pt x="1683" y="53"/>
                    <a:pt x="1632" y="51"/>
                  </a:cubicBezTo>
                  <a:cubicBezTo>
                    <a:pt x="1581" y="49"/>
                    <a:pt x="1480" y="51"/>
                    <a:pt x="1407" y="51"/>
                  </a:cubicBezTo>
                  <a:cubicBezTo>
                    <a:pt x="1334" y="51"/>
                    <a:pt x="1280" y="47"/>
                    <a:pt x="1191" y="48"/>
                  </a:cubicBezTo>
                  <a:cubicBezTo>
                    <a:pt x="1102" y="49"/>
                    <a:pt x="986" y="60"/>
                    <a:pt x="870" y="60"/>
                  </a:cubicBezTo>
                  <a:cubicBezTo>
                    <a:pt x="754" y="60"/>
                    <a:pt x="588" y="53"/>
                    <a:pt x="492" y="48"/>
                  </a:cubicBezTo>
                  <a:cubicBezTo>
                    <a:pt x="396" y="43"/>
                    <a:pt x="369" y="29"/>
                    <a:pt x="291" y="27"/>
                  </a:cubicBezTo>
                  <a:cubicBezTo>
                    <a:pt x="213" y="25"/>
                    <a:pt x="42" y="39"/>
                    <a:pt x="21" y="36"/>
                  </a:cubicBezTo>
                  <a:cubicBezTo>
                    <a:pt x="0" y="33"/>
                    <a:pt x="94" y="11"/>
                    <a:pt x="165" y="6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sv-SE"/>
            </a:p>
          </p:txBody>
        </p:sp>
        <p:sp>
          <p:nvSpPr>
            <p:cNvPr id="29" name="Freeform 27"/>
            <p:cNvSpPr>
              <a:spLocks/>
            </p:cNvSpPr>
            <p:nvPr userDrawn="1"/>
          </p:nvSpPr>
          <p:spPr bwMode="auto">
            <a:xfrm>
              <a:off x="1727" y="4038"/>
              <a:ext cx="2655" cy="60"/>
            </a:xfrm>
            <a:custGeom>
              <a:avLst/>
              <a:gdLst/>
              <a:ahLst/>
              <a:cxnLst>
                <a:cxn ang="0">
                  <a:pos x="2641" y="6"/>
                </a:cxn>
                <a:cxn ang="0">
                  <a:pos x="2620" y="30"/>
                </a:cxn>
                <a:cxn ang="0">
                  <a:pos x="2368" y="45"/>
                </a:cxn>
                <a:cxn ang="0">
                  <a:pos x="2023" y="60"/>
                </a:cxn>
                <a:cxn ang="0">
                  <a:pos x="1786" y="48"/>
                </a:cxn>
                <a:cxn ang="0">
                  <a:pos x="1525" y="36"/>
                </a:cxn>
                <a:cxn ang="0">
                  <a:pos x="1195" y="45"/>
                </a:cxn>
                <a:cxn ang="0">
                  <a:pos x="817" y="39"/>
                </a:cxn>
                <a:cxn ang="0">
                  <a:pos x="499" y="27"/>
                </a:cxn>
                <a:cxn ang="0">
                  <a:pos x="136" y="39"/>
                </a:cxn>
                <a:cxn ang="0">
                  <a:pos x="10" y="33"/>
                </a:cxn>
                <a:cxn ang="0">
                  <a:pos x="76" y="24"/>
                </a:cxn>
                <a:cxn ang="0">
                  <a:pos x="310" y="18"/>
                </a:cxn>
                <a:cxn ang="0">
                  <a:pos x="544" y="0"/>
                </a:cxn>
                <a:cxn ang="0">
                  <a:pos x="853" y="21"/>
                </a:cxn>
                <a:cxn ang="0">
                  <a:pos x="1114" y="21"/>
                </a:cxn>
                <a:cxn ang="0">
                  <a:pos x="1399" y="3"/>
                </a:cxn>
                <a:cxn ang="0">
                  <a:pos x="1588" y="9"/>
                </a:cxn>
                <a:cxn ang="0">
                  <a:pos x="1807" y="21"/>
                </a:cxn>
                <a:cxn ang="0">
                  <a:pos x="2035" y="12"/>
                </a:cxn>
                <a:cxn ang="0">
                  <a:pos x="2290" y="18"/>
                </a:cxn>
                <a:cxn ang="0">
                  <a:pos x="2596" y="3"/>
                </a:cxn>
                <a:cxn ang="0">
                  <a:pos x="2641" y="6"/>
                </a:cxn>
              </a:cxnLst>
              <a:rect l="0" t="0" r="r" b="b"/>
              <a:pathLst>
                <a:path w="2655" h="60">
                  <a:moveTo>
                    <a:pt x="2641" y="6"/>
                  </a:moveTo>
                  <a:lnTo>
                    <a:pt x="2620" y="30"/>
                  </a:lnTo>
                  <a:cubicBezTo>
                    <a:pt x="2575" y="36"/>
                    <a:pt x="2467" y="40"/>
                    <a:pt x="2368" y="45"/>
                  </a:cubicBezTo>
                  <a:cubicBezTo>
                    <a:pt x="2269" y="50"/>
                    <a:pt x="2120" y="60"/>
                    <a:pt x="2023" y="60"/>
                  </a:cubicBezTo>
                  <a:cubicBezTo>
                    <a:pt x="1926" y="60"/>
                    <a:pt x="1869" y="52"/>
                    <a:pt x="1786" y="48"/>
                  </a:cubicBezTo>
                  <a:cubicBezTo>
                    <a:pt x="1703" y="44"/>
                    <a:pt x="1623" y="36"/>
                    <a:pt x="1525" y="36"/>
                  </a:cubicBezTo>
                  <a:cubicBezTo>
                    <a:pt x="1427" y="36"/>
                    <a:pt x="1313" y="44"/>
                    <a:pt x="1195" y="45"/>
                  </a:cubicBezTo>
                  <a:cubicBezTo>
                    <a:pt x="1077" y="46"/>
                    <a:pt x="933" y="42"/>
                    <a:pt x="817" y="39"/>
                  </a:cubicBezTo>
                  <a:cubicBezTo>
                    <a:pt x="701" y="36"/>
                    <a:pt x="612" y="27"/>
                    <a:pt x="499" y="27"/>
                  </a:cubicBezTo>
                  <a:cubicBezTo>
                    <a:pt x="386" y="27"/>
                    <a:pt x="217" y="38"/>
                    <a:pt x="136" y="39"/>
                  </a:cubicBezTo>
                  <a:cubicBezTo>
                    <a:pt x="55" y="40"/>
                    <a:pt x="20" y="36"/>
                    <a:pt x="10" y="33"/>
                  </a:cubicBezTo>
                  <a:cubicBezTo>
                    <a:pt x="0" y="30"/>
                    <a:pt x="26" y="27"/>
                    <a:pt x="76" y="24"/>
                  </a:cubicBezTo>
                  <a:cubicBezTo>
                    <a:pt x="126" y="21"/>
                    <a:pt x="232" y="22"/>
                    <a:pt x="310" y="18"/>
                  </a:cubicBezTo>
                  <a:cubicBezTo>
                    <a:pt x="388" y="14"/>
                    <a:pt x="454" y="0"/>
                    <a:pt x="544" y="0"/>
                  </a:cubicBezTo>
                  <a:cubicBezTo>
                    <a:pt x="634" y="0"/>
                    <a:pt x="758" y="18"/>
                    <a:pt x="853" y="21"/>
                  </a:cubicBezTo>
                  <a:cubicBezTo>
                    <a:pt x="948" y="24"/>
                    <a:pt x="1023" y="24"/>
                    <a:pt x="1114" y="21"/>
                  </a:cubicBezTo>
                  <a:cubicBezTo>
                    <a:pt x="1205" y="18"/>
                    <a:pt x="1320" y="5"/>
                    <a:pt x="1399" y="3"/>
                  </a:cubicBezTo>
                  <a:cubicBezTo>
                    <a:pt x="1478" y="1"/>
                    <a:pt x="1520" y="6"/>
                    <a:pt x="1588" y="9"/>
                  </a:cubicBezTo>
                  <a:cubicBezTo>
                    <a:pt x="1656" y="12"/>
                    <a:pt x="1733" y="21"/>
                    <a:pt x="1807" y="21"/>
                  </a:cubicBezTo>
                  <a:cubicBezTo>
                    <a:pt x="1881" y="21"/>
                    <a:pt x="1955" y="12"/>
                    <a:pt x="2035" y="12"/>
                  </a:cubicBezTo>
                  <a:cubicBezTo>
                    <a:pt x="2115" y="12"/>
                    <a:pt x="2197" y="19"/>
                    <a:pt x="2290" y="18"/>
                  </a:cubicBezTo>
                  <a:cubicBezTo>
                    <a:pt x="2383" y="17"/>
                    <a:pt x="2537" y="5"/>
                    <a:pt x="2596" y="3"/>
                  </a:cubicBezTo>
                  <a:cubicBezTo>
                    <a:pt x="2655" y="1"/>
                    <a:pt x="2651" y="3"/>
                    <a:pt x="2641" y="6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sv-SE"/>
            </a:p>
          </p:txBody>
        </p:sp>
        <p:sp>
          <p:nvSpPr>
            <p:cNvPr id="30" name="Freeform 28"/>
            <p:cNvSpPr>
              <a:spLocks/>
            </p:cNvSpPr>
            <p:nvPr userDrawn="1"/>
          </p:nvSpPr>
          <p:spPr bwMode="auto">
            <a:xfrm>
              <a:off x="0" y="4032"/>
              <a:ext cx="2041" cy="62"/>
            </a:xfrm>
            <a:custGeom>
              <a:avLst/>
              <a:gdLst/>
              <a:ahLst/>
              <a:cxnLst>
                <a:cxn ang="0">
                  <a:pos x="1893" y="39"/>
                </a:cxn>
                <a:cxn ang="0">
                  <a:pos x="1578" y="45"/>
                </a:cxn>
                <a:cxn ang="0">
                  <a:pos x="1011" y="60"/>
                </a:cxn>
                <a:cxn ang="0">
                  <a:pos x="438" y="57"/>
                </a:cxn>
                <a:cxn ang="0">
                  <a:pos x="0" y="36"/>
                </a:cxn>
                <a:cxn ang="0">
                  <a:pos x="0" y="3"/>
                </a:cxn>
                <a:cxn ang="0">
                  <a:pos x="210" y="18"/>
                </a:cxn>
                <a:cxn ang="0">
                  <a:pos x="474" y="21"/>
                </a:cxn>
                <a:cxn ang="0">
                  <a:pos x="678" y="9"/>
                </a:cxn>
                <a:cxn ang="0">
                  <a:pos x="897" y="9"/>
                </a:cxn>
                <a:cxn ang="0">
                  <a:pos x="1167" y="30"/>
                </a:cxn>
                <a:cxn ang="0">
                  <a:pos x="1500" y="24"/>
                </a:cxn>
                <a:cxn ang="0">
                  <a:pos x="1758" y="3"/>
                </a:cxn>
                <a:cxn ang="0">
                  <a:pos x="1938" y="18"/>
                </a:cxn>
                <a:cxn ang="0">
                  <a:pos x="2034" y="33"/>
                </a:cxn>
                <a:cxn ang="0">
                  <a:pos x="1893" y="39"/>
                </a:cxn>
              </a:cxnLst>
              <a:rect l="0" t="0" r="r" b="b"/>
              <a:pathLst>
                <a:path w="2041" h="62">
                  <a:moveTo>
                    <a:pt x="1893" y="39"/>
                  </a:moveTo>
                  <a:cubicBezTo>
                    <a:pt x="1817" y="41"/>
                    <a:pt x="1725" y="42"/>
                    <a:pt x="1578" y="45"/>
                  </a:cubicBezTo>
                  <a:cubicBezTo>
                    <a:pt x="1431" y="48"/>
                    <a:pt x="1201" y="58"/>
                    <a:pt x="1011" y="60"/>
                  </a:cubicBezTo>
                  <a:cubicBezTo>
                    <a:pt x="821" y="62"/>
                    <a:pt x="606" y="61"/>
                    <a:pt x="438" y="57"/>
                  </a:cubicBezTo>
                  <a:cubicBezTo>
                    <a:pt x="270" y="53"/>
                    <a:pt x="73" y="45"/>
                    <a:pt x="0" y="36"/>
                  </a:cubicBezTo>
                  <a:lnTo>
                    <a:pt x="0" y="3"/>
                  </a:lnTo>
                  <a:cubicBezTo>
                    <a:pt x="35" y="0"/>
                    <a:pt x="131" y="15"/>
                    <a:pt x="210" y="18"/>
                  </a:cubicBezTo>
                  <a:cubicBezTo>
                    <a:pt x="289" y="21"/>
                    <a:pt x="396" y="22"/>
                    <a:pt x="474" y="21"/>
                  </a:cubicBezTo>
                  <a:cubicBezTo>
                    <a:pt x="552" y="20"/>
                    <a:pt x="608" y="11"/>
                    <a:pt x="678" y="9"/>
                  </a:cubicBezTo>
                  <a:cubicBezTo>
                    <a:pt x="748" y="7"/>
                    <a:pt x="816" y="6"/>
                    <a:pt x="897" y="9"/>
                  </a:cubicBezTo>
                  <a:cubicBezTo>
                    <a:pt x="978" y="12"/>
                    <a:pt x="1067" y="28"/>
                    <a:pt x="1167" y="30"/>
                  </a:cubicBezTo>
                  <a:cubicBezTo>
                    <a:pt x="1267" y="32"/>
                    <a:pt x="1402" y="28"/>
                    <a:pt x="1500" y="24"/>
                  </a:cubicBezTo>
                  <a:cubicBezTo>
                    <a:pt x="1598" y="20"/>
                    <a:pt x="1685" y="4"/>
                    <a:pt x="1758" y="3"/>
                  </a:cubicBezTo>
                  <a:cubicBezTo>
                    <a:pt x="1831" y="2"/>
                    <a:pt x="1892" y="13"/>
                    <a:pt x="1938" y="18"/>
                  </a:cubicBezTo>
                  <a:cubicBezTo>
                    <a:pt x="1984" y="23"/>
                    <a:pt x="2041" y="30"/>
                    <a:pt x="2034" y="33"/>
                  </a:cubicBezTo>
                  <a:cubicBezTo>
                    <a:pt x="2027" y="36"/>
                    <a:pt x="1969" y="37"/>
                    <a:pt x="1893" y="39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sv-SE"/>
            </a:p>
          </p:txBody>
        </p:sp>
      </p:grpSp>
      <p:sp>
        <p:nvSpPr>
          <p:cNvPr id="90141" name="Rectangle 29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68488"/>
            <a:ext cx="7772400" cy="1600200"/>
          </a:xfrm>
        </p:spPr>
        <p:txBody>
          <a:bodyPr anchorCtr="1"/>
          <a:lstStyle>
            <a:lvl1pPr>
              <a:defRPr/>
            </a:lvl1pPr>
          </a:lstStyle>
          <a:p>
            <a:r>
              <a:rPr lang="sv-SE"/>
              <a:t>Klicka här för att ändra format på bakgrundsrubriken</a:t>
            </a:r>
          </a:p>
        </p:txBody>
      </p:sp>
      <p:sp>
        <p:nvSpPr>
          <p:cNvPr id="90142" name="Rectangle 30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273175" y="3729038"/>
            <a:ext cx="6400800" cy="1371600"/>
          </a:xfrm>
        </p:spPr>
        <p:txBody>
          <a:bodyPr anchorCtr="1"/>
          <a:lstStyle>
            <a:lvl1pPr marL="0" indent="0" algn="ctr">
              <a:buFontTx/>
              <a:buNone/>
              <a:defRPr/>
            </a:lvl1pPr>
          </a:lstStyle>
          <a:p>
            <a:r>
              <a:rPr lang="sv-SE"/>
              <a:t>Klicka här för att ändra format på underrubrik i bakgrunden</a:t>
            </a:r>
          </a:p>
        </p:txBody>
      </p:sp>
      <p:sp>
        <p:nvSpPr>
          <p:cNvPr id="31" name="Rectangle 31"/>
          <p:cNvSpPr>
            <a:spLocks noGrp="1" noChangeArrowheads="1"/>
          </p:cNvSpPr>
          <p:nvPr>
            <p:ph type="dt" sz="quarter" idx="10"/>
          </p:nvPr>
        </p:nvSpPr>
        <p:spPr>
          <a:xfrm>
            <a:off x="685800" y="6348413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32" name="Rectangle 32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348413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33" name="Rectangle 33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348413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831BDD-8D5A-4D52-8FD5-60E8F1D9B7D7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49B3FE-8E85-466B-946A-DB9E75212E01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515100" y="768350"/>
            <a:ext cx="1943100" cy="5327650"/>
          </a:xfrm>
        </p:spPr>
        <p:txBody>
          <a:bodyPr vert="eaVert"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685800" y="768350"/>
            <a:ext cx="5676900" cy="5327650"/>
          </a:xfrm>
        </p:spPr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55B841-5C61-4707-98C5-7D2BE0C937F9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E1E1A9-11F2-4FF3-85C3-8A616F314696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298BEC-562B-435A-87A1-2FBBA0E7E515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F002FF-6FF5-4666-BEFD-98CE7107F2E2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1EEC74-07A5-489B-AD98-E22D16F47824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7D85A9-E9B7-45A2-A69F-BBA0262C5FBC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997222-3E0A-4E6C-91F1-27312F9F839A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D91A49-5901-4569-BCD2-354F5CCC1FB1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62AD7F-3DAD-4519-AFE6-52FE09D4D21E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v-SE" noProof="0" smtClean="0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23E385-537D-451C-843F-25614E2CDA64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18" Type="http://schemas.openxmlformats.org/officeDocument/2006/relationships/image" Target="../media/image5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6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76835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sv-SE" smtClean="0"/>
              <a:t>Klicka här för att ändra format på bakgrundsrubriken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  <p:sp>
        <p:nvSpPr>
          <p:cNvPr id="8909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65163" y="6367463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kumimoji="0" sz="1400"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8909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03563" y="6367463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kumimoji="0" sz="1400"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8909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32563" y="6367463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0" sz="1400"/>
            </a:lvl1pPr>
          </a:lstStyle>
          <a:p>
            <a:pPr>
              <a:defRPr/>
            </a:pPr>
            <a:fld id="{F408A98C-787E-47FE-B741-908154922E6F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2" r:id="rId1"/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  <p:sldLayoutId id="2147483711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SzPct val="90000"/>
        <a:buBlip>
          <a:blip r:embed="rId15"/>
        </a:buBlip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SzPct val="80000"/>
        <a:buBlip>
          <a:blip r:embed="rId16"/>
        </a:buBlip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SzPct val="70000"/>
        <a:buBlip>
          <a:blip r:embed="rId17"/>
        </a:buBlip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SzPct val="70000"/>
        <a:buBlip>
          <a:blip r:embed="rId18"/>
        </a:buBlip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SzPct val="70000"/>
        <a:buBlip>
          <a:blip r:embed="rId19"/>
        </a:buBlip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SzPct val="70000"/>
        <a:buBlip>
          <a:blip r:embed="rId19"/>
        </a:buBlip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SzPct val="70000"/>
        <a:buBlip>
          <a:blip r:embed="rId19"/>
        </a:buBlip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SzPct val="70000"/>
        <a:buBlip>
          <a:blip r:embed="rId19"/>
        </a:buBlip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SzPct val="70000"/>
        <a:buBlip>
          <a:blip r:embed="rId19"/>
        </a:buBlip>
        <a:defRPr sz="2000">
          <a:solidFill>
            <a:schemeClr val="tx1"/>
          </a:solidFill>
          <a:latin typeface="+mn-lt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ltkronoberg.se/templates/LTKPageWithPicture____42832.aspx" TargetMode="External"/><Relationship Id="rId2" Type="http://schemas.openxmlformats.org/officeDocument/2006/relationships/hyperlink" Target="http://www.lio.se/Verksamheter/HMC/Kardiologiska-kliniken/Undersokningar-och-behandlingar/Kranskarlsrontgen/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jpeg"/><Relationship Id="rId4" Type="http://schemas.openxmlformats.org/officeDocument/2006/relationships/image" Target="../media/image12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ltkronoberg.se/templates/LTKPageWithPicture____42832.aspx" TargetMode="External"/><Relationship Id="rId2" Type="http://schemas.openxmlformats.org/officeDocument/2006/relationships/hyperlink" Target="http://www.lio.se/Verksamheter/HMC/Kardiologiska-kliniken/Undersokningar-och-behandlingar/Kranskarlsrontgen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ltkronoberg.se/templates/LTKPageWithPicture____42832.aspx" TargetMode="External"/><Relationship Id="rId2" Type="http://schemas.openxmlformats.org/officeDocument/2006/relationships/hyperlink" Target="http://www.lio.se/Verksamheter/HMC/Kardiologiska-kliniken/Undersokningar-och-behandlingar/Kranskarlsrontgen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ltkronoberg.se/templates/LTKPageWithPicture____42832.aspx" TargetMode="External"/><Relationship Id="rId2" Type="http://schemas.openxmlformats.org/officeDocument/2006/relationships/hyperlink" Target="http://www.lio.se/Verksamheter/HMC/Kardiologiska-kliniken/Undersokningar-och-behandlingar/Kranskarlsrontgen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hyperlink" Target="http://www.lio.se/Verksamheter/HMC/Kardiologiska-kliniken/Undersokningar-och-behandlingar/Kranskarlsrontgen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ltkronoberg.se/templates/LTKPageWithPicture____42832.aspx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ltkronoberg.se/templates/LTKPageWithPicture____42832.aspx" TargetMode="External"/><Relationship Id="rId2" Type="http://schemas.openxmlformats.org/officeDocument/2006/relationships/hyperlink" Target="http://www.lio.se/Verksamheter/HMC/Kardiologiska-kliniken/Undersokningar-och-behandlingar/Kranskarlsrontgen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ltkronoberg.se/templates/LTKPageWithPicture____42832.aspx" TargetMode="External"/><Relationship Id="rId2" Type="http://schemas.openxmlformats.org/officeDocument/2006/relationships/hyperlink" Target="http://www.lio.se/Verksamheter/HMC/Kardiologiska-kliniken/Undersokningar-och-behandlingar/Kranskarlsrontgen/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jpeg"/><Relationship Id="rId4" Type="http://schemas.openxmlformats.org/officeDocument/2006/relationships/image" Target="../media/image1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2"/>
          <p:cNvSpPr txBox="1">
            <a:spLocks noChangeArrowheads="1"/>
          </p:cNvSpPr>
          <p:nvPr/>
        </p:nvSpPr>
        <p:spPr bwMode="auto">
          <a:xfrm>
            <a:off x="822325" y="1108075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GB"/>
          </a:p>
        </p:txBody>
      </p:sp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0" y="0"/>
            <a:ext cx="9144000" cy="4954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sv-SE" sz="4000">
              <a:solidFill>
                <a:srgbClr val="000000"/>
              </a:solidFill>
              <a:latin typeface="Arial" charset="0"/>
            </a:endParaRPr>
          </a:p>
          <a:p>
            <a:pPr algn="ctr"/>
            <a:r>
              <a:rPr lang="sv-SE" sz="4000">
                <a:latin typeface="Arial" charset="0"/>
              </a:rPr>
              <a:t>De nationella riktlinjerna:</a:t>
            </a:r>
          </a:p>
          <a:p>
            <a:pPr algn="ctr"/>
            <a:r>
              <a:rPr lang="sv-SE" sz="4000">
                <a:latin typeface="Arial" charset="0"/>
              </a:rPr>
              <a:t>Vad innebär de för läkaren?</a:t>
            </a:r>
          </a:p>
          <a:p>
            <a:pPr algn="ctr"/>
            <a:endParaRPr lang="sv-SE" sz="2800">
              <a:latin typeface="Arial" charset="0"/>
            </a:endParaRPr>
          </a:p>
          <a:p>
            <a:pPr algn="ctr"/>
            <a:r>
              <a:rPr lang="sv-SE">
                <a:latin typeface="Arial" charset="0"/>
              </a:rPr>
              <a:t>Levnadsvanor och läkarrollen</a:t>
            </a:r>
          </a:p>
          <a:p>
            <a:pPr algn="ctr"/>
            <a:r>
              <a:rPr lang="sv-SE">
                <a:latin typeface="Arial" charset="0"/>
              </a:rPr>
              <a:t>2012 – 02 - 08</a:t>
            </a:r>
            <a:endParaRPr lang="sv-SE">
              <a:solidFill>
                <a:srgbClr val="808080"/>
              </a:solidFill>
              <a:latin typeface="Arial" charset="0"/>
            </a:endParaRPr>
          </a:p>
          <a:p>
            <a:pPr algn="ctr"/>
            <a:endParaRPr lang="sv-SE">
              <a:solidFill>
                <a:srgbClr val="808080"/>
              </a:solidFill>
              <a:latin typeface="Arial" charset="0"/>
            </a:endParaRPr>
          </a:p>
          <a:p>
            <a:pPr algn="ctr"/>
            <a:r>
              <a:rPr lang="sv-SE">
                <a:solidFill>
                  <a:srgbClr val="808080"/>
                </a:solidFill>
                <a:latin typeface="Arial" charset="0"/>
              </a:rPr>
              <a:t>Lars Jerdén</a:t>
            </a:r>
          </a:p>
          <a:p>
            <a:pPr algn="ctr"/>
            <a:r>
              <a:rPr lang="sv-SE">
                <a:solidFill>
                  <a:srgbClr val="808080"/>
                </a:solidFill>
                <a:latin typeface="Arial" charset="0"/>
              </a:rPr>
              <a:t>Lars Weinehall</a:t>
            </a:r>
          </a:p>
          <a:p>
            <a:pPr algn="ctr"/>
            <a:endParaRPr lang="sv-SE">
              <a:solidFill>
                <a:srgbClr val="808080"/>
              </a:solidFill>
              <a:latin typeface="Arial" charset="0"/>
            </a:endParaRPr>
          </a:p>
          <a:p>
            <a:pPr algn="ctr"/>
            <a:endParaRPr lang="sv-SE"/>
          </a:p>
        </p:txBody>
      </p:sp>
      <p:pic>
        <p:nvPicPr>
          <p:cNvPr id="3076" name="Picture 11" descr="runni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7088" y="4292600"/>
            <a:ext cx="1647825" cy="2232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7" name="Picture 4" descr="ANd9GcTV1CK_cHTdtJpLLLVc8fkoPaHRVk4cwwKlmuMihou-ZjBm6ts_BQ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270625" y="4437063"/>
            <a:ext cx="2628900" cy="172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-531813"/>
            <a:ext cx="7772400" cy="1795463"/>
          </a:xfrm>
        </p:spPr>
        <p:txBody>
          <a:bodyPr/>
          <a:lstStyle/>
          <a:p>
            <a:pPr algn="l"/>
            <a:r>
              <a:rPr lang="sv-SE" smtClean="0"/>
              <a:t>   Rökning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>
              <a:buFontTx/>
              <a:buNone/>
            </a:pPr>
            <a:r>
              <a:rPr lang="sv-SE" sz="2800" smtClean="0"/>
              <a:t>1. Kvalificerat rådgivande samtal</a:t>
            </a:r>
          </a:p>
          <a:p>
            <a:pPr marL="609600" indent="-609600">
              <a:buFontTx/>
              <a:buNone/>
            </a:pPr>
            <a:r>
              <a:rPr lang="sv-SE" sz="2800" smtClean="0"/>
              <a:t>    Före op: Kvalificerat rådgivande samtal</a:t>
            </a:r>
          </a:p>
          <a:p>
            <a:pPr marL="609600" indent="-609600">
              <a:buFontTx/>
              <a:buNone/>
            </a:pPr>
            <a:r>
              <a:rPr lang="sv-SE" sz="2800" smtClean="0"/>
              <a:t>2. </a:t>
            </a:r>
            <a:r>
              <a:rPr lang="sv-SE" sz="2800" smtClean="0">
                <a:solidFill>
                  <a:srgbClr val="FF0000"/>
                </a:solidFill>
              </a:rPr>
              <a:t>Rådgivande samtal + uppföljning</a:t>
            </a:r>
          </a:p>
          <a:p>
            <a:pPr marL="609600" indent="-609600">
              <a:buFontTx/>
              <a:buNone/>
            </a:pPr>
            <a:r>
              <a:rPr lang="sv-SE" sz="2800" smtClean="0"/>
              <a:t>    </a:t>
            </a:r>
          </a:p>
          <a:p>
            <a:pPr marL="609600" indent="-609600">
              <a:buFontTx/>
              <a:buNone/>
            </a:pPr>
            <a:r>
              <a:rPr lang="sv-SE" sz="2800" smtClean="0"/>
              <a:t>3. </a:t>
            </a:r>
          </a:p>
          <a:p>
            <a:pPr marL="609600" indent="-609600">
              <a:buFontTx/>
              <a:buNone/>
            </a:pPr>
            <a:r>
              <a:rPr lang="sv-SE" sz="2800" smtClean="0"/>
              <a:t>4. </a:t>
            </a:r>
            <a:r>
              <a:rPr lang="sv-SE" sz="2800" smtClean="0">
                <a:solidFill>
                  <a:srgbClr val="FF0000"/>
                </a:solidFill>
              </a:rPr>
              <a:t>Rådgivande samtal</a:t>
            </a:r>
          </a:p>
          <a:p>
            <a:pPr marL="609600" indent="-609600">
              <a:buFontTx/>
              <a:buNone/>
            </a:pPr>
            <a:r>
              <a:rPr lang="sv-SE" sz="2800" smtClean="0"/>
              <a:t>    Datorbaserad rådgivning</a:t>
            </a:r>
          </a:p>
          <a:p>
            <a:pPr marL="609600" indent="-609600">
              <a:buFontTx/>
              <a:buNone/>
            </a:pPr>
            <a:r>
              <a:rPr lang="sv-SE" sz="2800" smtClean="0"/>
              <a:t>5. </a:t>
            </a:r>
            <a:r>
              <a:rPr lang="sv-SE" sz="2800" smtClean="0">
                <a:solidFill>
                  <a:srgbClr val="FF0000"/>
                </a:solidFill>
              </a:rPr>
              <a:t>Enkla råd </a:t>
            </a:r>
          </a:p>
          <a:p>
            <a:pPr marL="609600" indent="-609600">
              <a:buFontTx/>
              <a:buAutoNum type="arabicPeriod"/>
            </a:pPr>
            <a:endParaRPr lang="sv-SE" sz="2800" smtClean="0"/>
          </a:p>
        </p:txBody>
      </p:sp>
      <p:sp>
        <p:nvSpPr>
          <p:cNvPr id="12292" name="Rectangle 4"/>
          <p:cNvSpPr>
            <a:spLocks noChangeArrowheads="1"/>
          </p:cNvSpPr>
          <p:nvPr/>
        </p:nvSpPr>
        <p:spPr bwMode="auto">
          <a:xfrm>
            <a:off x="0" y="1655763"/>
            <a:ext cx="9144000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sv-SE"/>
              <a:t> </a:t>
            </a:r>
          </a:p>
          <a:p>
            <a:pPr algn="ctr"/>
            <a:endParaRPr lang="sv-SE"/>
          </a:p>
          <a:p>
            <a:pPr algn="ctr"/>
            <a:r>
              <a:rPr lang="sv-SE"/>
              <a:t> </a:t>
            </a:r>
          </a:p>
          <a:p>
            <a:pPr eaLnBrk="0" hangingPunct="0"/>
            <a:endParaRPr lang="sv-SE"/>
          </a:p>
        </p:txBody>
      </p:sp>
      <p:graphicFrame>
        <p:nvGraphicFramePr>
          <p:cNvPr id="654341" name="Group 5"/>
          <p:cNvGraphicFramePr>
            <a:graphicFrameLocks noGrp="1"/>
          </p:cNvGraphicFramePr>
          <p:nvPr/>
        </p:nvGraphicFramePr>
        <p:xfrm>
          <a:off x="0" y="3186113"/>
          <a:ext cx="2808288" cy="914400"/>
        </p:xfrm>
        <a:graphic>
          <a:graphicData uri="http://schemas.openxmlformats.org/drawingml/2006/table">
            <a:tbl>
              <a:tblPr/>
              <a:tblGrid>
                <a:gridCol w="1309688"/>
                <a:gridCol w="1498600"/>
              </a:tblGrid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sv-SE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sv-SE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sv-SE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sv-SE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2298" name="Rectangle 14">
            <a:hlinkClick r:id="rId2"/>
          </p:cNvPr>
          <p:cNvSpPr>
            <a:spLocks noChangeArrowheads="1"/>
          </p:cNvSpPr>
          <p:nvPr/>
        </p:nvSpPr>
        <p:spPr bwMode="auto">
          <a:xfrm>
            <a:off x="0" y="49228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sv-SE"/>
          </a:p>
        </p:txBody>
      </p:sp>
      <p:sp>
        <p:nvSpPr>
          <p:cNvPr id="12299" name="Rectangle 17"/>
          <p:cNvSpPr>
            <a:spLocks noChangeArrowheads="1"/>
          </p:cNvSpPr>
          <p:nvPr/>
        </p:nvSpPr>
        <p:spPr bwMode="auto">
          <a:xfrm>
            <a:off x="0" y="1916113"/>
            <a:ext cx="91440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0" hangingPunct="0"/>
            <a:endParaRPr lang="sv-SE"/>
          </a:p>
          <a:p>
            <a:pPr eaLnBrk="0" hangingPunct="0"/>
            <a:endParaRPr lang="sv-SE"/>
          </a:p>
        </p:txBody>
      </p:sp>
      <p:graphicFrame>
        <p:nvGraphicFramePr>
          <p:cNvPr id="654354" name="Group 18"/>
          <p:cNvGraphicFramePr>
            <a:graphicFrameLocks noGrp="1"/>
          </p:cNvGraphicFramePr>
          <p:nvPr/>
        </p:nvGraphicFramePr>
        <p:xfrm>
          <a:off x="0" y="3186113"/>
          <a:ext cx="2808288" cy="914400"/>
        </p:xfrm>
        <a:graphic>
          <a:graphicData uri="http://schemas.openxmlformats.org/drawingml/2006/table">
            <a:tbl>
              <a:tblPr/>
              <a:tblGrid>
                <a:gridCol w="1309688"/>
                <a:gridCol w="1498600"/>
              </a:tblGrid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sv-SE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sv-SE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sv-SE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sv-SE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2305" name="Rectangle 27"/>
          <p:cNvSpPr>
            <a:spLocks noChangeArrowheads="1"/>
          </p:cNvSpPr>
          <p:nvPr/>
        </p:nvSpPr>
        <p:spPr bwMode="auto">
          <a:xfrm>
            <a:off x="0" y="4100513"/>
            <a:ext cx="18415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endParaRPr lang="sv-SE"/>
          </a:p>
          <a:p>
            <a:pPr eaLnBrk="0" hangingPunct="0"/>
            <a:endParaRPr lang="sv-SE"/>
          </a:p>
        </p:txBody>
      </p:sp>
      <p:sp>
        <p:nvSpPr>
          <p:cNvPr id="12306" name="Rectangle 28">
            <a:hlinkClick r:id="rId3"/>
          </p:cNvPr>
          <p:cNvSpPr>
            <a:spLocks noChangeArrowheads="1"/>
          </p:cNvSpPr>
          <p:nvPr/>
        </p:nvSpPr>
        <p:spPr bwMode="auto">
          <a:xfrm>
            <a:off x="0" y="49228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sv-SE"/>
          </a:p>
        </p:txBody>
      </p:sp>
      <p:pic>
        <p:nvPicPr>
          <p:cNvPr id="12307" name="Picture 29" descr="smoki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732588" y="188913"/>
            <a:ext cx="2152650" cy="2105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308" name="Picture 30" descr="srl-lo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187450" y="3573463"/>
            <a:ext cx="2160588" cy="446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-531813"/>
            <a:ext cx="7772400" cy="1795463"/>
          </a:xfrm>
        </p:spPr>
        <p:txBody>
          <a:bodyPr/>
          <a:lstStyle/>
          <a:p>
            <a:pPr algn="l"/>
            <a:r>
              <a:rPr lang="sv-SE" smtClean="0"/>
              <a:t>   Matvanor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2492375"/>
            <a:ext cx="7772400" cy="4114800"/>
          </a:xfrm>
        </p:spPr>
        <p:txBody>
          <a:bodyPr/>
          <a:lstStyle/>
          <a:p>
            <a:pPr marL="609600" indent="-609600">
              <a:buFontTx/>
              <a:buNone/>
            </a:pPr>
            <a:r>
              <a:rPr lang="sv-SE" sz="2800" smtClean="0"/>
              <a:t>1. </a:t>
            </a:r>
          </a:p>
          <a:p>
            <a:pPr marL="609600" indent="-609600">
              <a:buFontTx/>
              <a:buNone/>
            </a:pPr>
            <a:endParaRPr lang="sv-SE" sz="2800" smtClean="0"/>
          </a:p>
          <a:p>
            <a:pPr marL="609600" indent="-609600">
              <a:buFontTx/>
              <a:buNone/>
            </a:pPr>
            <a:r>
              <a:rPr lang="sv-SE" sz="2800" smtClean="0"/>
              <a:t>2. Kvalificerat rådgivande samtal </a:t>
            </a:r>
          </a:p>
          <a:p>
            <a:pPr marL="609600" indent="-609600">
              <a:buFontTx/>
              <a:buNone/>
            </a:pPr>
            <a:endParaRPr lang="sv-SE" sz="2800" smtClean="0"/>
          </a:p>
          <a:p>
            <a:pPr marL="609600" indent="-609600">
              <a:buFontTx/>
              <a:buNone/>
            </a:pPr>
            <a:r>
              <a:rPr lang="sv-SE" sz="2800" smtClean="0"/>
              <a:t>3. </a:t>
            </a:r>
          </a:p>
          <a:p>
            <a:pPr marL="609600" indent="-609600">
              <a:buFontTx/>
              <a:buNone/>
            </a:pPr>
            <a:endParaRPr lang="sv-SE" sz="2800" smtClean="0"/>
          </a:p>
          <a:p>
            <a:pPr marL="609600" indent="-609600">
              <a:buFontTx/>
              <a:buNone/>
            </a:pPr>
            <a:r>
              <a:rPr lang="sv-SE" sz="2800" smtClean="0"/>
              <a:t>4. </a:t>
            </a:r>
          </a:p>
          <a:p>
            <a:pPr marL="609600" indent="-609600">
              <a:buFontTx/>
              <a:buNone/>
            </a:pPr>
            <a:r>
              <a:rPr lang="sv-SE" sz="2800" smtClean="0"/>
              <a:t>5. </a:t>
            </a:r>
          </a:p>
          <a:p>
            <a:pPr marL="609600" indent="-609600">
              <a:buFontTx/>
              <a:buAutoNum type="arabicPeriod"/>
            </a:pPr>
            <a:endParaRPr lang="sv-SE" sz="2800" smtClean="0"/>
          </a:p>
        </p:txBody>
      </p:sp>
      <p:sp>
        <p:nvSpPr>
          <p:cNvPr id="13316" name="Rectangle 4"/>
          <p:cNvSpPr>
            <a:spLocks noChangeArrowheads="1"/>
          </p:cNvSpPr>
          <p:nvPr/>
        </p:nvSpPr>
        <p:spPr bwMode="auto">
          <a:xfrm>
            <a:off x="0" y="1655763"/>
            <a:ext cx="9144000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sv-SE"/>
              <a:t> </a:t>
            </a:r>
          </a:p>
          <a:p>
            <a:pPr algn="ctr"/>
            <a:endParaRPr lang="sv-SE"/>
          </a:p>
          <a:p>
            <a:pPr algn="ctr"/>
            <a:r>
              <a:rPr lang="sv-SE"/>
              <a:t> </a:t>
            </a:r>
          </a:p>
          <a:p>
            <a:pPr eaLnBrk="0" hangingPunct="0"/>
            <a:endParaRPr lang="sv-SE"/>
          </a:p>
        </p:txBody>
      </p:sp>
      <p:graphicFrame>
        <p:nvGraphicFramePr>
          <p:cNvPr id="658437" name="Group 5"/>
          <p:cNvGraphicFramePr>
            <a:graphicFrameLocks noGrp="1"/>
          </p:cNvGraphicFramePr>
          <p:nvPr/>
        </p:nvGraphicFramePr>
        <p:xfrm>
          <a:off x="0" y="3186113"/>
          <a:ext cx="2808288" cy="914400"/>
        </p:xfrm>
        <a:graphic>
          <a:graphicData uri="http://schemas.openxmlformats.org/drawingml/2006/table">
            <a:tbl>
              <a:tblPr/>
              <a:tblGrid>
                <a:gridCol w="1309688"/>
                <a:gridCol w="1498600"/>
              </a:tblGrid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sv-SE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sv-SE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sv-SE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sv-SE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3322" name="Rectangle 14">
            <a:hlinkClick r:id="rId2"/>
          </p:cNvPr>
          <p:cNvSpPr>
            <a:spLocks noChangeArrowheads="1"/>
          </p:cNvSpPr>
          <p:nvPr/>
        </p:nvSpPr>
        <p:spPr bwMode="auto">
          <a:xfrm>
            <a:off x="0" y="49228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sv-SE"/>
          </a:p>
        </p:txBody>
      </p:sp>
      <p:sp>
        <p:nvSpPr>
          <p:cNvPr id="13323" name="Rectangle 17"/>
          <p:cNvSpPr>
            <a:spLocks noChangeArrowheads="1"/>
          </p:cNvSpPr>
          <p:nvPr/>
        </p:nvSpPr>
        <p:spPr bwMode="auto">
          <a:xfrm>
            <a:off x="0" y="1916113"/>
            <a:ext cx="91440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0" hangingPunct="0"/>
            <a:endParaRPr lang="sv-SE"/>
          </a:p>
          <a:p>
            <a:pPr eaLnBrk="0" hangingPunct="0"/>
            <a:endParaRPr lang="sv-SE"/>
          </a:p>
        </p:txBody>
      </p:sp>
      <p:graphicFrame>
        <p:nvGraphicFramePr>
          <p:cNvPr id="658450" name="Group 18"/>
          <p:cNvGraphicFramePr>
            <a:graphicFrameLocks noGrp="1"/>
          </p:cNvGraphicFramePr>
          <p:nvPr/>
        </p:nvGraphicFramePr>
        <p:xfrm>
          <a:off x="0" y="3186113"/>
          <a:ext cx="2808288" cy="914400"/>
        </p:xfrm>
        <a:graphic>
          <a:graphicData uri="http://schemas.openxmlformats.org/drawingml/2006/table">
            <a:tbl>
              <a:tblPr/>
              <a:tblGrid>
                <a:gridCol w="1309688"/>
                <a:gridCol w="1498600"/>
              </a:tblGrid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sv-SE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sv-SE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sv-SE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sv-SE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3329" name="Rectangle 27"/>
          <p:cNvSpPr>
            <a:spLocks noChangeArrowheads="1"/>
          </p:cNvSpPr>
          <p:nvPr/>
        </p:nvSpPr>
        <p:spPr bwMode="auto">
          <a:xfrm>
            <a:off x="0" y="4100513"/>
            <a:ext cx="18415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endParaRPr lang="sv-SE"/>
          </a:p>
          <a:p>
            <a:pPr eaLnBrk="0" hangingPunct="0"/>
            <a:endParaRPr lang="sv-SE"/>
          </a:p>
        </p:txBody>
      </p:sp>
      <p:sp>
        <p:nvSpPr>
          <p:cNvPr id="13330" name="Rectangle 28">
            <a:hlinkClick r:id="rId3"/>
          </p:cNvPr>
          <p:cNvSpPr>
            <a:spLocks noChangeArrowheads="1"/>
          </p:cNvSpPr>
          <p:nvPr/>
        </p:nvSpPr>
        <p:spPr bwMode="auto">
          <a:xfrm>
            <a:off x="0" y="49228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sv-SE"/>
          </a:p>
        </p:txBody>
      </p:sp>
      <p:pic>
        <p:nvPicPr>
          <p:cNvPr id="13331" name="Picture 30" descr="2009_06_17-JunkFood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019925" y="404813"/>
            <a:ext cx="1835150" cy="1835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-531813"/>
            <a:ext cx="7772400" cy="1795463"/>
          </a:xfrm>
        </p:spPr>
        <p:txBody>
          <a:bodyPr/>
          <a:lstStyle/>
          <a:p>
            <a:pPr algn="l"/>
            <a:r>
              <a:rPr lang="sv-SE" smtClean="0"/>
              <a:t>   Fysisk aktivitet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2492375"/>
            <a:ext cx="7772400" cy="4114800"/>
          </a:xfrm>
        </p:spPr>
        <p:txBody>
          <a:bodyPr/>
          <a:lstStyle/>
          <a:p>
            <a:pPr marL="609600" indent="-609600">
              <a:lnSpc>
                <a:spcPct val="90000"/>
              </a:lnSpc>
              <a:buFontTx/>
              <a:buNone/>
            </a:pPr>
            <a:r>
              <a:rPr lang="sv-SE" sz="2400" smtClean="0"/>
              <a:t>1. </a:t>
            </a:r>
          </a:p>
          <a:p>
            <a:pPr marL="609600" indent="-609600">
              <a:lnSpc>
                <a:spcPct val="90000"/>
              </a:lnSpc>
              <a:buFontTx/>
              <a:buNone/>
            </a:pPr>
            <a:endParaRPr lang="sv-SE" sz="2400" smtClean="0"/>
          </a:p>
          <a:p>
            <a:pPr marL="609600" indent="-609600">
              <a:lnSpc>
                <a:spcPct val="90000"/>
              </a:lnSpc>
              <a:buFontTx/>
              <a:buNone/>
            </a:pPr>
            <a:r>
              <a:rPr lang="sv-SE" sz="2400" smtClean="0"/>
              <a:t>2. </a:t>
            </a:r>
            <a:r>
              <a:rPr lang="sv-SE" sz="2400" smtClean="0">
                <a:solidFill>
                  <a:srgbClr val="FF0000"/>
                </a:solidFill>
              </a:rPr>
              <a:t>Rådgivande samtal + FaR eller stegräknare + uppföljning</a:t>
            </a:r>
          </a:p>
          <a:p>
            <a:pPr marL="609600" indent="-609600">
              <a:lnSpc>
                <a:spcPct val="90000"/>
              </a:lnSpc>
              <a:buFontTx/>
              <a:buNone/>
            </a:pPr>
            <a:r>
              <a:rPr lang="sv-SE" sz="2400" smtClean="0"/>
              <a:t>    </a:t>
            </a:r>
          </a:p>
          <a:p>
            <a:pPr marL="609600" indent="-609600">
              <a:lnSpc>
                <a:spcPct val="90000"/>
              </a:lnSpc>
              <a:buFontTx/>
              <a:buNone/>
            </a:pPr>
            <a:r>
              <a:rPr lang="sv-SE" sz="2400" smtClean="0"/>
              <a:t>3. </a:t>
            </a:r>
            <a:r>
              <a:rPr lang="sv-SE" sz="2400" smtClean="0">
                <a:solidFill>
                  <a:srgbClr val="FF0000"/>
                </a:solidFill>
              </a:rPr>
              <a:t>Rådgivande samtal</a:t>
            </a:r>
          </a:p>
          <a:p>
            <a:pPr marL="609600" indent="-609600">
              <a:lnSpc>
                <a:spcPct val="90000"/>
              </a:lnSpc>
              <a:buFontTx/>
              <a:buNone/>
            </a:pPr>
            <a:endParaRPr lang="sv-SE" sz="2400" smtClean="0"/>
          </a:p>
          <a:p>
            <a:pPr marL="609600" indent="-609600">
              <a:lnSpc>
                <a:spcPct val="90000"/>
              </a:lnSpc>
              <a:buFontTx/>
              <a:buNone/>
            </a:pPr>
            <a:r>
              <a:rPr lang="sv-SE" sz="2400" smtClean="0"/>
              <a:t>4. </a:t>
            </a:r>
          </a:p>
          <a:p>
            <a:pPr marL="609600" indent="-609600">
              <a:lnSpc>
                <a:spcPct val="90000"/>
              </a:lnSpc>
              <a:buFontTx/>
              <a:buNone/>
            </a:pPr>
            <a:r>
              <a:rPr lang="sv-SE" sz="2400" smtClean="0"/>
              <a:t>    </a:t>
            </a:r>
          </a:p>
          <a:p>
            <a:pPr marL="609600" indent="-609600">
              <a:lnSpc>
                <a:spcPct val="90000"/>
              </a:lnSpc>
              <a:buFontTx/>
              <a:buNone/>
            </a:pPr>
            <a:r>
              <a:rPr lang="sv-SE" sz="2400" smtClean="0"/>
              <a:t>5. </a:t>
            </a:r>
          </a:p>
          <a:p>
            <a:pPr marL="609600" indent="-609600">
              <a:lnSpc>
                <a:spcPct val="90000"/>
              </a:lnSpc>
              <a:buFontTx/>
              <a:buAutoNum type="arabicPeriod"/>
            </a:pPr>
            <a:endParaRPr lang="sv-SE" sz="2400" smtClean="0"/>
          </a:p>
        </p:txBody>
      </p:sp>
      <p:sp>
        <p:nvSpPr>
          <p:cNvPr id="14340" name="Rectangle 4"/>
          <p:cNvSpPr>
            <a:spLocks noChangeArrowheads="1"/>
          </p:cNvSpPr>
          <p:nvPr/>
        </p:nvSpPr>
        <p:spPr bwMode="auto">
          <a:xfrm>
            <a:off x="0" y="1655763"/>
            <a:ext cx="9144000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sv-SE"/>
              <a:t> </a:t>
            </a:r>
          </a:p>
          <a:p>
            <a:pPr algn="ctr"/>
            <a:endParaRPr lang="sv-SE"/>
          </a:p>
          <a:p>
            <a:pPr algn="ctr"/>
            <a:r>
              <a:rPr lang="sv-SE"/>
              <a:t> </a:t>
            </a:r>
          </a:p>
          <a:p>
            <a:pPr eaLnBrk="0" hangingPunct="0"/>
            <a:endParaRPr lang="sv-SE"/>
          </a:p>
        </p:txBody>
      </p:sp>
      <p:graphicFrame>
        <p:nvGraphicFramePr>
          <p:cNvPr id="659461" name="Group 5"/>
          <p:cNvGraphicFramePr>
            <a:graphicFrameLocks noGrp="1"/>
          </p:cNvGraphicFramePr>
          <p:nvPr/>
        </p:nvGraphicFramePr>
        <p:xfrm>
          <a:off x="0" y="3186113"/>
          <a:ext cx="2808288" cy="914400"/>
        </p:xfrm>
        <a:graphic>
          <a:graphicData uri="http://schemas.openxmlformats.org/drawingml/2006/table">
            <a:tbl>
              <a:tblPr/>
              <a:tblGrid>
                <a:gridCol w="1309688"/>
                <a:gridCol w="1498600"/>
              </a:tblGrid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sv-SE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sv-SE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sv-SE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sv-SE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4346" name="Rectangle 14">
            <a:hlinkClick r:id="rId2"/>
          </p:cNvPr>
          <p:cNvSpPr>
            <a:spLocks noChangeArrowheads="1"/>
          </p:cNvSpPr>
          <p:nvPr/>
        </p:nvSpPr>
        <p:spPr bwMode="auto">
          <a:xfrm>
            <a:off x="0" y="49228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sv-SE"/>
          </a:p>
        </p:txBody>
      </p:sp>
      <p:sp>
        <p:nvSpPr>
          <p:cNvPr id="14347" name="Rectangle 17"/>
          <p:cNvSpPr>
            <a:spLocks noChangeArrowheads="1"/>
          </p:cNvSpPr>
          <p:nvPr/>
        </p:nvSpPr>
        <p:spPr bwMode="auto">
          <a:xfrm>
            <a:off x="0" y="1916113"/>
            <a:ext cx="91440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0" hangingPunct="0"/>
            <a:endParaRPr lang="sv-SE"/>
          </a:p>
          <a:p>
            <a:pPr eaLnBrk="0" hangingPunct="0"/>
            <a:endParaRPr lang="sv-SE"/>
          </a:p>
        </p:txBody>
      </p:sp>
      <p:graphicFrame>
        <p:nvGraphicFramePr>
          <p:cNvPr id="659474" name="Group 18"/>
          <p:cNvGraphicFramePr>
            <a:graphicFrameLocks noGrp="1"/>
          </p:cNvGraphicFramePr>
          <p:nvPr/>
        </p:nvGraphicFramePr>
        <p:xfrm>
          <a:off x="0" y="3186113"/>
          <a:ext cx="2808288" cy="914400"/>
        </p:xfrm>
        <a:graphic>
          <a:graphicData uri="http://schemas.openxmlformats.org/drawingml/2006/table">
            <a:tbl>
              <a:tblPr/>
              <a:tblGrid>
                <a:gridCol w="1309688"/>
                <a:gridCol w="1498600"/>
              </a:tblGrid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sv-SE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sv-SE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sv-SE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sv-SE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4353" name="Rectangle 27"/>
          <p:cNvSpPr>
            <a:spLocks noChangeArrowheads="1"/>
          </p:cNvSpPr>
          <p:nvPr/>
        </p:nvSpPr>
        <p:spPr bwMode="auto">
          <a:xfrm>
            <a:off x="0" y="4100513"/>
            <a:ext cx="18415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endParaRPr lang="sv-SE"/>
          </a:p>
          <a:p>
            <a:pPr eaLnBrk="0" hangingPunct="0"/>
            <a:endParaRPr lang="sv-SE"/>
          </a:p>
        </p:txBody>
      </p:sp>
      <p:sp>
        <p:nvSpPr>
          <p:cNvPr id="14354" name="Rectangle 28">
            <a:hlinkClick r:id="rId3"/>
          </p:cNvPr>
          <p:cNvSpPr>
            <a:spLocks noChangeArrowheads="1"/>
          </p:cNvSpPr>
          <p:nvPr/>
        </p:nvSpPr>
        <p:spPr bwMode="auto">
          <a:xfrm>
            <a:off x="0" y="49228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sv-SE"/>
          </a:p>
        </p:txBody>
      </p:sp>
      <p:pic>
        <p:nvPicPr>
          <p:cNvPr id="14355" name="Picture 30" descr="Kristina Stålhandske Robertsson med fyss bok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364413" y="260350"/>
            <a:ext cx="1450975" cy="1944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-531813"/>
            <a:ext cx="7772400" cy="1795463"/>
          </a:xfrm>
        </p:spPr>
        <p:txBody>
          <a:bodyPr/>
          <a:lstStyle/>
          <a:p>
            <a:pPr algn="l"/>
            <a:r>
              <a:rPr lang="sv-SE" smtClean="0"/>
              <a:t>   Riskbruk alkohol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2492375"/>
            <a:ext cx="7772400" cy="4114800"/>
          </a:xfrm>
        </p:spPr>
        <p:txBody>
          <a:bodyPr/>
          <a:lstStyle/>
          <a:p>
            <a:pPr marL="609600" indent="-609600">
              <a:buFontTx/>
              <a:buNone/>
            </a:pPr>
            <a:r>
              <a:rPr lang="sv-SE" smtClean="0"/>
              <a:t>1. </a:t>
            </a:r>
          </a:p>
          <a:p>
            <a:pPr marL="609600" indent="-609600">
              <a:buFontTx/>
              <a:buNone/>
            </a:pPr>
            <a:r>
              <a:rPr lang="sv-SE" smtClean="0"/>
              <a:t>2. </a:t>
            </a:r>
          </a:p>
          <a:p>
            <a:pPr marL="609600" indent="-609600">
              <a:buFontTx/>
              <a:buNone/>
            </a:pPr>
            <a:r>
              <a:rPr lang="sv-SE" smtClean="0"/>
              <a:t>3. </a:t>
            </a:r>
            <a:r>
              <a:rPr lang="sv-SE" sz="2800" smtClean="0">
                <a:solidFill>
                  <a:srgbClr val="FF0000"/>
                </a:solidFill>
              </a:rPr>
              <a:t>Rådgivande samtal</a:t>
            </a:r>
          </a:p>
          <a:p>
            <a:pPr marL="609600" indent="-609600">
              <a:buFontTx/>
              <a:buNone/>
            </a:pPr>
            <a:r>
              <a:rPr lang="sv-SE" sz="2800" smtClean="0"/>
              <a:t>    Datorbaserad rådgivning</a:t>
            </a:r>
          </a:p>
          <a:p>
            <a:pPr marL="609600" indent="-609600">
              <a:buFontTx/>
              <a:buNone/>
            </a:pPr>
            <a:r>
              <a:rPr lang="sv-SE" smtClean="0"/>
              <a:t>4. </a:t>
            </a:r>
          </a:p>
          <a:p>
            <a:pPr marL="609600" indent="-609600">
              <a:buFontTx/>
              <a:buNone/>
            </a:pPr>
            <a:r>
              <a:rPr lang="sv-SE" smtClean="0"/>
              <a:t>    </a:t>
            </a:r>
          </a:p>
          <a:p>
            <a:pPr marL="609600" indent="-609600">
              <a:buFontTx/>
              <a:buNone/>
            </a:pPr>
            <a:r>
              <a:rPr lang="sv-SE" smtClean="0"/>
              <a:t>5. </a:t>
            </a:r>
          </a:p>
          <a:p>
            <a:pPr marL="609600" indent="-609600">
              <a:buFontTx/>
              <a:buAutoNum type="arabicPeriod"/>
            </a:pPr>
            <a:endParaRPr lang="sv-SE" smtClean="0"/>
          </a:p>
        </p:txBody>
      </p:sp>
      <p:sp>
        <p:nvSpPr>
          <p:cNvPr id="15364" name="Rectangle 4"/>
          <p:cNvSpPr>
            <a:spLocks noChangeArrowheads="1"/>
          </p:cNvSpPr>
          <p:nvPr/>
        </p:nvSpPr>
        <p:spPr bwMode="auto">
          <a:xfrm>
            <a:off x="0" y="1655763"/>
            <a:ext cx="9144000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sv-SE"/>
              <a:t> </a:t>
            </a:r>
          </a:p>
          <a:p>
            <a:pPr algn="ctr"/>
            <a:endParaRPr lang="sv-SE"/>
          </a:p>
          <a:p>
            <a:pPr algn="ctr"/>
            <a:r>
              <a:rPr lang="sv-SE"/>
              <a:t> </a:t>
            </a:r>
          </a:p>
          <a:p>
            <a:pPr eaLnBrk="0" hangingPunct="0"/>
            <a:endParaRPr lang="sv-SE"/>
          </a:p>
        </p:txBody>
      </p:sp>
      <p:graphicFrame>
        <p:nvGraphicFramePr>
          <p:cNvPr id="660485" name="Group 5"/>
          <p:cNvGraphicFramePr>
            <a:graphicFrameLocks noGrp="1"/>
          </p:cNvGraphicFramePr>
          <p:nvPr/>
        </p:nvGraphicFramePr>
        <p:xfrm>
          <a:off x="0" y="3186113"/>
          <a:ext cx="2808288" cy="914400"/>
        </p:xfrm>
        <a:graphic>
          <a:graphicData uri="http://schemas.openxmlformats.org/drawingml/2006/table">
            <a:tbl>
              <a:tblPr/>
              <a:tblGrid>
                <a:gridCol w="1309688"/>
                <a:gridCol w="1498600"/>
              </a:tblGrid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sv-SE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sv-SE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sv-SE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sv-SE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5370" name="Rectangle 14">
            <a:hlinkClick r:id="rId2"/>
          </p:cNvPr>
          <p:cNvSpPr>
            <a:spLocks noChangeArrowheads="1"/>
          </p:cNvSpPr>
          <p:nvPr/>
        </p:nvSpPr>
        <p:spPr bwMode="auto">
          <a:xfrm>
            <a:off x="0" y="49228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sv-SE"/>
          </a:p>
        </p:txBody>
      </p:sp>
      <p:sp>
        <p:nvSpPr>
          <p:cNvPr id="15371" name="Rectangle 17"/>
          <p:cNvSpPr>
            <a:spLocks noChangeArrowheads="1"/>
          </p:cNvSpPr>
          <p:nvPr/>
        </p:nvSpPr>
        <p:spPr bwMode="auto">
          <a:xfrm>
            <a:off x="0" y="1916113"/>
            <a:ext cx="91440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0" hangingPunct="0"/>
            <a:endParaRPr lang="sv-SE"/>
          </a:p>
          <a:p>
            <a:pPr eaLnBrk="0" hangingPunct="0"/>
            <a:endParaRPr lang="sv-SE"/>
          </a:p>
        </p:txBody>
      </p:sp>
      <p:graphicFrame>
        <p:nvGraphicFramePr>
          <p:cNvPr id="660498" name="Group 18"/>
          <p:cNvGraphicFramePr>
            <a:graphicFrameLocks noGrp="1"/>
          </p:cNvGraphicFramePr>
          <p:nvPr/>
        </p:nvGraphicFramePr>
        <p:xfrm>
          <a:off x="0" y="3186113"/>
          <a:ext cx="2808288" cy="914400"/>
        </p:xfrm>
        <a:graphic>
          <a:graphicData uri="http://schemas.openxmlformats.org/drawingml/2006/table">
            <a:tbl>
              <a:tblPr/>
              <a:tblGrid>
                <a:gridCol w="1309688"/>
                <a:gridCol w="1498600"/>
              </a:tblGrid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sv-SE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sv-SE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sv-SE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sv-SE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5377" name="Rectangle 27"/>
          <p:cNvSpPr>
            <a:spLocks noChangeArrowheads="1"/>
          </p:cNvSpPr>
          <p:nvPr/>
        </p:nvSpPr>
        <p:spPr bwMode="auto">
          <a:xfrm>
            <a:off x="0" y="4100513"/>
            <a:ext cx="18415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endParaRPr lang="sv-SE"/>
          </a:p>
          <a:p>
            <a:pPr eaLnBrk="0" hangingPunct="0"/>
            <a:endParaRPr lang="sv-SE"/>
          </a:p>
        </p:txBody>
      </p:sp>
      <p:sp>
        <p:nvSpPr>
          <p:cNvPr id="15378" name="Rectangle 28">
            <a:hlinkClick r:id="rId3"/>
          </p:cNvPr>
          <p:cNvSpPr>
            <a:spLocks noChangeArrowheads="1"/>
          </p:cNvSpPr>
          <p:nvPr/>
        </p:nvSpPr>
        <p:spPr bwMode="auto">
          <a:xfrm>
            <a:off x="0" y="49228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sv-SE"/>
          </a:p>
        </p:txBody>
      </p:sp>
      <p:pic>
        <p:nvPicPr>
          <p:cNvPr id="15379" name="Picture 30" descr="vianova_samtal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588125" y="260350"/>
            <a:ext cx="2305050" cy="1528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2"/>
          <p:cNvSpPr txBox="1">
            <a:spLocks noChangeArrowheads="1"/>
          </p:cNvSpPr>
          <p:nvPr/>
        </p:nvSpPr>
        <p:spPr bwMode="auto">
          <a:xfrm>
            <a:off x="822325" y="1108075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GB"/>
          </a:p>
        </p:txBody>
      </p:sp>
      <p:sp>
        <p:nvSpPr>
          <p:cNvPr id="16387" name="Text Box 3"/>
          <p:cNvSpPr txBox="1">
            <a:spLocks noChangeArrowheads="1"/>
          </p:cNvSpPr>
          <p:nvPr/>
        </p:nvSpPr>
        <p:spPr bwMode="auto">
          <a:xfrm>
            <a:off x="0" y="0"/>
            <a:ext cx="9144000" cy="161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sv-SE" sz="4000">
              <a:solidFill>
                <a:srgbClr val="000000"/>
              </a:solidFill>
              <a:latin typeface="Arial" charset="0"/>
            </a:endParaRPr>
          </a:p>
          <a:p>
            <a:pPr algn="ctr"/>
            <a:endParaRPr lang="sv-SE" sz="3600">
              <a:solidFill>
                <a:srgbClr val="808080"/>
              </a:solidFill>
              <a:latin typeface="Arial" charset="0"/>
            </a:endParaRPr>
          </a:p>
          <a:p>
            <a:pPr algn="ctr"/>
            <a:endParaRPr lang="sv-SE"/>
          </a:p>
        </p:txBody>
      </p:sp>
      <p:sp>
        <p:nvSpPr>
          <p:cNvPr id="16388" name="Text Box 5"/>
          <p:cNvSpPr txBox="1">
            <a:spLocks noChangeArrowheads="1"/>
          </p:cNvSpPr>
          <p:nvPr/>
        </p:nvSpPr>
        <p:spPr bwMode="auto">
          <a:xfrm>
            <a:off x="468313" y="0"/>
            <a:ext cx="8199437" cy="6002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kumimoji="0" lang="sv-SE" sz="1200" b="1">
                <a:solidFill>
                  <a:schemeClr val="bg2"/>
                </a:solidFill>
                <a:latin typeface="Arial" charset="0"/>
              </a:rPr>
              <a:t/>
            </a:r>
            <a:br>
              <a:rPr kumimoji="0" lang="sv-SE" sz="1200" b="1">
                <a:solidFill>
                  <a:schemeClr val="bg2"/>
                </a:solidFill>
                <a:latin typeface="Arial" charset="0"/>
              </a:rPr>
            </a:br>
            <a:endParaRPr kumimoji="0" lang="sv-SE" sz="1200" b="1">
              <a:solidFill>
                <a:schemeClr val="bg2"/>
              </a:solidFill>
              <a:latin typeface="Arial" charset="0"/>
            </a:endParaRPr>
          </a:p>
          <a:p>
            <a:endParaRPr kumimoji="0" lang="sv-SE" sz="3600">
              <a:latin typeface="Arial" charset="0"/>
            </a:endParaRPr>
          </a:p>
          <a:p>
            <a:endParaRPr kumimoji="0" lang="sv-SE" sz="3600">
              <a:latin typeface="Arial" charset="0"/>
            </a:endParaRPr>
          </a:p>
          <a:p>
            <a:endParaRPr kumimoji="0" lang="sv-SE" sz="3600">
              <a:latin typeface="Arial" charset="0"/>
            </a:endParaRPr>
          </a:p>
          <a:p>
            <a:endParaRPr kumimoji="0" lang="sv-SE" sz="3600">
              <a:latin typeface="Arial" charset="0"/>
            </a:endParaRPr>
          </a:p>
          <a:p>
            <a:endParaRPr kumimoji="0" lang="sv-SE" sz="3600">
              <a:latin typeface="Arial" charset="0"/>
            </a:endParaRPr>
          </a:p>
          <a:p>
            <a:r>
              <a:rPr kumimoji="0" lang="sv-SE" sz="3600">
                <a:latin typeface="Arial" charset="0"/>
              </a:rPr>
              <a:t>Våra vanliga patienter: litet oftare och litet längre</a:t>
            </a:r>
          </a:p>
          <a:p>
            <a:endParaRPr kumimoji="0" lang="sv-SE" sz="3600">
              <a:latin typeface="Arial" charset="0"/>
            </a:endParaRPr>
          </a:p>
          <a:p>
            <a:endParaRPr kumimoji="0" lang="sv-SE" sz="3600">
              <a:latin typeface="Arial" charset="0"/>
            </a:endParaRPr>
          </a:p>
          <a:p>
            <a:endParaRPr kumimoji="0" lang="sv-SE" sz="3600">
              <a:latin typeface="Arial" charset="0"/>
            </a:endParaRPr>
          </a:p>
        </p:txBody>
      </p:sp>
      <p:pic>
        <p:nvPicPr>
          <p:cNvPr id="16389" name="Picture 5" descr="skutskar2_webb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435600" y="260350"/>
            <a:ext cx="3475038" cy="2312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2"/>
          <p:cNvSpPr txBox="1">
            <a:spLocks noChangeArrowheads="1"/>
          </p:cNvSpPr>
          <p:nvPr/>
        </p:nvSpPr>
        <p:spPr bwMode="auto">
          <a:xfrm>
            <a:off x="822325" y="1108075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GB"/>
          </a:p>
        </p:txBody>
      </p:sp>
      <p:sp>
        <p:nvSpPr>
          <p:cNvPr id="17411" name="Text Box 3"/>
          <p:cNvSpPr txBox="1">
            <a:spLocks noChangeArrowheads="1"/>
          </p:cNvSpPr>
          <p:nvPr/>
        </p:nvSpPr>
        <p:spPr bwMode="auto">
          <a:xfrm>
            <a:off x="0" y="0"/>
            <a:ext cx="9144000" cy="161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sv-SE" sz="4000">
              <a:solidFill>
                <a:srgbClr val="000000"/>
              </a:solidFill>
              <a:latin typeface="Arial" charset="0"/>
            </a:endParaRPr>
          </a:p>
          <a:p>
            <a:pPr algn="ctr"/>
            <a:endParaRPr lang="sv-SE" sz="3600">
              <a:solidFill>
                <a:srgbClr val="808080"/>
              </a:solidFill>
              <a:latin typeface="Arial" charset="0"/>
            </a:endParaRPr>
          </a:p>
          <a:p>
            <a:pPr algn="ctr"/>
            <a:endParaRPr lang="sv-SE"/>
          </a:p>
        </p:txBody>
      </p:sp>
      <p:sp>
        <p:nvSpPr>
          <p:cNvPr id="17412" name="Text Box 5"/>
          <p:cNvSpPr txBox="1">
            <a:spLocks noChangeArrowheads="1"/>
          </p:cNvSpPr>
          <p:nvPr/>
        </p:nvSpPr>
        <p:spPr bwMode="auto">
          <a:xfrm>
            <a:off x="468313" y="0"/>
            <a:ext cx="8199437" cy="7110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kumimoji="0" lang="sv-SE" sz="1200" b="1">
                <a:solidFill>
                  <a:schemeClr val="bg2"/>
                </a:solidFill>
                <a:latin typeface="Arial" charset="0"/>
              </a:rPr>
              <a:t/>
            </a:r>
            <a:br>
              <a:rPr kumimoji="0" lang="sv-SE" sz="1200" b="1">
                <a:solidFill>
                  <a:schemeClr val="bg2"/>
                </a:solidFill>
                <a:latin typeface="Arial" charset="0"/>
              </a:rPr>
            </a:br>
            <a:endParaRPr kumimoji="0" lang="sv-SE" sz="1200" b="1">
              <a:solidFill>
                <a:schemeClr val="bg2"/>
              </a:solidFill>
              <a:latin typeface="Arial" charset="0"/>
            </a:endParaRPr>
          </a:p>
          <a:p>
            <a:endParaRPr kumimoji="0" lang="sv-SE" sz="3600">
              <a:latin typeface="Arial" charset="0"/>
            </a:endParaRPr>
          </a:p>
          <a:p>
            <a:endParaRPr kumimoji="0" lang="sv-SE" sz="3600">
              <a:latin typeface="Arial" charset="0"/>
            </a:endParaRPr>
          </a:p>
          <a:p>
            <a:endParaRPr kumimoji="0" lang="sv-SE" sz="3600">
              <a:latin typeface="Arial" charset="0"/>
            </a:endParaRPr>
          </a:p>
          <a:p>
            <a:endParaRPr kumimoji="0" lang="sv-SE" sz="3600">
              <a:latin typeface="Arial" charset="0"/>
            </a:endParaRPr>
          </a:p>
          <a:p>
            <a:endParaRPr kumimoji="0" lang="sv-SE" sz="3600">
              <a:latin typeface="Arial" charset="0"/>
            </a:endParaRPr>
          </a:p>
          <a:p>
            <a:r>
              <a:rPr kumimoji="0" lang="sv-SE" sz="3600">
                <a:latin typeface="Arial" charset="0"/>
              </a:rPr>
              <a:t>Våra vanliga patienter: litet oftare och litet längre</a:t>
            </a:r>
          </a:p>
          <a:p>
            <a:endParaRPr kumimoji="0" lang="sv-SE" sz="3600">
              <a:latin typeface="Arial" charset="0"/>
            </a:endParaRPr>
          </a:p>
          <a:p>
            <a:r>
              <a:rPr kumimoji="0" lang="sv-SE" sz="3600">
                <a:latin typeface="Arial" charset="0"/>
              </a:rPr>
              <a:t>Informera, remittera, motivera </a:t>
            </a:r>
          </a:p>
          <a:p>
            <a:endParaRPr kumimoji="0" lang="sv-SE" sz="3600">
              <a:latin typeface="Arial" charset="0"/>
            </a:endParaRPr>
          </a:p>
          <a:p>
            <a:endParaRPr kumimoji="0" lang="sv-SE" sz="3600">
              <a:latin typeface="Arial" charset="0"/>
            </a:endParaRPr>
          </a:p>
          <a:p>
            <a:endParaRPr kumimoji="0" lang="sv-SE" sz="3600">
              <a:latin typeface="Arial" charset="0"/>
            </a:endParaRPr>
          </a:p>
        </p:txBody>
      </p:sp>
      <p:pic>
        <p:nvPicPr>
          <p:cNvPr id="17413" name="Picture 5" descr="skutskar2_webb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435600" y="260350"/>
            <a:ext cx="3475038" cy="2312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2"/>
          <p:cNvSpPr txBox="1">
            <a:spLocks noChangeArrowheads="1"/>
          </p:cNvSpPr>
          <p:nvPr/>
        </p:nvSpPr>
        <p:spPr bwMode="auto">
          <a:xfrm>
            <a:off x="822325" y="1108075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GB"/>
          </a:p>
        </p:txBody>
      </p:sp>
      <p:sp>
        <p:nvSpPr>
          <p:cNvPr id="18435" name="Text Box 3"/>
          <p:cNvSpPr txBox="1">
            <a:spLocks noChangeArrowheads="1"/>
          </p:cNvSpPr>
          <p:nvPr/>
        </p:nvSpPr>
        <p:spPr bwMode="auto">
          <a:xfrm>
            <a:off x="0" y="0"/>
            <a:ext cx="9144000" cy="161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sv-SE" sz="4000">
              <a:solidFill>
                <a:srgbClr val="000000"/>
              </a:solidFill>
              <a:latin typeface="Arial" charset="0"/>
            </a:endParaRPr>
          </a:p>
          <a:p>
            <a:pPr algn="ctr"/>
            <a:endParaRPr lang="sv-SE" sz="3600">
              <a:solidFill>
                <a:srgbClr val="808080"/>
              </a:solidFill>
              <a:latin typeface="Arial" charset="0"/>
            </a:endParaRPr>
          </a:p>
          <a:p>
            <a:pPr algn="ctr"/>
            <a:endParaRPr lang="sv-SE"/>
          </a:p>
        </p:txBody>
      </p:sp>
      <p:sp>
        <p:nvSpPr>
          <p:cNvPr id="18436" name="Text Box 5"/>
          <p:cNvSpPr txBox="1">
            <a:spLocks noChangeArrowheads="1"/>
          </p:cNvSpPr>
          <p:nvPr/>
        </p:nvSpPr>
        <p:spPr bwMode="auto">
          <a:xfrm>
            <a:off x="468313" y="0"/>
            <a:ext cx="8199437" cy="7662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kumimoji="0" lang="sv-SE" sz="1200" b="1">
                <a:solidFill>
                  <a:schemeClr val="bg2"/>
                </a:solidFill>
                <a:latin typeface="Arial" charset="0"/>
              </a:rPr>
              <a:t/>
            </a:r>
            <a:br>
              <a:rPr kumimoji="0" lang="sv-SE" sz="1200" b="1">
                <a:solidFill>
                  <a:schemeClr val="bg2"/>
                </a:solidFill>
                <a:latin typeface="Arial" charset="0"/>
              </a:rPr>
            </a:br>
            <a:endParaRPr kumimoji="0" lang="sv-SE" sz="1200" b="1">
              <a:solidFill>
                <a:schemeClr val="bg2"/>
              </a:solidFill>
              <a:latin typeface="Arial" charset="0"/>
            </a:endParaRPr>
          </a:p>
          <a:p>
            <a:endParaRPr kumimoji="0" lang="sv-SE" sz="3600">
              <a:latin typeface="Arial" charset="0"/>
            </a:endParaRPr>
          </a:p>
          <a:p>
            <a:endParaRPr kumimoji="0" lang="sv-SE" sz="3600">
              <a:latin typeface="Arial" charset="0"/>
            </a:endParaRPr>
          </a:p>
          <a:p>
            <a:endParaRPr kumimoji="0" lang="sv-SE" sz="3600">
              <a:latin typeface="Arial" charset="0"/>
            </a:endParaRPr>
          </a:p>
          <a:p>
            <a:endParaRPr kumimoji="0" lang="sv-SE" sz="3600">
              <a:latin typeface="Arial" charset="0"/>
            </a:endParaRPr>
          </a:p>
          <a:p>
            <a:endParaRPr kumimoji="0" lang="sv-SE" sz="3600">
              <a:latin typeface="Arial" charset="0"/>
            </a:endParaRPr>
          </a:p>
          <a:p>
            <a:r>
              <a:rPr kumimoji="0" lang="sv-SE" sz="3600">
                <a:latin typeface="Arial" charset="0"/>
              </a:rPr>
              <a:t>Våra vanliga patienter: litet oftare och litet längre</a:t>
            </a:r>
          </a:p>
          <a:p>
            <a:endParaRPr kumimoji="0" lang="sv-SE" sz="3600">
              <a:latin typeface="Arial" charset="0"/>
            </a:endParaRPr>
          </a:p>
          <a:p>
            <a:r>
              <a:rPr kumimoji="0" lang="sv-SE" sz="3600">
                <a:latin typeface="Arial" charset="0"/>
              </a:rPr>
              <a:t>Informera, remittera, motivera </a:t>
            </a:r>
          </a:p>
          <a:p>
            <a:endParaRPr kumimoji="0" lang="sv-SE" sz="3600">
              <a:latin typeface="Arial" charset="0"/>
            </a:endParaRPr>
          </a:p>
          <a:p>
            <a:r>
              <a:rPr kumimoji="0" lang="sv-SE" sz="3600">
                <a:latin typeface="Arial" charset="0"/>
              </a:rPr>
              <a:t>Stötta andra professioner</a:t>
            </a:r>
            <a:endParaRPr kumimoji="0" lang="sv-SE">
              <a:latin typeface="Arial" charset="0"/>
            </a:endParaRPr>
          </a:p>
          <a:p>
            <a:endParaRPr kumimoji="0" lang="sv-SE" sz="3600">
              <a:latin typeface="Arial" charset="0"/>
            </a:endParaRPr>
          </a:p>
          <a:p>
            <a:endParaRPr kumimoji="0" lang="sv-SE" sz="3600">
              <a:latin typeface="Arial" charset="0"/>
            </a:endParaRPr>
          </a:p>
        </p:txBody>
      </p:sp>
      <p:pic>
        <p:nvPicPr>
          <p:cNvPr id="18437" name="Picture 5" descr="skutskar2_webb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435600" y="260350"/>
            <a:ext cx="3475038" cy="2312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2"/>
          <p:cNvSpPr txBox="1">
            <a:spLocks noChangeArrowheads="1"/>
          </p:cNvSpPr>
          <p:nvPr/>
        </p:nvSpPr>
        <p:spPr bwMode="auto">
          <a:xfrm>
            <a:off x="822325" y="1108075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GB"/>
          </a:p>
        </p:txBody>
      </p:sp>
      <p:sp>
        <p:nvSpPr>
          <p:cNvPr id="19459" name="Text Box 3"/>
          <p:cNvSpPr txBox="1">
            <a:spLocks noChangeArrowheads="1"/>
          </p:cNvSpPr>
          <p:nvPr/>
        </p:nvSpPr>
        <p:spPr bwMode="auto">
          <a:xfrm>
            <a:off x="0" y="0"/>
            <a:ext cx="9144000" cy="161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sv-SE" sz="4000">
              <a:solidFill>
                <a:srgbClr val="000000"/>
              </a:solidFill>
              <a:latin typeface="Arial" charset="0"/>
            </a:endParaRPr>
          </a:p>
          <a:p>
            <a:pPr algn="ctr"/>
            <a:endParaRPr lang="sv-SE" sz="3600">
              <a:solidFill>
                <a:srgbClr val="808080"/>
              </a:solidFill>
              <a:latin typeface="Arial" charset="0"/>
            </a:endParaRPr>
          </a:p>
          <a:p>
            <a:pPr algn="ctr"/>
            <a:endParaRPr lang="sv-SE"/>
          </a:p>
        </p:txBody>
      </p:sp>
      <p:sp>
        <p:nvSpPr>
          <p:cNvPr id="19460" name="Text Box 5"/>
          <p:cNvSpPr txBox="1">
            <a:spLocks noChangeArrowheads="1"/>
          </p:cNvSpPr>
          <p:nvPr/>
        </p:nvSpPr>
        <p:spPr bwMode="auto">
          <a:xfrm>
            <a:off x="468313" y="0"/>
            <a:ext cx="8199437" cy="6370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kumimoji="0" lang="sv-SE" sz="1200" b="1">
                <a:solidFill>
                  <a:schemeClr val="bg2"/>
                </a:solidFill>
                <a:latin typeface="Arial" charset="0"/>
              </a:rPr>
              <a:t/>
            </a:r>
            <a:br>
              <a:rPr kumimoji="0" lang="sv-SE" sz="1200" b="1">
                <a:solidFill>
                  <a:schemeClr val="bg2"/>
                </a:solidFill>
                <a:latin typeface="Arial" charset="0"/>
              </a:rPr>
            </a:br>
            <a:endParaRPr kumimoji="0" lang="sv-SE" sz="1200" b="1">
              <a:solidFill>
                <a:schemeClr val="bg2"/>
              </a:solidFill>
              <a:latin typeface="Arial" charset="0"/>
            </a:endParaRPr>
          </a:p>
          <a:p>
            <a:r>
              <a:rPr kumimoji="0" lang="sv-SE" sz="6000">
                <a:latin typeface="Arial" charset="0"/>
              </a:rPr>
              <a:t>2015…</a:t>
            </a:r>
          </a:p>
          <a:p>
            <a:endParaRPr kumimoji="0" lang="sv-SE" sz="3600">
              <a:latin typeface="Arial" charset="0"/>
            </a:endParaRPr>
          </a:p>
          <a:p>
            <a:r>
              <a:rPr kumimoji="0" lang="sv-SE" sz="3600">
                <a:latin typeface="Arial" charset="0"/>
              </a:rPr>
              <a:t>”Och vad innebar </a:t>
            </a:r>
          </a:p>
          <a:p>
            <a:r>
              <a:rPr kumimoji="0" lang="sv-SE" sz="3600">
                <a:latin typeface="Arial" charset="0"/>
              </a:rPr>
              <a:t>riktlinjerna för </a:t>
            </a:r>
          </a:p>
          <a:p>
            <a:r>
              <a:rPr kumimoji="0" lang="sv-SE" sz="3600">
                <a:latin typeface="Arial" charset="0"/>
              </a:rPr>
              <a:t>ditt arbete?”</a:t>
            </a:r>
          </a:p>
          <a:p>
            <a:endParaRPr kumimoji="0" lang="sv-SE" sz="3600">
              <a:latin typeface="Arial" charset="0"/>
            </a:endParaRPr>
          </a:p>
          <a:p>
            <a:endParaRPr kumimoji="0" lang="sv-SE" sz="3600">
              <a:latin typeface="Arial" charset="0"/>
            </a:endParaRPr>
          </a:p>
          <a:p>
            <a:endParaRPr kumimoji="0" lang="sv-SE" sz="3600">
              <a:latin typeface="Arial" charset="0"/>
            </a:endParaRPr>
          </a:p>
          <a:p>
            <a:endParaRPr kumimoji="0" lang="sv-SE" sz="3600">
              <a:latin typeface="Arial" charset="0"/>
            </a:endParaRPr>
          </a:p>
          <a:p>
            <a:endParaRPr kumimoji="0" lang="sv-SE" sz="3600">
              <a:latin typeface="Arial" charset="0"/>
            </a:endParaRPr>
          </a:p>
        </p:txBody>
      </p:sp>
      <p:pic>
        <p:nvPicPr>
          <p:cNvPr id="19461" name="Picture 5" descr="skutskar2_webb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435600" y="260350"/>
            <a:ext cx="3475038" cy="2312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2"/>
          <p:cNvSpPr txBox="1">
            <a:spLocks noChangeArrowheads="1"/>
          </p:cNvSpPr>
          <p:nvPr/>
        </p:nvSpPr>
        <p:spPr bwMode="auto">
          <a:xfrm>
            <a:off x="822325" y="1108075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GB"/>
          </a:p>
        </p:txBody>
      </p:sp>
      <p:sp>
        <p:nvSpPr>
          <p:cNvPr id="20483" name="Text Box 3"/>
          <p:cNvSpPr txBox="1">
            <a:spLocks noChangeArrowheads="1"/>
          </p:cNvSpPr>
          <p:nvPr/>
        </p:nvSpPr>
        <p:spPr bwMode="auto">
          <a:xfrm>
            <a:off x="0" y="0"/>
            <a:ext cx="9144000" cy="161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sv-SE" sz="4000">
              <a:solidFill>
                <a:srgbClr val="000000"/>
              </a:solidFill>
              <a:latin typeface="Arial" charset="0"/>
            </a:endParaRPr>
          </a:p>
          <a:p>
            <a:pPr algn="ctr"/>
            <a:endParaRPr lang="sv-SE" sz="3600">
              <a:solidFill>
                <a:srgbClr val="808080"/>
              </a:solidFill>
              <a:latin typeface="Arial" charset="0"/>
            </a:endParaRPr>
          </a:p>
          <a:p>
            <a:pPr algn="ctr"/>
            <a:endParaRPr lang="sv-SE"/>
          </a:p>
        </p:txBody>
      </p:sp>
      <p:sp>
        <p:nvSpPr>
          <p:cNvPr id="20484" name="Text Box 5"/>
          <p:cNvSpPr txBox="1">
            <a:spLocks noChangeArrowheads="1"/>
          </p:cNvSpPr>
          <p:nvPr/>
        </p:nvSpPr>
        <p:spPr bwMode="auto">
          <a:xfrm>
            <a:off x="468313" y="0"/>
            <a:ext cx="8199437" cy="7478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kumimoji="0" lang="sv-SE" sz="1200" b="1">
                <a:solidFill>
                  <a:schemeClr val="bg2"/>
                </a:solidFill>
                <a:latin typeface="Arial" charset="0"/>
              </a:rPr>
              <a:t/>
            </a:r>
            <a:br>
              <a:rPr kumimoji="0" lang="sv-SE" sz="1200" b="1">
                <a:solidFill>
                  <a:schemeClr val="bg2"/>
                </a:solidFill>
                <a:latin typeface="Arial" charset="0"/>
              </a:rPr>
            </a:br>
            <a:endParaRPr kumimoji="0" lang="sv-SE" sz="1200" b="1">
              <a:solidFill>
                <a:schemeClr val="bg2"/>
              </a:solidFill>
              <a:latin typeface="Arial" charset="0"/>
            </a:endParaRPr>
          </a:p>
          <a:p>
            <a:r>
              <a:rPr kumimoji="0" lang="sv-SE" sz="6000">
                <a:latin typeface="Arial" charset="0"/>
              </a:rPr>
              <a:t>2015…</a:t>
            </a:r>
          </a:p>
          <a:p>
            <a:endParaRPr kumimoji="0" lang="sv-SE" sz="3600">
              <a:latin typeface="Arial" charset="0"/>
            </a:endParaRPr>
          </a:p>
          <a:p>
            <a:r>
              <a:rPr kumimoji="0" lang="sv-SE" sz="3600">
                <a:latin typeface="Arial" charset="0"/>
              </a:rPr>
              <a:t>”Och vad innebar </a:t>
            </a:r>
          </a:p>
          <a:p>
            <a:r>
              <a:rPr kumimoji="0" lang="sv-SE" sz="3600">
                <a:latin typeface="Arial" charset="0"/>
              </a:rPr>
              <a:t>riktlinjerna för </a:t>
            </a:r>
          </a:p>
          <a:p>
            <a:r>
              <a:rPr kumimoji="0" lang="sv-SE" sz="3600">
                <a:latin typeface="Arial" charset="0"/>
              </a:rPr>
              <a:t>ditt arbete?”</a:t>
            </a:r>
          </a:p>
          <a:p>
            <a:endParaRPr kumimoji="0" lang="sv-SE" sz="3600">
              <a:latin typeface="Arial" charset="0"/>
            </a:endParaRPr>
          </a:p>
          <a:p>
            <a:r>
              <a:rPr kumimoji="0" lang="sv-SE" sz="3600">
                <a:latin typeface="Arial" charset="0"/>
              </a:rPr>
              <a:t>”Ja… patienterna och jag fick i alla fall fylla i fler rapporter…”</a:t>
            </a:r>
          </a:p>
          <a:p>
            <a:endParaRPr kumimoji="0" lang="sv-SE" sz="3600">
              <a:latin typeface="Arial" charset="0"/>
            </a:endParaRPr>
          </a:p>
          <a:p>
            <a:endParaRPr kumimoji="0" lang="sv-SE" sz="3600">
              <a:latin typeface="Arial" charset="0"/>
            </a:endParaRPr>
          </a:p>
          <a:p>
            <a:endParaRPr kumimoji="0" lang="sv-SE" sz="3600">
              <a:latin typeface="Arial" charset="0"/>
            </a:endParaRPr>
          </a:p>
          <a:p>
            <a:endParaRPr kumimoji="0" lang="sv-SE" sz="3600">
              <a:latin typeface="Arial" charset="0"/>
            </a:endParaRPr>
          </a:p>
        </p:txBody>
      </p:sp>
      <p:pic>
        <p:nvPicPr>
          <p:cNvPr id="20485" name="Picture 5" descr="skutskar2_webb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435600" y="260350"/>
            <a:ext cx="3475038" cy="2312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2"/>
          <p:cNvSpPr txBox="1">
            <a:spLocks noChangeArrowheads="1"/>
          </p:cNvSpPr>
          <p:nvPr/>
        </p:nvSpPr>
        <p:spPr bwMode="auto">
          <a:xfrm>
            <a:off x="822325" y="1108075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GB"/>
          </a:p>
        </p:txBody>
      </p:sp>
      <p:sp>
        <p:nvSpPr>
          <p:cNvPr id="21507" name="Text Box 3"/>
          <p:cNvSpPr txBox="1">
            <a:spLocks noChangeArrowheads="1"/>
          </p:cNvSpPr>
          <p:nvPr/>
        </p:nvSpPr>
        <p:spPr bwMode="auto">
          <a:xfrm>
            <a:off x="0" y="0"/>
            <a:ext cx="9144000" cy="161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sv-SE" sz="4000">
              <a:solidFill>
                <a:srgbClr val="000000"/>
              </a:solidFill>
              <a:latin typeface="Arial" charset="0"/>
            </a:endParaRPr>
          </a:p>
          <a:p>
            <a:pPr algn="ctr"/>
            <a:endParaRPr lang="sv-SE" sz="3600">
              <a:solidFill>
                <a:srgbClr val="808080"/>
              </a:solidFill>
              <a:latin typeface="Arial" charset="0"/>
            </a:endParaRPr>
          </a:p>
          <a:p>
            <a:pPr algn="ctr"/>
            <a:endParaRPr lang="sv-SE"/>
          </a:p>
        </p:txBody>
      </p:sp>
      <p:sp>
        <p:nvSpPr>
          <p:cNvPr id="21508" name="Text Box 4"/>
          <p:cNvSpPr txBox="1">
            <a:spLocks noChangeArrowheads="1"/>
          </p:cNvSpPr>
          <p:nvPr/>
        </p:nvSpPr>
        <p:spPr bwMode="auto">
          <a:xfrm>
            <a:off x="468313" y="0"/>
            <a:ext cx="8199437" cy="9510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kumimoji="0" lang="sv-SE" sz="1200" b="1">
                <a:solidFill>
                  <a:schemeClr val="bg2"/>
                </a:solidFill>
                <a:latin typeface="Arial" charset="0"/>
              </a:rPr>
              <a:t/>
            </a:r>
            <a:br>
              <a:rPr kumimoji="0" lang="sv-SE" sz="1200" b="1">
                <a:solidFill>
                  <a:schemeClr val="bg2"/>
                </a:solidFill>
                <a:latin typeface="Arial" charset="0"/>
              </a:rPr>
            </a:br>
            <a:endParaRPr kumimoji="0" lang="sv-SE" sz="1200" b="1">
              <a:solidFill>
                <a:schemeClr val="bg2"/>
              </a:solidFill>
              <a:latin typeface="Arial" charset="0"/>
            </a:endParaRPr>
          </a:p>
          <a:p>
            <a:r>
              <a:rPr kumimoji="0" lang="sv-SE" sz="3600">
                <a:latin typeface="Arial" charset="0"/>
              </a:rPr>
              <a:t>Struktur</a:t>
            </a:r>
          </a:p>
          <a:p>
            <a:endParaRPr kumimoji="0" lang="sv-SE" sz="3600">
              <a:latin typeface="Arial" charset="0"/>
            </a:endParaRPr>
          </a:p>
          <a:p>
            <a:endParaRPr kumimoji="0" lang="sv-SE" sz="3600">
              <a:latin typeface="Arial" charset="0"/>
            </a:endParaRPr>
          </a:p>
          <a:p>
            <a:r>
              <a:rPr kumimoji="0" lang="sv-SE" sz="3600">
                <a:latin typeface="Arial" charset="0"/>
              </a:rPr>
              <a:t>Process</a:t>
            </a:r>
          </a:p>
          <a:p>
            <a:r>
              <a:rPr kumimoji="0" lang="sv-SE" sz="3600">
                <a:solidFill>
                  <a:srgbClr val="FF0000"/>
                </a:solidFill>
                <a:latin typeface="Arial" charset="0"/>
              </a:rPr>
              <a:t>Idag: Patienten tillfrågad om levnadsvanor</a:t>
            </a:r>
          </a:p>
          <a:p>
            <a:endParaRPr kumimoji="0" lang="sv-SE" sz="3600">
              <a:latin typeface="Arial" charset="0"/>
            </a:endParaRPr>
          </a:p>
          <a:p>
            <a:r>
              <a:rPr kumimoji="0" lang="sv-SE" sz="3600">
                <a:latin typeface="Arial" charset="0"/>
              </a:rPr>
              <a:t>Resultat</a:t>
            </a:r>
          </a:p>
          <a:p>
            <a:endParaRPr kumimoji="0" lang="sv-SE" sz="3600">
              <a:latin typeface="Arial" charset="0"/>
            </a:endParaRPr>
          </a:p>
          <a:p>
            <a:endParaRPr kumimoji="0" lang="sv-SE" sz="3600">
              <a:latin typeface="Arial" charset="0"/>
            </a:endParaRPr>
          </a:p>
          <a:p>
            <a:endParaRPr kumimoji="0" lang="sv-SE" sz="3600">
              <a:latin typeface="Arial" charset="0"/>
            </a:endParaRPr>
          </a:p>
          <a:p>
            <a:endParaRPr kumimoji="0" lang="sv-SE" sz="3600">
              <a:latin typeface="Arial" charset="0"/>
            </a:endParaRPr>
          </a:p>
          <a:p>
            <a:pPr>
              <a:buFontTx/>
              <a:buChar char="•"/>
            </a:pPr>
            <a:endParaRPr kumimoji="0" lang="sv-SE" sz="3600">
              <a:latin typeface="Arial" charset="0"/>
            </a:endParaRPr>
          </a:p>
          <a:p>
            <a:endParaRPr kumimoji="0" lang="sv-SE">
              <a:latin typeface="Arial" charset="0"/>
            </a:endParaRPr>
          </a:p>
          <a:p>
            <a:endParaRPr kumimoji="0" lang="sv-SE">
              <a:latin typeface="Arial" charset="0"/>
            </a:endParaRPr>
          </a:p>
          <a:p>
            <a:endParaRPr kumimoji="0" lang="sv-SE" sz="3600">
              <a:latin typeface="Arial" charset="0"/>
            </a:endParaRPr>
          </a:p>
          <a:p>
            <a:endParaRPr kumimoji="0" lang="sv-SE" sz="360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2"/>
          <p:cNvSpPr txBox="1">
            <a:spLocks noChangeArrowheads="1"/>
          </p:cNvSpPr>
          <p:nvPr/>
        </p:nvSpPr>
        <p:spPr bwMode="auto">
          <a:xfrm>
            <a:off x="822325" y="1108075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sv-SE"/>
          </a:p>
        </p:txBody>
      </p:sp>
      <p:sp>
        <p:nvSpPr>
          <p:cNvPr id="4099" name="Text Box 3"/>
          <p:cNvSpPr txBox="1">
            <a:spLocks noChangeArrowheads="1"/>
          </p:cNvSpPr>
          <p:nvPr/>
        </p:nvSpPr>
        <p:spPr bwMode="auto">
          <a:xfrm>
            <a:off x="0" y="0"/>
            <a:ext cx="9144000" cy="161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sv-SE" sz="4000">
              <a:solidFill>
                <a:srgbClr val="000000"/>
              </a:solidFill>
              <a:latin typeface="Arial" charset="0"/>
            </a:endParaRPr>
          </a:p>
          <a:p>
            <a:pPr algn="ctr"/>
            <a:endParaRPr lang="sv-SE" sz="3600">
              <a:solidFill>
                <a:srgbClr val="808080"/>
              </a:solidFill>
              <a:latin typeface="Arial" charset="0"/>
            </a:endParaRPr>
          </a:p>
          <a:p>
            <a:pPr algn="ctr"/>
            <a:endParaRPr lang="sv-SE"/>
          </a:p>
        </p:txBody>
      </p:sp>
      <p:sp>
        <p:nvSpPr>
          <p:cNvPr id="4100" name="Text Box 7"/>
          <p:cNvSpPr txBox="1">
            <a:spLocks noChangeArrowheads="1"/>
          </p:cNvSpPr>
          <p:nvPr/>
        </p:nvSpPr>
        <p:spPr bwMode="auto">
          <a:xfrm>
            <a:off x="381000" y="381000"/>
            <a:ext cx="8199438" cy="2492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kumimoji="0" lang="sv-SE" sz="1200" b="1">
                <a:solidFill>
                  <a:schemeClr val="bg2"/>
                </a:solidFill>
                <a:latin typeface="Arial" charset="0"/>
              </a:rPr>
              <a:t/>
            </a:r>
            <a:br>
              <a:rPr kumimoji="0" lang="sv-SE" sz="1200" b="1">
                <a:solidFill>
                  <a:schemeClr val="bg2"/>
                </a:solidFill>
                <a:latin typeface="Arial" charset="0"/>
              </a:rPr>
            </a:br>
            <a:r>
              <a:rPr kumimoji="0" lang="sv-SE" sz="3600">
                <a:latin typeface="Arial" charset="0"/>
              </a:rPr>
              <a:t>Lars Jerdén</a:t>
            </a:r>
            <a:r>
              <a:rPr kumimoji="0" lang="sv-SE" b="1">
                <a:solidFill>
                  <a:schemeClr val="bg2"/>
                </a:solidFill>
                <a:latin typeface="Arial" charset="0"/>
              </a:rPr>
              <a:t/>
            </a:r>
            <a:br>
              <a:rPr kumimoji="0" lang="sv-SE" b="1">
                <a:solidFill>
                  <a:schemeClr val="bg2"/>
                </a:solidFill>
                <a:latin typeface="Arial" charset="0"/>
              </a:rPr>
            </a:br>
            <a:endParaRPr kumimoji="0" lang="sv-SE" b="1">
              <a:solidFill>
                <a:schemeClr val="bg2"/>
              </a:solidFill>
              <a:latin typeface="Arial" charset="0"/>
            </a:endParaRPr>
          </a:p>
          <a:p>
            <a:pPr>
              <a:buFontTx/>
              <a:buChar char="•"/>
            </a:pPr>
            <a:r>
              <a:rPr kumimoji="0" lang="sv-SE" sz="2000">
                <a:latin typeface="Arial" charset="0"/>
              </a:rPr>
              <a:t>  Distriktsläkare, Jakobsgårdarnas vårdcentral, Borlänge</a:t>
            </a:r>
          </a:p>
          <a:p>
            <a:pPr>
              <a:buFontTx/>
              <a:buChar char="•"/>
            </a:pPr>
            <a:r>
              <a:rPr kumimoji="0" lang="sv-SE" sz="2000">
                <a:latin typeface="Arial" charset="0"/>
              </a:rPr>
              <a:t>  Svensk Förening för Allmänmedicin, ordförande i levnadsvanerådet</a:t>
            </a:r>
          </a:p>
          <a:p>
            <a:pPr>
              <a:buFontTx/>
              <a:buChar char="•"/>
            </a:pPr>
            <a:r>
              <a:rPr kumimoji="0" lang="sv-SE" sz="2000">
                <a:latin typeface="Arial" charset="0"/>
              </a:rPr>
              <a:t>  Medlem i Prioriteringsgruppen för riktlinjerna </a:t>
            </a:r>
          </a:p>
          <a:p>
            <a:pPr algn="ctr"/>
            <a:endParaRPr kumimoji="0" lang="sv-SE">
              <a:solidFill>
                <a:srgbClr val="A50021"/>
              </a:solidFill>
              <a:latin typeface="Arial" charset="0"/>
            </a:endParaRPr>
          </a:p>
        </p:txBody>
      </p:sp>
      <p:pic>
        <p:nvPicPr>
          <p:cNvPr id="4101" name="Picture 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79613" y="2973388"/>
            <a:ext cx="5113337" cy="3402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 Box 2"/>
          <p:cNvSpPr txBox="1">
            <a:spLocks noChangeArrowheads="1"/>
          </p:cNvSpPr>
          <p:nvPr/>
        </p:nvSpPr>
        <p:spPr bwMode="auto">
          <a:xfrm>
            <a:off x="822325" y="1108075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GB"/>
          </a:p>
        </p:txBody>
      </p:sp>
      <p:sp>
        <p:nvSpPr>
          <p:cNvPr id="22531" name="Text Box 3"/>
          <p:cNvSpPr txBox="1">
            <a:spLocks noChangeArrowheads="1"/>
          </p:cNvSpPr>
          <p:nvPr/>
        </p:nvSpPr>
        <p:spPr bwMode="auto">
          <a:xfrm>
            <a:off x="0" y="0"/>
            <a:ext cx="9144000" cy="161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sv-SE" sz="4000">
              <a:solidFill>
                <a:srgbClr val="000000"/>
              </a:solidFill>
              <a:latin typeface="Arial" charset="0"/>
            </a:endParaRPr>
          </a:p>
          <a:p>
            <a:pPr algn="ctr"/>
            <a:endParaRPr lang="sv-SE" sz="3600">
              <a:solidFill>
                <a:srgbClr val="808080"/>
              </a:solidFill>
              <a:latin typeface="Arial" charset="0"/>
            </a:endParaRPr>
          </a:p>
          <a:p>
            <a:pPr algn="ctr"/>
            <a:endParaRPr lang="sv-SE"/>
          </a:p>
        </p:txBody>
      </p:sp>
      <p:sp>
        <p:nvSpPr>
          <p:cNvPr id="22532" name="Text Box 4"/>
          <p:cNvSpPr txBox="1">
            <a:spLocks noChangeArrowheads="1"/>
          </p:cNvSpPr>
          <p:nvPr/>
        </p:nvSpPr>
        <p:spPr bwMode="auto">
          <a:xfrm>
            <a:off x="468313" y="0"/>
            <a:ext cx="8199437" cy="10064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kumimoji="0" lang="sv-SE" sz="1200" b="1">
                <a:solidFill>
                  <a:schemeClr val="bg2"/>
                </a:solidFill>
                <a:latin typeface="Arial" charset="0"/>
              </a:rPr>
              <a:t/>
            </a:r>
            <a:br>
              <a:rPr kumimoji="0" lang="sv-SE" sz="1200" b="1">
                <a:solidFill>
                  <a:schemeClr val="bg2"/>
                </a:solidFill>
                <a:latin typeface="Arial" charset="0"/>
              </a:rPr>
            </a:br>
            <a:endParaRPr kumimoji="0" lang="sv-SE" sz="1200" b="1">
              <a:solidFill>
                <a:schemeClr val="bg2"/>
              </a:solidFill>
              <a:latin typeface="Arial" charset="0"/>
            </a:endParaRPr>
          </a:p>
          <a:p>
            <a:r>
              <a:rPr kumimoji="0" lang="sv-SE" sz="3600">
                <a:latin typeface="Arial" charset="0"/>
              </a:rPr>
              <a:t>Struktur</a:t>
            </a:r>
          </a:p>
          <a:p>
            <a:endParaRPr kumimoji="0" lang="sv-SE" sz="3600">
              <a:solidFill>
                <a:srgbClr val="FF0000"/>
              </a:solidFill>
              <a:latin typeface="Arial" charset="0"/>
            </a:endParaRPr>
          </a:p>
          <a:p>
            <a:endParaRPr kumimoji="0" lang="sv-SE" sz="3600">
              <a:solidFill>
                <a:srgbClr val="FF0000"/>
              </a:solidFill>
              <a:latin typeface="Arial" charset="0"/>
            </a:endParaRPr>
          </a:p>
          <a:p>
            <a:r>
              <a:rPr kumimoji="0" lang="sv-SE" sz="3600">
                <a:latin typeface="Arial" charset="0"/>
              </a:rPr>
              <a:t>Process</a:t>
            </a:r>
          </a:p>
          <a:p>
            <a:r>
              <a:rPr kumimoji="0" lang="sv-SE" sz="3600">
                <a:solidFill>
                  <a:srgbClr val="FF0000"/>
                </a:solidFill>
                <a:latin typeface="Arial" charset="0"/>
              </a:rPr>
              <a:t>Genomförda rekommenderade åtgärder (KVÅ-koder)</a:t>
            </a:r>
          </a:p>
          <a:p>
            <a:endParaRPr kumimoji="0" lang="sv-SE" sz="3600">
              <a:latin typeface="Arial" charset="0"/>
            </a:endParaRPr>
          </a:p>
          <a:p>
            <a:r>
              <a:rPr kumimoji="0" lang="sv-SE" sz="3600">
                <a:latin typeface="Arial" charset="0"/>
              </a:rPr>
              <a:t>Resultat</a:t>
            </a:r>
          </a:p>
          <a:p>
            <a:endParaRPr kumimoji="0" lang="sv-SE" sz="3600">
              <a:latin typeface="Arial" charset="0"/>
            </a:endParaRPr>
          </a:p>
          <a:p>
            <a:endParaRPr kumimoji="0" lang="sv-SE" sz="3600">
              <a:latin typeface="Arial" charset="0"/>
            </a:endParaRPr>
          </a:p>
          <a:p>
            <a:endParaRPr kumimoji="0" lang="sv-SE" sz="3600">
              <a:latin typeface="Arial" charset="0"/>
            </a:endParaRPr>
          </a:p>
          <a:p>
            <a:endParaRPr kumimoji="0" lang="sv-SE" sz="3600">
              <a:latin typeface="Arial" charset="0"/>
            </a:endParaRPr>
          </a:p>
          <a:p>
            <a:endParaRPr kumimoji="0" lang="sv-SE" sz="3600">
              <a:latin typeface="Arial" charset="0"/>
            </a:endParaRPr>
          </a:p>
          <a:p>
            <a:pPr>
              <a:buFontTx/>
              <a:buChar char="•"/>
            </a:pPr>
            <a:endParaRPr kumimoji="0" lang="sv-SE" sz="3600">
              <a:latin typeface="Arial" charset="0"/>
            </a:endParaRPr>
          </a:p>
          <a:p>
            <a:endParaRPr kumimoji="0" lang="sv-SE">
              <a:latin typeface="Arial" charset="0"/>
            </a:endParaRPr>
          </a:p>
          <a:p>
            <a:endParaRPr kumimoji="0" lang="sv-SE">
              <a:latin typeface="Arial" charset="0"/>
            </a:endParaRPr>
          </a:p>
          <a:p>
            <a:endParaRPr kumimoji="0" lang="sv-SE" sz="3600">
              <a:latin typeface="Arial" charset="0"/>
            </a:endParaRPr>
          </a:p>
          <a:p>
            <a:endParaRPr kumimoji="0" lang="sv-SE" sz="360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 Box 2"/>
          <p:cNvSpPr txBox="1">
            <a:spLocks noChangeArrowheads="1"/>
          </p:cNvSpPr>
          <p:nvPr/>
        </p:nvSpPr>
        <p:spPr bwMode="auto">
          <a:xfrm>
            <a:off x="822325" y="1108075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GB"/>
          </a:p>
        </p:txBody>
      </p:sp>
      <p:sp>
        <p:nvSpPr>
          <p:cNvPr id="23555" name="Text Box 3"/>
          <p:cNvSpPr txBox="1">
            <a:spLocks noChangeArrowheads="1"/>
          </p:cNvSpPr>
          <p:nvPr/>
        </p:nvSpPr>
        <p:spPr bwMode="auto">
          <a:xfrm>
            <a:off x="0" y="0"/>
            <a:ext cx="9144000" cy="161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sv-SE" sz="4000">
              <a:solidFill>
                <a:srgbClr val="000000"/>
              </a:solidFill>
              <a:latin typeface="Arial" charset="0"/>
            </a:endParaRPr>
          </a:p>
          <a:p>
            <a:pPr algn="ctr"/>
            <a:endParaRPr lang="sv-SE" sz="3600">
              <a:solidFill>
                <a:srgbClr val="808080"/>
              </a:solidFill>
              <a:latin typeface="Arial" charset="0"/>
            </a:endParaRPr>
          </a:p>
          <a:p>
            <a:pPr algn="ctr"/>
            <a:endParaRPr lang="sv-SE"/>
          </a:p>
        </p:txBody>
      </p:sp>
      <p:sp>
        <p:nvSpPr>
          <p:cNvPr id="23556" name="Text Box 4"/>
          <p:cNvSpPr txBox="1">
            <a:spLocks noChangeArrowheads="1"/>
          </p:cNvSpPr>
          <p:nvPr/>
        </p:nvSpPr>
        <p:spPr bwMode="auto">
          <a:xfrm>
            <a:off x="468313" y="0"/>
            <a:ext cx="8199437" cy="10064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kumimoji="0" lang="sv-SE" sz="1200" b="1">
                <a:solidFill>
                  <a:schemeClr val="bg2"/>
                </a:solidFill>
                <a:latin typeface="Arial" charset="0"/>
              </a:rPr>
              <a:t/>
            </a:r>
            <a:br>
              <a:rPr kumimoji="0" lang="sv-SE" sz="1200" b="1">
                <a:solidFill>
                  <a:schemeClr val="bg2"/>
                </a:solidFill>
                <a:latin typeface="Arial" charset="0"/>
              </a:rPr>
            </a:br>
            <a:endParaRPr kumimoji="0" lang="sv-SE" sz="1200" b="1">
              <a:solidFill>
                <a:schemeClr val="bg2"/>
              </a:solidFill>
              <a:latin typeface="Arial" charset="0"/>
            </a:endParaRPr>
          </a:p>
          <a:p>
            <a:r>
              <a:rPr kumimoji="0" lang="sv-SE" sz="3600">
                <a:latin typeface="Arial" charset="0"/>
              </a:rPr>
              <a:t>Struktur</a:t>
            </a:r>
          </a:p>
          <a:p>
            <a:r>
              <a:rPr kumimoji="0" lang="sv-SE" sz="3600">
                <a:solidFill>
                  <a:srgbClr val="FF0000"/>
                </a:solidFill>
                <a:latin typeface="Arial" charset="0"/>
              </a:rPr>
              <a:t>Utbildning samtalsmetodik. Kontinuitet.</a:t>
            </a:r>
          </a:p>
          <a:p>
            <a:r>
              <a:rPr kumimoji="0" lang="sv-SE" sz="3600">
                <a:solidFill>
                  <a:srgbClr val="FF0000"/>
                </a:solidFill>
                <a:latin typeface="Arial" charset="0"/>
              </a:rPr>
              <a:t>Fortbildningsstruktur.</a:t>
            </a:r>
          </a:p>
          <a:p>
            <a:r>
              <a:rPr kumimoji="0" lang="sv-SE" sz="3600">
                <a:latin typeface="Arial" charset="0"/>
              </a:rPr>
              <a:t>Process</a:t>
            </a:r>
          </a:p>
          <a:p>
            <a:r>
              <a:rPr kumimoji="0" lang="sv-SE" sz="3600">
                <a:solidFill>
                  <a:srgbClr val="FF0000"/>
                </a:solidFill>
                <a:latin typeface="Arial" charset="0"/>
              </a:rPr>
              <a:t>Genomförda rekommenderade åtgärder (KVÅ-koder)</a:t>
            </a:r>
          </a:p>
          <a:p>
            <a:endParaRPr kumimoji="0" lang="sv-SE" sz="3600">
              <a:latin typeface="Arial" charset="0"/>
            </a:endParaRPr>
          </a:p>
          <a:p>
            <a:r>
              <a:rPr kumimoji="0" lang="sv-SE" sz="3600">
                <a:latin typeface="Arial" charset="0"/>
              </a:rPr>
              <a:t>Resultat</a:t>
            </a:r>
          </a:p>
          <a:p>
            <a:endParaRPr kumimoji="0" lang="sv-SE" sz="3600">
              <a:latin typeface="Arial" charset="0"/>
            </a:endParaRPr>
          </a:p>
          <a:p>
            <a:endParaRPr kumimoji="0" lang="sv-SE" sz="3600">
              <a:latin typeface="Arial" charset="0"/>
            </a:endParaRPr>
          </a:p>
          <a:p>
            <a:endParaRPr kumimoji="0" lang="sv-SE" sz="3600">
              <a:latin typeface="Arial" charset="0"/>
            </a:endParaRPr>
          </a:p>
          <a:p>
            <a:endParaRPr kumimoji="0" lang="sv-SE" sz="3600">
              <a:latin typeface="Arial" charset="0"/>
            </a:endParaRPr>
          </a:p>
          <a:p>
            <a:endParaRPr kumimoji="0" lang="sv-SE" sz="3600">
              <a:latin typeface="Arial" charset="0"/>
            </a:endParaRPr>
          </a:p>
          <a:p>
            <a:pPr>
              <a:buFontTx/>
              <a:buChar char="•"/>
            </a:pPr>
            <a:endParaRPr kumimoji="0" lang="sv-SE" sz="3600">
              <a:latin typeface="Arial" charset="0"/>
            </a:endParaRPr>
          </a:p>
          <a:p>
            <a:endParaRPr kumimoji="0" lang="sv-SE">
              <a:latin typeface="Arial" charset="0"/>
            </a:endParaRPr>
          </a:p>
          <a:p>
            <a:endParaRPr kumimoji="0" lang="sv-SE">
              <a:latin typeface="Arial" charset="0"/>
            </a:endParaRPr>
          </a:p>
          <a:p>
            <a:endParaRPr kumimoji="0" lang="sv-SE" sz="3600">
              <a:latin typeface="Arial" charset="0"/>
            </a:endParaRPr>
          </a:p>
          <a:p>
            <a:endParaRPr kumimoji="0" lang="sv-SE" sz="360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 Box 2"/>
          <p:cNvSpPr txBox="1">
            <a:spLocks noChangeArrowheads="1"/>
          </p:cNvSpPr>
          <p:nvPr/>
        </p:nvSpPr>
        <p:spPr bwMode="auto">
          <a:xfrm>
            <a:off x="822325" y="1108075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GB"/>
          </a:p>
        </p:txBody>
      </p:sp>
      <p:sp>
        <p:nvSpPr>
          <p:cNvPr id="24579" name="Text Box 3"/>
          <p:cNvSpPr txBox="1">
            <a:spLocks noChangeArrowheads="1"/>
          </p:cNvSpPr>
          <p:nvPr/>
        </p:nvSpPr>
        <p:spPr bwMode="auto">
          <a:xfrm>
            <a:off x="0" y="0"/>
            <a:ext cx="9144000" cy="161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sv-SE" sz="4000">
              <a:solidFill>
                <a:srgbClr val="000000"/>
              </a:solidFill>
              <a:latin typeface="Arial" charset="0"/>
            </a:endParaRPr>
          </a:p>
          <a:p>
            <a:pPr algn="ctr"/>
            <a:endParaRPr lang="sv-SE" sz="3600">
              <a:solidFill>
                <a:srgbClr val="808080"/>
              </a:solidFill>
              <a:latin typeface="Arial" charset="0"/>
            </a:endParaRPr>
          </a:p>
          <a:p>
            <a:pPr algn="ctr"/>
            <a:endParaRPr lang="sv-SE"/>
          </a:p>
        </p:txBody>
      </p:sp>
      <p:sp>
        <p:nvSpPr>
          <p:cNvPr id="24580" name="Text Box 4"/>
          <p:cNvSpPr txBox="1">
            <a:spLocks noChangeArrowheads="1"/>
          </p:cNvSpPr>
          <p:nvPr/>
        </p:nvSpPr>
        <p:spPr bwMode="auto">
          <a:xfrm>
            <a:off x="468313" y="0"/>
            <a:ext cx="8199437" cy="558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kumimoji="0" lang="sv-SE" sz="1200" b="1">
                <a:solidFill>
                  <a:schemeClr val="bg2"/>
                </a:solidFill>
                <a:latin typeface="Arial" charset="0"/>
              </a:rPr>
              <a:t/>
            </a:r>
            <a:br>
              <a:rPr kumimoji="0" lang="sv-SE" sz="1200" b="1">
                <a:solidFill>
                  <a:schemeClr val="bg2"/>
                </a:solidFill>
                <a:latin typeface="Arial" charset="0"/>
              </a:rPr>
            </a:br>
            <a:endParaRPr kumimoji="0" lang="sv-SE" sz="1200" b="1">
              <a:solidFill>
                <a:schemeClr val="bg2"/>
              </a:solidFill>
              <a:latin typeface="Arial" charset="0"/>
            </a:endParaRPr>
          </a:p>
          <a:p>
            <a:pPr algn="ctr"/>
            <a:r>
              <a:rPr kumimoji="0" lang="sv-SE" sz="3600">
                <a:latin typeface="Arial" charset="0"/>
              </a:rPr>
              <a:t>Vilka når vi? Den ojämlika hälsan</a:t>
            </a:r>
          </a:p>
          <a:p>
            <a:endParaRPr kumimoji="0" lang="sv-SE" sz="3600">
              <a:latin typeface="Arial" charset="0"/>
            </a:endParaRPr>
          </a:p>
          <a:p>
            <a:endParaRPr kumimoji="0" lang="sv-SE" sz="3600">
              <a:latin typeface="Arial" charset="0"/>
            </a:endParaRPr>
          </a:p>
          <a:p>
            <a:endParaRPr kumimoji="0" lang="sv-SE" sz="3600">
              <a:latin typeface="Arial" charset="0"/>
            </a:endParaRPr>
          </a:p>
          <a:p>
            <a:endParaRPr kumimoji="0" lang="sv-SE" sz="3600">
              <a:latin typeface="Arial" charset="0"/>
            </a:endParaRPr>
          </a:p>
          <a:p>
            <a:pPr>
              <a:buFontTx/>
              <a:buChar char="•"/>
            </a:pPr>
            <a:endParaRPr kumimoji="0" lang="sv-SE" sz="3600">
              <a:latin typeface="Arial" charset="0"/>
            </a:endParaRPr>
          </a:p>
          <a:p>
            <a:endParaRPr kumimoji="0" lang="sv-SE">
              <a:latin typeface="Arial" charset="0"/>
            </a:endParaRPr>
          </a:p>
          <a:p>
            <a:endParaRPr kumimoji="0" lang="sv-SE">
              <a:latin typeface="Arial" charset="0"/>
            </a:endParaRPr>
          </a:p>
          <a:p>
            <a:endParaRPr kumimoji="0" lang="sv-SE" sz="3600">
              <a:latin typeface="Arial" charset="0"/>
            </a:endParaRPr>
          </a:p>
          <a:p>
            <a:endParaRPr kumimoji="0" lang="sv-SE" sz="3600">
              <a:latin typeface="Arial" charset="0"/>
            </a:endParaRPr>
          </a:p>
        </p:txBody>
      </p:sp>
      <p:pic>
        <p:nvPicPr>
          <p:cNvPr id="24581" name="Picture 5" descr="charlotte_perrelli_var_bast_kladd_pa_roda_mattan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43213" y="1412875"/>
            <a:ext cx="3371850" cy="4711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ext Box 2"/>
          <p:cNvSpPr txBox="1">
            <a:spLocks noChangeArrowheads="1"/>
          </p:cNvSpPr>
          <p:nvPr/>
        </p:nvSpPr>
        <p:spPr bwMode="auto">
          <a:xfrm>
            <a:off x="822325" y="1108075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GB"/>
          </a:p>
        </p:txBody>
      </p:sp>
      <p:sp>
        <p:nvSpPr>
          <p:cNvPr id="25603" name="Text Box 3"/>
          <p:cNvSpPr txBox="1">
            <a:spLocks noChangeArrowheads="1"/>
          </p:cNvSpPr>
          <p:nvPr/>
        </p:nvSpPr>
        <p:spPr bwMode="auto">
          <a:xfrm>
            <a:off x="0" y="0"/>
            <a:ext cx="9144000" cy="161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sv-SE" sz="4000">
              <a:solidFill>
                <a:srgbClr val="000000"/>
              </a:solidFill>
              <a:latin typeface="Arial" charset="0"/>
            </a:endParaRPr>
          </a:p>
          <a:p>
            <a:pPr algn="ctr"/>
            <a:endParaRPr lang="sv-SE" sz="3600">
              <a:solidFill>
                <a:srgbClr val="808080"/>
              </a:solidFill>
              <a:latin typeface="Arial" charset="0"/>
            </a:endParaRPr>
          </a:p>
          <a:p>
            <a:pPr algn="ctr"/>
            <a:endParaRPr lang="sv-SE"/>
          </a:p>
        </p:txBody>
      </p:sp>
      <p:sp>
        <p:nvSpPr>
          <p:cNvPr id="25604" name="Text Box 4"/>
          <p:cNvSpPr txBox="1">
            <a:spLocks noChangeArrowheads="1"/>
          </p:cNvSpPr>
          <p:nvPr/>
        </p:nvSpPr>
        <p:spPr bwMode="auto">
          <a:xfrm>
            <a:off x="468313" y="0"/>
            <a:ext cx="8199437" cy="777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kumimoji="0" lang="sv-SE" sz="1200" b="1">
                <a:solidFill>
                  <a:schemeClr val="bg2"/>
                </a:solidFill>
                <a:latin typeface="Arial" charset="0"/>
              </a:rPr>
              <a:t/>
            </a:r>
            <a:br>
              <a:rPr kumimoji="0" lang="sv-SE" sz="1200" b="1">
                <a:solidFill>
                  <a:schemeClr val="bg2"/>
                </a:solidFill>
                <a:latin typeface="Arial" charset="0"/>
              </a:rPr>
            </a:br>
            <a:endParaRPr kumimoji="0" lang="sv-SE" sz="1200" b="1">
              <a:solidFill>
                <a:schemeClr val="bg2"/>
              </a:solidFill>
              <a:latin typeface="Arial" charset="0"/>
            </a:endParaRPr>
          </a:p>
          <a:p>
            <a:pPr algn="ctr"/>
            <a:r>
              <a:rPr kumimoji="0" lang="sv-SE" sz="3600">
                <a:latin typeface="Arial" charset="0"/>
              </a:rPr>
              <a:t>Vilka når vi? Den ojämlika hälsan</a:t>
            </a:r>
          </a:p>
          <a:p>
            <a:endParaRPr kumimoji="0" lang="sv-SE" sz="3600">
              <a:latin typeface="Arial" charset="0"/>
            </a:endParaRPr>
          </a:p>
          <a:p>
            <a:endParaRPr kumimoji="0" lang="sv-SE" sz="3600">
              <a:latin typeface="Arial" charset="0"/>
            </a:endParaRPr>
          </a:p>
          <a:p>
            <a:pPr>
              <a:buFontTx/>
              <a:buChar char="•"/>
            </a:pPr>
            <a:r>
              <a:rPr kumimoji="0" lang="sv-SE" sz="3600">
                <a:latin typeface="Arial" charset="0"/>
              </a:rPr>
              <a:t> Samma metoder</a:t>
            </a:r>
          </a:p>
          <a:p>
            <a:endParaRPr kumimoji="0" lang="sv-SE" sz="3600">
              <a:latin typeface="Arial" charset="0"/>
            </a:endParaRPr>
          </a:p>
          <a:p>
            <a:endParaRPr kumimoji="0" lang="sv-SE" sz="3600">
              <a:latin typeface="Arial" charset="0"/>
            </a:endParaRPr>
          </a:p>
          <a:p>
            <a:endParaRPr kumimoji="0" lang="sv-SE" sz="3600">
              <a:latin typeface="Arial" charset="0"/>
            </a:endParaRPr>
          </a:p>
          <a:p>
            <a:endParaRPr kumimoji="0" lang="sv-SE" sz="3600">
              <a:latin typeface="Arial" charset="0"/>
            </a:endParaRPr>
          </a:p>
          <a:p>
            <a:endParaRPr kumimoji="0" lang="sv-SE" sz="3600">
              <a:latin typeface="Arial" charset="0"/>
            </a:endParaRPr>
          </a:p>
          <a:p>
            <a:pPr>
              <a:buFontTx/>
              <a:buChar char="•"/>
            </a:pPr>
            <a:endParaRPr kumimoji="0" lang="sv-SE" sz="3600">
              <a:latin typeface="Arial" charset="0"/>
            </a:endParaRPr>
          </a:p>
          <a:p>
            <a:endParaRPr kumimoji="0" lang="sv-SE">
              <a:latin typeface="Arial" charset="0"/>
            </a:endParaRPr>
          </a:p>
          <a:p>
            <a:endParaRPr kumimoji="0" lang="sv-SE">
              <a:latin typeface="Arial" charset="0"/>
            </a:endParaRPr>
          </a:p>
          <a:p>
            <a:endParaRPr kumimoji="0" lang="sv-SE" sz="3600">
              <a:latin typeface="Arial" charset="0"/>
            </a:endParaRPr>
          </a:p>
          <a:p>
            <a:endParaRPr kumimoji="0" lang="sv-SE" sz="3600">
              <a:latin typeface="Arial" charset="0"/>
            </a:endParaRPr>
          </a:p>
        </p:txBody>
      </p:sp>
      <p:pic>
        <p:nvPicPr>
          <p:cNvPr id="25605" name="Picture 5" descr="somaliska627_445073b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24525" y="3933825"/>
            <a:ext cx="3240088" cy="1455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 Box 2"/>
          <p:cNvSpPr txBox="1">
            <a:spLocks noChangeArrowheads="1"/>
          </p:cNvSpPr>
          <p:nvPr/>
        </p:nvSpPr>
        <p:spPr bwMode="auto">
          <a:xfrm>
            <a:off x="822325" y="1108075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GB"/>
          </a:p>
        </p:txBody>
      </p:sp>
      <p:sp>
        <p:nvSpPr>
          <p:cNvPr id="26627" name="Text Box 3"/>
          <p:cNvSpPr txBox="1">
            <a:spLocks noChangeArrowheads="1"/>
          </p:cNvSpPr>
          <p:nvPr/>
        </p:nvSpPr>
        <p:spPr bwMode="auto">
          <a:xfrm>
            <a:off x="0" y="0"/>
            <a:ext cx="9144000" cy="161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sv-SE" sz="4000">
              <a:solidFill>
                <a:srgbClr val="000000"/>
              </a:solidFill>
              <a:latin typeface="Arial" charset="0"/>
            </a:endParaRPr>
          </a:p>
          <a:p>
            <a:pPr algn="ctr"/>
            <a:endParaRPr lang="sv-SE" sz="3600">
              <a:solidFill>
                <a:srgbClr val="808080"/>
              </a:solidFill>
              <a:latin typeface="Arial" charset="0"/>
            </a:endParaRPr>
          </a:p>
          <a:p>
            <a:pPr algn="ctr"/>
            <a:endParaRPr lang="sv-SE"/>
          </a:p>
        </p:txBody>
      </p:sp>
      <p:sp>
        <p:nvSpPr>
          <p:cNvPr id="26628" name="Text Box 4"/>
          <p:cNvSpPr txBox="1">
            <a:spLocks noChangeArrowheads="1"/>
          </p:cNvSpPr>
          <p:nvPr/>
        </p:nvSpPr>
        <p:spPr bwMode="auto">
          <a:xfrm>
            <a:off x="468313" y="0"/>
            <a:ext cx="8199437" cy="777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kumimoji="0" lang="sv-SE" sz="1200" b="1">
                <a:solidFill>
                  <a:schemeClr val="bg2"/>
                </a:solidFill>
                <a:latin typeface="Arial" charset="0"/>
              </a:rPr>
              <a:t/>
            </a:r>
            <a:br>
              <a:rPr kumimoji="0" lang="sv-SE" sz="1200" b="1">
                <a:solidFill>
                  <a:schemeClr val="bg2"/>
                </a:solidFill>
                <a:latin typeface="Arial" charset="0"/>
              </a:rPr>
            </a:br>
            <a:endParaRPr kumimoji="0" lang="sv-SE" sz="1200" b="1">
              <a:solidFill>
                <a:schemeClr val="bg2"/>
              </a:solidFill>
              <a:latin typeface="Arial" charset="0"/>
            </a:endParaRPr>
          </a:p>
          <a:p>
            <a:pPr algn="ctr"/>
            <a:r>
              <a:rPr kumimoji="0" lang="sv-SE" sz="3600">
                <a:latin typeface="Arial" charset="0"/>
              </a:rPr>
              <a:t>Vilka når vi? Den ojämlika hälsan</a:t>
            </a:r>
          </a:p>
          <a:p>
            <a:endParaRPr kumimoji="0" lang="sv-SE" sz="3600">
              <a:latin typeface="Arial" charset="0"/>
            </a:endParaRPr>
          </a:p>
          <a:p>
            <a:endParaRPr kumimoji="0" lang="sv-SE" sz="3600">
              <a:latin typeface="Arial" charset="0"/>
            </a:endParaRPr>
          </a:p>
          <a:p>
            <a:pPr>
              <a:buFontTx/>
              <a:buChar char="•"/>
            </a:pPr>
            <a:r>
              <a:rPr kumimoji="0" lang="sv-SE" sz="3600">
                <a:latin typeface="Arial" charset="0"/>
              </a:rPr>
              <a:t> Samma metoder</a:t>
            </a:r>
          </a:p>
          <a:p>
            <a:pPr>
              <a:buFontTx/>
              <a:buChar char="•"/>
            </a:pPr>
            <a:r>
              <a:rPr kumimoji="0" lang="sv-SE" sz="3600">
                <a:latin typeface="Arial" charset="0"/>
              </a:rPr>
              <a:t> Former som passar alla </a:t>
            </a:r>
          </a:p>
          <a:p>
            <a:endParaRPr kumimoji="0" lang="sv-SE" sz="3600">
              <a:latin typeface="Arial" charset="0"/>
            </a:endParaRPr>
          </a:p>
          <a:p>
            <a:endParaRPr kumimoji="0" lang="sv-SE" sz="3600">
              <a:latin typeface="Arial" charset="0"/>
            </a:endParaRPr>
          </a:p>
          <a:p>
            <a:endParaRPr kumimoji="0" lang="sv-SE" sz="3600">
              <a:latin typeface="Arial" charset="0"/>
            </a:endParaRPr>
          </a:p>
          <a:p>
            <a:endParaRPr kumimoji="0" lang="sv-SE" sz="3600">
              <a:latin typeface="Arial" charset="0"/>
            </a:endParaRPr>
          </a:p>
          <a:p>
            <a:pPr>
              <a:buFontTx/>
              <a:buChar char="•"/>
            </a:pPr>
            <a:endParaRPr kumimoji="0" lang="sv-SE" sz="3600">
              <a:latin typeface="Arial" charset="0"/>
            </a:endParaRPr>
          </a:p>
          <a:p>
            <a:endParaRPr kumimoji="0" lang="sv-SE">
              <a:latin typeface="Arial" charset="0"/>
            </a:endParaRPr>
          </a:p>
          <a:p>
            <a:endParaRPr kumimoji="0" lang="sv-SE">
              <a:latin typeface="Arial" charset="0"/>
            </a:endParaRPr>
          </a:p>
          <a:p>
            <a:endParaRPr kumimoji="0" lang="sv-SE" sz="3600">
              <a:latin typeface="Arial" charset="0"/>
            </a:endParaRPr>
          </a:p>
          <a:p>
            <a:endParaRPr kumimoji="0" lang="sv-SE" sz="3600">
              <a:latin typeface="Arial" charset="0"/>
            </a:endParaRPr>
          </a:p>
        </p:txBody>
      </p:sp>
      <p:pic>
        <p:nvPicPr>
          <p:cNvPr id="26629" name="Picture 5" descr="somaliska627_445073b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24525" y="3933825"/>
            <a:ext cx="3240088" cy="1455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ext Box 2"/>
          <p:cNvSpPr txBox="1">
            <a:spLocks noChangeArrowheads="1"/>
          </p:cNvSpPr>
          <p:nvPr/>
        </p:nvSpPr>
        <p:spPr bwMode="auto">
          <a:xfrm>
            <a:off x="822325" y="1108075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GB"/>
          </a:p>
        </p:txBody>
      </p:sp>
      <p:sp>
        <p:nvSpPr>
          <p:cNvPr id="27651" name="Text Box 3"/>
          <p:cNvSpPr txBox="1">
            <a:spLocks noChangeArrowheads="1"/>
          </p:cNvSpPr>
          <p:nvPr/>
        </p:nvSpPr>
        <p:spPr bwMode="auto">
          <a:xfrm>
            <a:off x="0" y="0"/>
            <a:ext cx="9144000" cy="161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sv-SE" sz="4000">
              <a:solidFill>
                <a:srgbClr val="000000"/>
              </a:solidFill>
              <a:latin typeface="Arial" charset="0"/>
            </a:endParaRPr>
          </a:p>
          <a:p>
            <a:pPr algn="ctr"/>
            <a:endParaRPr lang="sv-SE" sz="3600">
              <a:solidFill>
                <a:srgbClr val="808080"/>
              </a:solidFill>
              <a:latin typeface="Arial" charset="0"/>
            </a:endParaRPr>
          </a:p>
          <a:p>
            <a:pPr algn="ctr"/>
            <a:endParaRPr lang="sv-SE"/>
          </a:p>
        </p:txBody>
      </p:sp>
      <p:sp>
        <p:nvSpPr>
          <p:cNvPr id="27652" name="Text Box 4"/>
          <p:cNvSpPr txBox="1">
            <a:spLocks noChangeArrowheads="1"/>
          </p:cNvSpPr>
          <p:nvPr/>
        </p:nvSpPr>
        <p:spPr bwMode="auto">
          <a:xfrm>
            <a:off x="468313" y="0"/>
            <a:ext cx="8199437" cy="777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kumimoji="0" lang="sv-SE" sz="1200" b="1">
                <a:solidFill>
                  <a:schemeClr val="bg2"/>
                </a:solidFill>
                <a:latin typeface="Arial" charset="0"/>
              </a:rPr>
              <a:t/>
            </a:r>
            <a:br>
              <a:rPr kumimoji="0" lang="sv-SE" sz="1200" b="1">
                <a:solidFill>
                  <a:schemeClr val="bg2"/>
                </a:solidFill>
                <a:latin typeface="Arial" charset="0"/>
              </a:rPr>
            </a:br>
            <a:endParaRPr kumimoji="0" lang="sv-SE" sz="1200" b="1">
              <a:solidFill>
                <a:schemeClr val="bg2"/>
              </a:solidFill>
              <a:latin typeface="Arial" charset="0"/>
            </a:endParaRPr>
          </a:p>
          <a:p>
            <a:pPr algn="ctr"/>
            <a:r>
              <a:rPr kumimoji="0" lang="sv-SE" sz="3600">
                <a:latin typeface="Arial" charset="0"/>
              </a:rPr>
              <a:t>Vilka når vi? Den ojämlika hälsan</a:t>
            </a:r>
          </a:p>
          <a:p>
            <a:endParaRPr kumimoji="0" lang="sv-SE" sz="3600">
              <a:latin typeface="Arial" charset="0"/>
            </a:endParaRPr>
          </a:p>
          <a:p>
            <a:endParaRPr kumimoji="0" lang="sv-SE" sz="3600">
              <a:latin typeface="Arial" charset="0"/>
            </a:endParaRPr>
          </a:p>
          <a:p>
            <a:pPr>
              <a:buFontTx/>
              <a:buChar char="•"/>
            </a:pPr>
            <a:r>
              <a:rPr kumimoji="0" lang="sv-SE" sz="3600">
                <a:latin typeface="Arial" charset="0"/>
              </a:rPr>
              <a:t> Samma metoder</a:t>
            </a:r>
          </a:p>
          <a:p>
            <a:pPr>
              <a:buFontTx/>
              <a:buChar char="•"/>
            </a:pPr>
            <a:r>
              <a:rPr kumimoji="0" lang="sv-SE" sz="3600">
                <a:latin typeface="Arial" charset="0"/>
              </a:rPr>
              <a:t> Former som passar alla </a:t>
            </a:r>
          </a:p>
          <a:p>
            <a:pPr>
              <a:buFontTx/>
              <a:buChar char="•"/>
            </a:pPr>
            <a:r>
              <a:rPr kumimoji="0" lang="sv-SE" sz="3600">
                <a:latin typeface="Arial" charset="0"/>
              </a:rPr>
              <a:t> Inte bara självanmälan </a:t>
            </a:r>
          </a:p>
          <a:p>
            <a:endParaRPr kumimoji="0" lang="sv-SE" sz="3600">
              <a:latin typeface="Arial" charset="0"/>
            </a:endParaRPr>
          </a:p>
          <a:p>
            <a:endParaRPr kumimoji="0" lang="sv-SE" sz="3600">
              <a:latin typeface="Arial" charset="0"/>
            </a:endParaRPr>
          </a:p>
          <a:p>
            <a:endParaRPr kumimoji="0" lang="sv-SE" sz="3600">
              <a:latin typeface="Arial" charset="0"/>
            </a:endParaRPr>
          </a:p>
          <a:p>
            <a:pPr>
              <a:buFontTx/>
              <a:buChar char="•"/>
            </a:pPr>
            <a:endParaRPr kumimoji="0" lang="sv-SE" sz="3600">
              <a:latin typeface="Arial" charset="0"/>
            </a:endParaRPr>
          </a:p>
          <a:p>
            <a:endParaRPr kumimoji="0" lang="sv-SE">
              <a:latin typeface="Arial" charset="0"/>
            </a:endParaRPr>
          </a:p>
          <a:p>
            <a:endParaRPr kumimoji="0" lang="sv-SE">
              <a:latin typeface="Arial" charset="0"/>
            </a:endParaRPr>
          </a:p>
          <a:p>
            <a:endParaRPr kumimoji="0" lang="sv-SE" sz="3600">
              <a:latin typeface="Arial" charset="0"/>
            </a:endParaRPr>
          </a:p>
          <a:p>
            <a:endParaRPr kumimoji="0" lang="sv-SE" sz="3600">
              <a:latin typeface="Arial" charset="0"/>
            </a:endParaRPr>
          </a:p>
        </p:txBody>
      </p:sp>
      <p:pic>
        <p:nvPicPr>
          <p:cNvPr id="27653" name="Picture 5" descr="somaliska627_445073b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24525" y="3933825"/>
            <a:ext cx="3240088" cy="1455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ext Box 2"/>
          <p:cNvSpPr txBox="1">
            <a:spLocks noChangeArrowheads="1"/>
          </p:cNvSpPr>
          <p:nvPr/>
        </p:nvSpPr>
        <p:spPr bwMode="auto">
          <a:xfrm>
            <a:off x="822325" y="1108075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GB"/>
          </a:p>
        </p:txBody>
      </p:sp>
      <p:sp>
        <p:nvSpPr>
          <p:cNvPr id="28675" name="Text Box 3"/>
          <p:cNvSpPr txBox="1">
            <a:spLocks noChangeArrowheads="1"/>
          </p:cNvSpPr>
          <p:nvPr/>
        </p:nvSpPr>
        <p:spPr bwMode="auto">
          <a:xfrm>
            <a:off x="0" y="0"/>
            <a:ext cx="9144000" cy="161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sv-SE" sz="4000">
              <a:solidFill>
                <a:srgbClr val="000000"/>
              </a:solidFill>
              <a:latin typeface="Arial" charset="0"/>
            </a:endParaRPr>
          </a:p>
          <a:p>
            <a:pPr algn="ctr"/>
            <a:endParaRPr lang="sv-SE" sz="3600">
              <a:solidFill>
                <a:srgbClr val="808080"/>
              </a:solidFill>
              <a:latin typeface="Arial" charset="0"/>
            </a:endParaRPr>
          </a:p>
          <a:p>
            <a:pPr algn="ctr"/>
            <a:endParaRPr lang="sv-SE"/>
          </a:p>
        </p:txBody>
      </p:sp>
      <p:sp>
        <p:nvSpPr>
          <p:cNvPr id="28676" name="Text Box 4"/>
          <p:cNvSpPr txBox="1">
            <a:spLocks noChangeArrowheads="1"/>
          </p:cNvSpPr>
          <p:nvPr/>
        </p:nvSpPr>
        <p:spPr bwMode="auto">
          <a:xfrm>
            <a:off x="468313" y="0"/>
            <a:ext cx="8199437" cy="832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kumimoji="0" lang="sv-SE" sz="1200" b="1">
                <a:solidFill>
                  <a:schemeClr val="bg2"/>
                </a:solidFill>
                <a:latin typeface="Arial" charset="0"/>
              </a:rPr>
              <a:t/>
            </a:r>
            <a:br>
              <a:rPr kumimoji="0" lang="sv-SE" sz="1200" b="1">
                <a:solidFill>
                  <a:schemeClr val="bg2"/>
                </a:solidFill>
                <a:latin typeface="Arial" charset="0"/>
              </a:rPr>
            </a:br>
            <a:endParaRPr kumimoji="0" lang="sv-SE" sz="1200" b="1">
              <a:solidFill>
                <a:schemeClr val="bg2"/>
              </a:solidFill>
              <a:latin typeface="Arial" charset="0"/>
            </a:endParaRPr>
          </a:p>
          <a:p>
            <a:pPr algn="ctr"/>
            <a:r>
              <a:rPr kumimoji="0" lang="sv-SE" sz="3600">
                <a:latin typeface="Arial" charset="0"/>
              </a:rPr>
              <a:t>Vilka når vi? Den ojämlika hälsan</a:t>
            </a:r>
          </a:p>
          <a:p>
            <a:endParaRPr kumimoji="0" lang="sv-SE" sz="3600">
              <a:latin typeface="Arial" charset="0"/>
            </a:endParaRPr>
          </a:p>
          <a:p>
            <a:endParaRPr kumimoji="0" lang="sv-SE" sz="3600">
              <a:latin typeface="Arial" charset="0"/>
            </a:endParaRPr>
          </a:p>
          <a:p>
            <a:pPr>
              <a:buFontTx/>
              <a:buChar char="•"/>
            </a:pPr>
            <a:r>
              <a:rPr kumimoji="0" lang="sv-SE" sz="3600">
                <a:latin typeface="Arial" charset="0"/>
              </a:rPr>
              <a:t> Samma metoder</a:t>
            </a:r>
          </a:p>
          <a:p>
            <a:pPr>
              <a:buFontTx/>
              <a:buChar char="•"/>
            </a:pPr>
            <a:r>
              <a:rPr kumimoji="0" lang="sv-SE" sz="3600">
                <a:latin typeface="Arial" charset="0"/>
              </a:rPr>
              <a:t> Former som passar alla </a:t>
            </a:r>
          </a:p>
          <a:p>
            <a:pPr>
              <a:buFontTx/>
              <a:buChar char="•"/>
            </a:pPr>
            <a:r>
              <a:rPr kumimoji="0" lang="sv-SE" sz="3600">
                <a:latin typeface="Arial" charset="0"/>
              </a:rPr>
              <a:t> Inte bara självanmälan </a:t>
            </a:r>
          </a:p>
          <a:p>
            <a:pPr>
              <a:buFontTx/>
              <a:buChar char="•"/>
            </a:pPr>
            <a:r>
              <a:rPr kumimoji="0" lang="sv-SE" sz="3600">
                <a:latin typeface="Arial" charset="0"/>
              </a:rPr>
              <a:t> Billigt </a:t>
            </a:r>
          </a:p>
          <a:p>
            <a:endParaRPr kumimoji="0" lang="sv-SE" sz="3600">
              <a:latin typeface="Arial" charset="0"/>
            </a:endParaRPr>
          </a:p>
          <a:p>
            <a:endParaRPr kumimoji="0" lang="sv-SE" sz="3600">
              <a:latin typeface="Arial" charset="0"/>
            </a:endParaRPr>
          </a:p>
          <a:p>
            <a:endParaRPr kumimoji="0" lang="sv-SE" sz="3600">
              <a:latin typeface="Arial" charset="0"/>
            </a:endParaRPr>
          </a:p>
          <a:p>
            <a:pPr>
              <a:buFontTx/>
              <a:buChar char="•"/>
            </a:pPr>
            <a:endParaRPr kumimoji="0" lang="sv-SE" sz="3600">
              <a:latin typeface="Arial" charset="0"/>
            </a:endParaRPr>
          </a:p>
          <a:p>
            <a:endParaRPr kumimoji="0" lang="sv-SE">
              <a:latin typeface="Arial" charset="0"/>
            </a:endParaRPr>
          </a:p>
          <a:p>
            <a:endParaRPr kumimoji="0" lang="sv-SE">
              <a:latin typeface="Arial" charset="0"/>
            </a:endParaRPr>
          </a:p>
          <a:p>
            <a:endParaRPr kumimoji="0" lang="sv-SE" sz="3600">
              <a:latin typeface="Arial" charset="0"/>
            </a:endParaRPr>
          </a:p>
          <a:p>
            <a:endParaRPr kumimoji="0" lang="sv-SE" sz="3600">
              <a:latin typeface="Arial" charset="0"/>
            </a:endParaRPr>
          </a:p>
        </p:txBody>
      </p:sp>
      <p:pic>
        <p:nvPicPr>
          <p:cNvPr id="28677" name="Picture 5" descr="somaliska627_445073b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24525" y="3933825"/>
            <a:ext cx="3240088" cy="1455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ext Box 2"/>
          <p:cNvSpPr txBox="1">
            <a:spLocks noChangeArrowheads="1"/>
          </p:cNvSpPr>
          <p:nvPr/>
        </p:nvSpPr>
        <p:spPr bwMode="auto">
          <a:xfrm>
            <a:off x="822325" y="1108075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GB"/>
          </a:p>
        </p:txBody>
      </p:sp>
      <p:sp>
        <p:nvSpPr>
          <p:cNvPr id="29699" name="Text Box 3"/>
          <p:cNvSpPr txBox="1">
            <a:spLocks noChangeArrowheads="1"/>
          </p:cNvSpPr>
          <p:nvPr/>
        </p:nvSpPr>
        <p:spPr bwMode="auto">
          <a:xfrm>
            <a:off x="0" y="0"/>
            <a:ext cx="9144000" cy="161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sv-SE" sz="4000">
              <a:solidFill>
                <a:srgbClr val="000000"/>
              </a:solidFill>
              <a:latin typeface="Arial" charset="0"/>
            </a:endParaRPr>
          </a:p>
          <a:p>
            <a:pPr algn="ctr"/>
            <a:endParaRPr lang="sv-SE" sz="3600">
              <a:solidFill>
                <a:srgbClr val="808080"/>
              </a:solidFill>
              <a:latin typeface="Arial" charset="0"/>
            </a:endParaRPr>
          </a:p>
          <a:p>
            <a:pPr algn="ctr"/>
            <a:endParaRPr lang="sv-SE"/>
          </a:p>
        </p:txBody>
      </p:sp>
      <p:sp>
        <p:nvSpPr>
          <p:cNvPr id="29700" name="Text Box 4"/>
          <p:cNvSpPr txBox="1">
            <a:spLocks noChangeArrowheads="1"/>
          </p:cNvSpPr>
          <p:nvPr/>
        </p:nvSpPr>
        <p:spPr bwMode="auto">
          <a:xfrm>
            <a:off x="468313" y="0"/>
            <a:ext cx="8199437" cy="9426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kumimoji="0" lang="sv-SE" sz="1200" b="1">
                <a:solidFill>
                  <a:schemeClr val="bg2"/>
                </a:solidFill>
                <a:latin typeface="Arial" charset="0"/>
              </a:rPr>
              <a:t/>
            </a:r>
            <a:br>
              <a:rPr kumimoji="0" lang="sv-SE" sz="1200" b="1">
                <a:solidFill>
                  <a:schemeClr val="bg2"/>
                </a:solidFill>
                <a:latin typeface="Arial" charset="0"/>
              </a:rPr>
            </a:br>
            <a:endParaRPr kumimoji="0" lang="sv-SE" sz="1200" b="1">
              <a:solidFill>
                <a:schemeClr val="bg2"/>
              </a:solidFill>
              <a:latin typeface="Arial" charset="0"/>
            </a:endParaRPr>
          </a:p>
          <a:p>
            <a:pPr algn="ctr"/>
            <a:r>
              <a:rPr kumimoji="0" lang="sv-SE" sz="3600">
                <a:latin typeface="Arial" charset="0"/>
              </a:rPr>
              <a:t>Vilka når vi? Den ojämlika hälsan</a:t>
            </a:r>
          </a:p>
          <a:p>
            <a:endParaRPr kumimoji="0" lang="sv-SE" sz="3600">
              <a:latin typeface="Arial" charset="0"/>
            </a:endParaRPr>
          </a:p>
          <a:p>
            <a:endParaRPr kumimoji="0" lang="sv-SE" sz="3600">
              <a:latin typeface="Arial" charset="0"/>
            </a:endParaRPr>
          </a:p>
          <a:p>
            <a:pPr>
              <a:buFontTx/>
              <a:buChar char="•"/>
            </a:pPr>
            <a:r>
              <a:rPr kumimoji="0" lang="sv-SE" sz="3600">
                <a:latin typeface="Arial" charset="0"/>
              </a:rPr>
              <a:t> Samma metoder</a:t>
            </a:r>
          </a:p>
          <a:p>
            <a:pPr>
              <a:buFontTx/>
              <a:buChar char="•"/>
            </a:pPr>
            <a:r>
              <a:rPr kumimoji="0" lang="sv-SE" sz="3600">
                <a:latin typeface="Arial" charset="0"/>
              </a:rPr>
              <a:t> Former som passar alla </a:t>
            </a:r>
          </a:p>
          <a:p>
            <a:pPr>
              <a:buFontTx/>
              <a:buChar char="•"/>
            </a:pPr>
            <a:r>
              <a:rPr kumimoji="0" lang="sv-SE" sz="3600">
                <a:latin typeface="Arial" charset="0"/>
              </a:rPr>
              <a:t> Inte bara självanmälan </a:t>
            </a:r>
          </a:p>
          <a:p>
            <a:pPr>
              <a:buFontTx/>
              <a:buChar char="•"/>
            </a:pPr>
            <a:r>
              <a:rPr kumimoji="0" lang="sv-SE" sz="3600">
                <a:latin typeface="Arial" charset="0"/>
              </a:rPr>
              <a:t> Billigt</a:t>
            </a:r>
          </a:p>
          <a:p>
            <a:pPr>
              <a:buFontTx/>
              <a:buChar char="•"/>
            </a:pPr>
            <a:r>
              <a:rPr kumimoji="0" lang="sv-SE" sz="3600">
                <a:latin typeface="Arial" charset="0"/>
              </a:rPr>
              <a:t> Utvärdera (Personnr)</a:t>
            </a:r>
          </a:p>
          <a:p>
            <a:endParaRPr kumimoji="0" lang="sv-SE" sz="3600">
              <a:latin typeface="Arial" charset="0"/>
            </a:endParaRPr>
          </a:p>
          <a:p>
            <a:endParaRPr kumimoji="0" lang="sv-SE" sz="3600">
              <a:latin typeface="Arial" charset="0"/>
            </a:endParaRPr>
          </a:p>
          <a:p>
            <a:endParaRPr kumimoji="0" lang="sv-SE" sz="3600">
              <a:latin typeface="Arial" charset="0"/>
            </a:endParaRPr>
          </a:p>
          <a:p>
            <a:endParaRPr kumimoji="0" lang="sv-SE" sz="3600">
              <a:latin typeface="Arial" charset="0"/>
            </a:endParaRPr>
          </a:p>
          <a:p>
            <a:pPr>
              <a:buFontTx/>
              <a:buChar char="•"/>
            </a:pPr>
            <a:endParaRPr kumimoji="0" lang="sv-SE" sz="3600">
              <a:latin typeface="Arial" charset="0"/>
            </a:endParaRPr>
          </a:p>
          <a:p>
            <a:endParaRPr kumimoji="0" lang="sv-SE">
              <a:latin typeface="Arial" charset="0"/>
            </a:endParaRPr>
          </a:p>
          <a:p>
            <a:endParaRPr kumimoji="0" lang="sv-SE">
              <a:latin typeface="Arial" charset="0"/>
            </a:endParaRPr>
          </a:p>
          <a:p>
            <a:endParaRPr kumimoji="0" lang="sv-SE" sz="3600">
              <a:latin typeface="Arial" charset="0"/>
            </a:endParaRPr>
          </a:p>
          <a:p>
            <a:endParaRPr kumimoji="0" lang="sv-SE" sz="3600">
              <a:latin typeface="Arial" charset="0"/>
            </a:endParaRPr>
          </a:p>
        </p:txBody>
      </p:sp>
      <p:pic>
        <p:nvPicPr>
          <p:cNvPr id="29701" name="Picture 5" descr="somaliska627_445073b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24525" y="3933825"/>
            <a:ext cx="3240088" cy="1455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sv-SE" smtClean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v-SE" smtClean="0"/>
          </a:p>
        </p:txBody>
      </p:sp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0" y="1655763"/>
            <a:ext cx="9144000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sv-SE"/>
              <a:t> </a:t>
            </a:r>
          </a:p>
          <a:p>
            <a:pPr algn="ctr"/>
            <a:endParaRPr lang="sv-SE"/>
          </a:p>
          <a:p>
            <a:pPr algn="ctr"/>
            <a:r>
              <a:rPr lang="sv-SE"/>
              <a:t> </a:t>
            </a:r>
          </a:p>
          <a:p>
            <a:pPr eaLnBrk="0" hangingPunct="0"/>
            <a:endParaRPr lang="sv-SE"/>
          </a:p>
        </p:txBody>
      </p:sp>
      <p:graphicFrame>
        <p:nvGraphicFramePr>
          <p:cNvPr id="686085" name="Group 5"/>
          <p:cNvGraphicFramePr>
            <a:graphicFrameLocks noGrp="1"/>
          </p:cNvGraphicFramePr>
          <p:nvPr/>
        </p:nvGraphicFramePr>
        <p:xfrm>
          <a:off x="0" y="3186113"/>
          <a:ext cx="2808288" cy="914400"/>
        </p:xfrm>
        <a:graphic>
          <a:graphicData uri="http://schemas.openxmlformats.org/drawingml/2006/table">
            <a:tbl>
              <a:tblPr/>
              <a:tblGrid>
                <a:gridCol w="1309688"/>
                <a:gridCol w="1498600"/>
              </a:tblGrid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sv-SE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sv-SE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sv-SE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sv-SE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130" name="Rectangle 14">
            <a:hlinkClick r:id="rId2"/>
          </p:cNvPr>
          <p:cNvSpPr>
            <a:spLocks noChangeArrowheads="1"/>
          </p:cNvSpPr>
          <p:nvPr/>
        </p:nvSpPr>
        <p:spPr bwMode="auto">
          <a:xfrm>
            <a:off x="0" y="49228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sv-SE"/>
          </a:p>
        </p:txBody>
      </p:sp>
      <p:sp>
        <p:nvSpPr>
          <p:cNvPr id="5131" name="Rectangle 18"/>
          <p:cNvSpPr>
            <a:spLocks noChangeArrowheads="1"/>
          </p:cNvSpPr>
          <p:nvPr/>
        </p:nvSpPr>
        <p:spPr bwMode="auto">
          <a:xfrm>
            <a:off x="0" y="2020888"/>
            <a:ext cx="91440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0" hangingPunct="0"/>
            <a:endParaRPr lang="sv-SE"/>
          </a:p>
          <a:p>
            <a:pPr eaLnBrk="0" hangingPunct="0"/>
            <a:endParaRPr lang="sv-SE"/>
          </a:p>
        </p:txBody>
      </p:sp>
      <p:graphicFrame>
        <p:nvGraphicFramePr>
          <p:cNvPr id="686099" name="Group 19"/>
          <p:cNvGraphicFramePr>
            <a:graphicFrameLocks noGrp="1"/>
          </p:cNvGraphicFramePr>
          <p:nvPr/>
        </p:nvGraphicFramePr>
        <p:xfrm>
          <a:off x="0" y="3186113"/>
          <a:ext cx="2808288" cy="914400"/>
        </p:xfrm>
        <a:graphic>
          <a:graphicData uri="http://schemas.openxmlformats.org/drawingml/2006/table">
            <a:tbl>
              <a:tblPr/>
              <a:tblGrid>
                <a:gridCol w="1309688"/>
                <a:gridCol w="1498600"/>
              </a:tblGrid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sv-SE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sv-SE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sv-SE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sv-SE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137" name="Rectangle 28"/>
          <p:cNvSpPr>
            <a:spLocks noChangeArrowheads="1"/>
          </p:cNvSpPr>
          <p:nvPr/>
        </p:nvSpPr>
        <p:spPr bwMode="auto">
          <a:xfrm>
            <a:off x="0" y="4100513"/>
            <a:ext cx="18415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endParaRPr lang="sv-SE"/>
          </a:p>
          <a:p>
            <a:pPr eaLnBrk="0" hangingPunct="0"/>
            <a:endParaRPr lang="sv-SE"/>
          </a:p>
        </p:txBody>
      </p:sp>
      <p:pic>
        <p:nvPicPr>
          <p:cNvPr id="5138" name="Picture 29" descr="MotelakpatVardcentralenAlvesta526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19250" y="692150"/>
            <a:ext cx="5832475" cy="409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39" name="Rectangle 30">
            <a:hlinkClick r:id="rId4"/>
          </p:cNvPr>
          <p:cNvSpPr>
            <a:spLocks noChangeArrowheads="1"/>
          </p:cNvSpPr>
          <p:nvPr/>
        </p:nvSpPr>
        <p:spPr bwMode="auto">
          <a:xfrm>
            <a:off x="0" y="49228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sv-S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822325" y="1108075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GB"/>
          </a:p>
        </p:txBody>
      </p:sp>
      <p:sp>
        <p:nvSpPr>
          <p:cNvPr id="6147" name="Text Box 3"/>
          <p:cNvSpPr txBox="1">
            <a:spLocks noChangeArrowheads="1"/>
          </p:cNvSpPr>
          <p:nvPr/>
        </p:nvSpPr>
        <p:spPr bwMode="auto">
          <a:xfrm>
            <a:off x="0" y="0"/>
            <a:ext cx="9144000" cy="161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sv-SE" sz="4000">
              <a:solidFill>
                <a:srgbClr val="000000"/>
              </a:solidFill>
              <a:latin typeface="Arial" charset="0"/>
            </a:endParaRPr>
          </a:p>
          <a:p>
            <a:pPr algn="ctr"/>
            <a:endParaRPr lang="sv-SE" sz="3600">
              <a:solidFill>
                <a:srgbClr val="808080"/>
              </a:solidFill>
              <a:latin typeface="Arial" charset="0"/>
            </a:endParaRPr>
          </a:p>
          <a:p>
            <a:pPr algn="ctr"/>
            <a:endParaRPr lang="sv-SE"/>
          </a:p>
        </p:txBody>
      </p:sp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468313" y="0"/>
            <a:ext cx="8199437" cy="9140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kumimoji="0" lang="sv-SE" sz="1200" b="1">
                <a:solidFill>
                  <a:schemeClr val="bg2"/>
                </a:solidFill>
                <a:latin typeface="Arial" charset="0"/>
              </a:rPr>
              <a:t/>
            </a:r>
            <a:br>
              <a:rPr kumimoji="0" lang="sv-SE" sz="1200" b="1">
                <a:solidFill>
                  <a:schemeClr val="bg2"/>
                </a:solidFill>
                <a:latin typeface="Arial" charset="0"/>
              </a:rPr>
            </a:br>
            <a:endParaRPr kumimoji="0" lang="sv-SE" sz="1200" b="1">
              <a:solidFill>
                <a:schemeClr val="bg2"/>
              </a:solidFill>
              <a:latin typeface="Arial" charset="0"/>
            </a:endParaRPr>
          </a:p>
          <a:p>
            <a:r>
              <a:rPr kumimoji="0" lang="sv-SE" sz="3600">
                <a:latin typeface="Arial" charset="0"/>
              </a:rPr>
              <a:t>Hur ofta samtalar </a:t>
            </a:r>
          </a:p>
          <a:p>
            <a:r>
              <a:rPr kumimoji="0" lang="sv-SE" sz="3600">
                <a:latin typeface="Arial" charset="0"/>
              </a:rPr>
              <a:t>läkare om</a:t>
            </a:r>
          </a:p>
          <a:p>
            <a:r>
              <a:rPr kumimoji="0" lang="sv-SE" sz="3600">
                <a:latin typeface="Arial" charset="0"/>
              </a:rPr>
              <a:t>levnadsvanor idag?</a:t>
            </a:r>
          </a:p>
          <a:p>
            <a:endParaRPr kumimoji="0" lang="sv-SE" sz="3600">
              <a:latin typeface="Arial" charset="0"/>
            </a:endParaRPr>
          </a:p>
          <a:p>
            <a:endParaRPr kumimoji="0" lang="sv-SE" sz="3600">
              <a:latin typeface="Arial" charset="0"/>
            </a:endParaRPr>
          </a:p>
          <a:p>
            <a:endParaRPr kumimoji="0" lang="sv-SE" sz="3600">
              <a:latin typeface="Arial" charset="0"/>
            </a:endParaRPr>
          </a:p>
          <a:p>
            <a:endParaRPr kumimoji="0" lang="sv-SE" sz="3600">
              <a:latin typeface="Arial" charset="0"/>
            </a:endParaRPr>
          </a:p>
          <a:p>
            <a:endParaRPr kumimoji="0" lang="sv-SE" sz="3600">
              <a:latin typeface="Arial" charset="0"/>
            </a:endParaRPr>
          </a:p>
          <a:p>
            <a:endParaRPr kumimoji="0" lang="sv-SE" sz="3600">
              <a:latin typeface="Arial" charset="0"/>
            </a:endParaRPr>
          </a:p>
          <a:p>
            <a:endParaRPr kumimoji="0" lang="sv-SE" sz="3600">
              <a:latin typeface="Arial" charset="0"/>
            </a:endParaRPr>
          </a:p>
          <a:p>
            <a:r>
              <a:rPr kumimoji="0" lang="sv-SE">
                <a:latin typeface="Arial" charset="0"/>
              </a:rPr>
              <a:t>Källa: Nationell patientenkät 2010</a:t>
            </a:r>
          </a:p>
          <a:p>
            <a:r>
              <a:rPr kumimoji="0" lang="sv-SE">
                <a:latin typeface="Arial" charset="0"/>
              </a:rPr>
              <a:t>www.indikator.org</a:t>
            </a:r>
          </a:p>
          <a:p>
            <a:endParaRPr kumimoji="0" lang="sv-SE" sz="3600">
              <a:latin typeface="Arial" charset="0"/>
            </a:endParaRPr>
          </a:p>
          <a:p>
            <a:endParaRPr kumimoji="0" lang="sv-SE">
              <a:latin typeface="Arial" charset="0"/>
            </a:endParaRPr>
          </a:p>
          <a:p>
            <a:endParaRPr kumimoji="0" lang="sv-SE">
              <a:latin typeface="Arial" charset="0"/>
            </a:endParaRPr>
          </a:p>
          <a:p>
            <a:endParaRPr kumimoji="0" lang="sv-SE" sz="3600">
              <a:latin typeface="Arial" charset="0"/>
            </a:endParaRPr>
          </a:p>
          <a:p>
            <a:endParaRPr kumimoji="0" lang="sv-SE" sz="3600">
              <a:latin typeface="Arial" charset="0"/>
            </a:endParaRPr>
          </a:p>
        </p:txBody>
      </p:sp>
      <p:pic>
        <p:nvPicPr>
          <p:cNvPr id="6149" name="Picture 5" descr="skutskar2_webb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435600" y="260350"/>
            <a:ext cx="3475038" cy="2312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2"/>
          <p:cNvSpPr txBox="1">
            <a:spLocks noChangeArrowheads="1"/>
          </p:cNvSpPr>
          <p:nvPr/>
        </p:nvSpPr>
        <p:spPr bwMode="auto">
          <a:xfrm>
            <a:off x="822325" y="1108075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GB"/>
          </a:p>
        </p:txBody>
      </p:sp>
      <p:sp>
        <p:nvSpPr>
          <p:cNvPr id="7171" name="Text Box 3"/>
          <p:cNvSpPr txBox="1">
            <a:spLocks noChangeArrowheads="1"/>
          </p:cNvSpPr>
          <p:nvPr/>
        </p:nvSpPr>
        <p:spPr bwMode="auto">
          <a:xfrm>
            <a:off x="0" y="0"/>
            <a:ext cx="9144000" cy="161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sv-SE" sz="4000">
              <a:solidFill>
                <a:srgbClr val="000000"/>
              </a:solidFill>
              <a:latin typeface="Arial" charset="0"/>
            </a:endParaRPr>
          </a:p>
          <a:p>
            <a:pPr algn="ctr"/>
            <a:endParaRPr lang="sv-SE" sz="3600">
              <a:solidFill>
                <a:srgbClr val="808080"/>
              </a:solidFill>
              <a:latin typeface="Arial" charset="0"/>
            </a:endParaRPr>
          </a:p>
          <a:p>
            <a:pPr algn="ctr"/>
            <a:endParaRPr lang="sv-SE"/>
          </a:p>
        </p:txBody>
      </p:sp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468313" y="0"/>
            <a:ext cx="8199437" cy="9140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kumimoji="0" lang="sv-SE" sz="1200" b="1">
                <a:solidFill>
                  <a:schemeClr val="bg2"/>
                </a:solidFill>
                <a:latin typeface="Arial" charset="0"/>
              </a:rPr>
              <a:t/>
            </a:r>
            <a:br>
              <a:rPr kumimoji="0" lang="sv-SE" sz="1200" b="1">
                <a:solidFill>
                  <a:schemeClr val="bg2"/>
                </a:solidFill>
                <a:latin typeface="Arial" charset="0"/>
              </a:rPr>
            </a:br>
            <a:endParaRPr kumimoji="0" lang="sv-SE" sz="1200" b="1">
              <a:solidFill>
                <a:schemeClr val="bg2"/>
              </a:solidFill>
              <a:latin typeface="Arial" charset="0"/>
            </a:endParaRPr>
          </a:p>
          <a:p>
            <a:r>
              <a:rPr kumimoji="0" lang="sv-SE" sz="3600">
                <a:latin typeface="Arial" charset="0"/>
              </a:rPr>
              <a:t>Hur ofta samtalar </a:t>
            </a:r>
          </a:p>
          <a:p>
            <a:r>
              <a:rPr kumimoji="0" lang="sv-SE" sz="3600">
                <a:latin typeface="Arial" charset="0"/>
              </a:rPr>
              <a:t>läkare om</a:t>
            </a:r>
          </a:p>
          <a:p>
            <a:r>
              <a:rPr kumimoji="0" lang="sv-SE" sz="3600">
                <a:latin typeface="Arial" charset="0"/>
              </a:rPr>
              <a:t>levnadsvanor idag?</a:t>
            </a:r>
          </a:p>
          <a:p>
            <a:endParaRPr kumimoji="0" lang="sv-SE" sz="3600">
              <a:latin typeface="Arial" charset="0"/>
            </a:endParaRPr>
          </a:p>
          <a:p>
            <a:endParaRPr kumimoji="0" lang="sv-SE" sz="3600">
              <a:latin typeface="Arial" charset="0"/>
            </a:endParaRPr>
          </a:p>
          <a:p>
            <a:endParaRPr kumimoji="0" lang="sv-SE" sz="3600">
              <a:latin typeface="Arial" charset="0"/>
            </a:endParaRPr>
          </a:p>
          <a:p>
            <a:r>
              <a:rPr kumimoji="0" lang="sv-SE" sz="3600">
                <a:latin typeface="Arial" charset="0"/>
              </a:rPr>
              <a:t>4 300 000 i primärvården</a:t>
            </a:r>
          </a:p>
          <a:p>
            <a:r>
              <a:rPr kumimoji="0" lang="sv-SE" sz="3600">
                <a:latin typeface="Arial" charset="0"/>
              </a:rPr>
              <a:t>2 400 000 på sjukhusmottagningar</a:t>
            </a:r>
          </a:p>
          <a:p>
            <a:endParaRPr kumimoji="0" lang="sv-SE" sz="3600">
              <a:latin typeface="Arial" charset="0"/>
            </a:endParaRPr>
          </a:p>
          <a:p>
            <a:endParaRPr kumimoji="0" lang="sv-SE" sz="3600">
              <a:latin typeface="Arial" charset="0"/>
            </a:endParaRPr>
          </a:p>
          <a:p>
            <a:r>
              <a:rPr kumimoji="0" lang="sv-SE">
                <a:latin typeface="Arial" charset="0"/>
              </a:rPr>
              <a:t>Källa: Nationell patientenkät 2010</a:t>
            </a:r>
          </a:p>
          <a:p>
            <a:r>
              <a:rPr kumimoji="0" lang="sv-SE">
                <a:latin typeface="Arial" charset="0"/>
              </a:rPr>
              <a:t>www.indikator.org</a:t>
            </a:r>
          </a:p>
          <a:p>
            <a:endParaRPr kumimoji="0" lang="sv-SE" sz="3600">
              <a:latin typeface="Arial" charset="0"/>
            </a:endParaRPr>
          </a:p>
          <a:p>
            <a:endParaRPr kumimoji="0" lang="sv-SE">
              <a:latin typeface="Arial" charset="0"/>
            </a:endParaRPr>
          </a:p>
          <a:p>
            <a:endParaRPr kumimoji="0" lang="sv-SE">
              <a:latin typeface="Arial" charset="0"/>
            </a:endParaRPr>
          </a:p>
          <a:p>
            <a:endParaRPr kumimoji="0" lang="sv-SE" sz="3600">
              <a:latin typeface="Arial" charset="0"/>
            </a:endParaRPr>
          </a:p>
          <a:p>
            <a:endParaRPr kumimoji="0" lang="sv-SE" sz="3600">
              <a:latin typeface="Arial" charset="0"/>
            </a:endParaRPr>
          </a:p>
        </p:txBody>
      </p:sp>
      <p:pic>
        <p:nvPicPr>
          <p:cNvPr id="7173" name="Picture 5" descr="skutskar2_webb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435600" y="260350"/>
            <a:ext cx="3475038" cy="2312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2"/>
          <p:cNvSpPr txBox="1">
            <a:spLocks noChangeArrowheads="1"/>
          </p:cNvSpPr>
          <p:nvPr/>
        </p:nvSpPr>
        <p:spPr bwMode="auto">
          <a:xfrm>
            <a:off x="822325" y="1108075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GB"/>
          </a:p>
        </p:txBody>
      </p:sp>
      <p:sp>
        <p:nvSpPr>
          <p:cNvPr id="8195" name="Text Box 3"/>
          <p:cNvSpPr txBox="1">
            <a:spLocks noChangeArrowheads="1"/>
          </p:cNvSpPr>
          <p:nvPr/>
        </p:nvSpPr>
        <p:spPr bwMode="auto">
          <a:xfrm>
            <a:off x="0" y="0"/>
            <a:ext cx="9144000" cy="161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sv-SE" sz="4000">
              <a:solidFill>
                <a:srgbClr val="000000"/>
              </a:solidFill>
              <a:latin typeface="Arial" charset="0"/>
            </a:endParaRPr>
          </a:p>
          <a:p>
            <a:pPr algn="ctr"/>
            <a:endParaRPr lang="sv-SE" sz="3600">
              <a:solidFill>
                <a:srgbClr val="808080"/>
              </a:solidFill>
              <a:latin typeface="Arial" charset="0"/>
            </a:endParaRPr>
          </a:p>
          <a:p>
            <a:pPr algn="ctr"/>
            <a:endParaRPr lang="sv-SE"/>
          </a:p>
        </p:txBody>
      </p:sp>
      <p:sp>
        <p:nvSpPr>
          <p:cNvPr id="8196" name="Text Box 5"/>
          <p:cNvSpPr txBox="1">
            <a:spLocks noChangeArrowheads="1"/>
          </p:cNvSpPr>
          <p:nvPr/>
        </p:nvSpPr>
        <p:spPr bwMode="auto">
          <a:xfrm>
            <a:off x="468313" y="0"/>
            <a:ext cx="8199437" cy="686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kumimoji="0" lang="sv-SE" sz="1200" b="1">
                <a:solidFill>
                  <a:schemeClr val="bg2"/>
                </a:solidFill>
                <a:latin typeface="Arial" charset="0"/>
              </a:rPr>
              <a:t/>
            </a:r>
            <a:br>
              <a:rPr kumimoji="0" lang="sv-SE" sz="1200" b="1">
                <a:solidFill>
                  <a:schemeClr val="bg2"/>
                </a:solidFill>
                <a:latin typeface="Arial" charset="0"/>
              </a:rPr>
            </a:br>
            <a:endParaRPr kumimoji="0" lang="sv-SE" sz="1200" b="1">
              <a:solidFill>
                <a:schemeClr val="bg2"/>
              </a:solidFill>
              <a:latin typeface="Arial" charset="0"/>
            </a:endParaRPr>
          </a:p>
          <a:p>
            <a:r>
              <a:rPr kumimoji="0" lang="sv-SE" sz="3600">
                <a:latin typeface="Arial" charset="0"/>
              </a:rPr>
              <a:t>Hur ofta samtalar</a:t>
            </a:r>
          </a:p>
          <a:p>
            <a:r>
              <a:rPr kumimoji="0" lang="sv-SE" sz="3600">
                <a:latin typeface="Arial" charset="0"/>
              </a:rPr>
              <a:t>allmänläkarna om </a:t>
            </a:r>
          </a:p>
          <a:p>
            <a:r>
              <a:rPr kumimoji="0" lang="sv-SE" sz="3600">
                <a:latin typeface="Arial" charset="0"/>
              </a:rPr>
              <a:t>levnadsvanor idag?</a:t>
            </a:r>
          </a:p>
          <a:p>
            <a:endParaRPr kumimoji="0" lang="sv-SE" sz="3600">
              <a:latin typeface="Arial" charset="0"/>
            </a:endParaRPr>
          </a:p>
          <a:p>
            <a:endParaRPr kumimoji="0" lang="sv-SE" sz="3600">
              <a:latin typeface="Arial" charset="0"/>
            </a:endParaRPr>
          </a:p>
          <a:p>
            <a:endParaRPr kumimoji="0" lang="sv-SE" sz="3600">
              <a:latin typeface="Arial" charset="0"/>
            </a:endParaRPr>
          </a:p>
          <a:p>
            <a:r>
              <a:rPr kumimoji="0" lang="sv-SE" sz="3600">
                <a:latin typeface="Arial" charset="0"/>
              </a:rPr>
              <a:t>Nationell patientenkät hösten 2010</a:t>
            </a:r>
            <a:r>
              <a:rPr kumimoji="0" lang="sv-SE">
                <a:latin typeface="Arial" charset="0"/>
              </a:rPr>
              <a:t> (SKL)</a:t>
            </a:r>
          </a:p>
          <a:p>
            <a:endParaRPr kumimoji="0" lang="sv-SE">
              <a:latin typeface="Arial" charset="0"/>
            </a:endParaRPr>
          </a:p>
          <a:p>
            <a:r>
              <a:rPr kumimoji="0" lang="sv-SE" sz="3600">
                <a:latin typeface="Arial" charset="0"/>
              </a:rPr>
              <a:t>135 267 patienter om senaste besöket i primärvård </a:t>
            </a:r>
            <a:r>
              <a:rPr kumimoji="0" lang="sv-SE">
                <a:latin typeface="Arial" charset="0"/>
              </a:rPr>
              <a:t>(svarsfrekvens 57%, www.indikator.org)</a:t>
            </a:r>
          </a:p>
          <a:p>
            <a:endParaRPr kumimoji="0" lang="sv-SE" sz="3600">
              <a:latin typeface="Arial" charset="0"/>
            </a:endParaRPr>
          </a:p>
          <a:p>
            <a:endParaRPr kumimoji="0" lang="sv-SE" sz="3600">
              <a:latin typeface="Arial" charset="0"/>
            </a:endParaRPr>
          </a:p>
        </p:txBody>
      </p:sp>
      <p:pic>
        <p:nvPicPr>
          <p:cNvPr id="8197" name="Picture 5" descr="skutskar2_webb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435600" y="260350"/>
            <a:ext cx="3475038" cy="2312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323850" y="368300"/>
            <a:ext cx="8569325" cy="1143000"/>
          </a:xfrm>
          <a:noFill/>
        </p:spPr>
        <p:txBody>
          <a:bodyPr/>
          <a:lstStyle/>
          <a:p>
            <a:r>
              <a:rPr lang="sv-SE" sz="2800" smtClean="0">
                <a:solidFill>
                  <a:srgbClr val="990033"/>
                </a:solidFill>
                <a:latin typeface="Arial" charset="0"/>
              </a:rPr>
              <a:t>Diskuterade levnadsvanor vid l</a:t>
            </a:r>
            <a:r>
              <a:rPr lang="sv-SE" sz="2800" smtClean="0">
                <a:solidFill>
                  <a:srgbClr val="990033"/>
                </a:solidFill>
              </a:rPr>
              <a:t>ä</a:t>
            </a:r>
            <a:r>
              <a:rPr lang="sv-SE" sz="2800" smtClean="0">
                <a:solidFill>
                  <a:srgbClr val="990033"/>
                </a:solidFill>
                <a:latin typeface="Arial" charset="0"/>
              </a:rPr>
              <a:t>karbes</a:t>
            </a:r>
            <a:r>
              <a:rPr lang="sv-SE" sz="2800" smtClean="0">
                <a:solidFill>
                  <a:srgbClr val="990033"/>
                </a:solidFill>
              </a:rPr>
              <a:t>ö</a:t>
            </a:r>
            <a:r>
              <a:rPr lang="sv-SE" sz="2800" smtClean="0">
                <a:solidFill>
                  <a:srgbClr val="990033"/>
                </a:solidFill>
                <a:latin typeface="Arial" charset="0"/>
              </a:rPr>
              <a:t>ket</a:t>
            </a:r>
            <a:br>
              <a:rPr lang="sv-SE" sz="2800" smtClean="0">
                <a:solidFill>
                  <a:srgbClr val="990033"/>
                </a:solidFill>
                <a:latin typeface="Arial" charset="0"/>
              </a:rPr>
            </a:br>
            <a:r>
              <a:rPr lang="sv-SE" sz="2800" smtClean="0">
                <a:solidFill>
                  <a:srgbClr val="990033"/>
                </a:solidFill>
                <a:latin typeface="Arial" charset="0"/>
              </a:rPr>
              <a:t/>
            </a:r>
            <a:br>
              <a:rPr lang="sv-SE" sz="2800" smtClean="0">
                <a:solidFill>
                  <a:srgbClr val="990033"/>
                </a:solidFill>
                <a:latin typeface="Arial" charset="0"/>
              </a:rPr>
            </a:br>
            <a:r>
              <a:rPr lang="sv-SE" sz="2400" smtClean="0">
                <a:solidFill>
                  <a:srgbClr val="990033"/>
                </a:solidFill>
                <a:latin typeface="Arial" charset="0"/>
              </a:rPr>
              <a:t>3290 patienter i prim</a:t>
            </a:r>
            <a:r>
              <a:rPr lang="sv-SE" sz="2400" smtClean="0">
                <a:solidFill>
                  <a:srgbClr val="990033"/>
                </a:solidFill>
              </a:rPr>
              <a:t>ä</a:t>
            </a:r>
            <a:r>
              <a:rPr lang="sv-SE" sz="2400" smtClean="0">
                <a:solidFill>
                  <a:srgbClr val="990033"/>
                </a:solidFill>
                <a:latin typeface="Arial" charset="0"/>
              </a:rPr>
              <a:t>rv</a:t>
            </a:r>
            <a:r>
              <a:rPr lang="sv-SE" sz="2400" smtClean="0">
                <a:solidFill>
                  <a:srgbClr val="990033"/>
                </a:solidFill>
              </a:rPr>
              <a:t>å</a:t>
            </a:r>
            <a:r>
              <a:rPr lang="sv-SE" sz="2400" smtClean="0">
                <a:solidFill>
                  <a:srgbClr val="990033"/>
                </a:solidFill>
                <a:latin typeface="Arial" charset="0"/>
              </a:rPr>
              <a:t>rden Dalarna h</a:t>
            </a:r>
            <a:r>
              <a:rPr lang="sv-SE" sz="2400" smtClean="0">
                <a:solidFill>
                  <a:srgbClr val="990033"/>
                </a:solidFill>
              </a:rPr>
              <a:t>ö</a:t>
            </a:r>
            <a:r>
              <a:rPr lang="sv-SE" sz="2400" smtClean="0">
                <a:solidFill>
                  <a:srgbClr val="990033"/>
                </a:solidFill>
                <a:latin typeface="Arial" charset="0"/>
              </a:rPr>
              <a:t>sten 2010</a:t>
            </a:r>
          </a:p>
        </p:txBody>
      </p:sp>
      <p:sp>
        <p:nvSpPr>
          <p:cNvPr id="589827" name="Text Box 3"/>
          <p:cNvSpPr txBox="1">
            <a:spLocks noChangeArrowheads="1"/>
          </p:cNvSpPr>
          <p:nvPr/>
        </p:nvSpPr>
        <p:spPr bwMode="auto">
          <a:xfrm>
            <a:off x="2232025" y="1628775"/>
            <a:ext cx="52228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kumimoji="0" lang="sv-SE">
                <a:solidFill>
                  <a:srgbClr val="FF0000"/>
                </a:solidFill>
                <a:latin typeface="Verdana" pitchFamily="34" charset="0"/>
              </a:rPr>
              <a:t>”Nej, men jag hade önskat det”</a:t>
            </a:r>
          </a:p>
        </p:txBody>
      </p:sp>
      <p:sp>
        <p:nvSpPr>
          <p:cNvPr id="9220" name="Text Box 4"/>
          <p:cNvSpPr txBox="1">
            <a:spLocks noChangeArrowheads="1"/>
          </p:cNvSpPr>
          <p:nvPr/>
        </p:nvSpPr>
        <p:spPr bwMode="auto">
          <a:xfrm>
            <a:off x="788988" y="1804988"/>
            <a:ext cx="43021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kumimoji="0" lang="sv-SE" sz="1800">
                <a:latin typeface="Verdana" pitchFamily="34" charset="0"/>
              </a:rPr>
              <a:t>%</a:t>
            </a:r>
          </a:p>
        </p:txBody>
      </p:sp>
      <p:sp>
        <p:nvSpPr>
          <p:cNvPr id="9221" name="AutoShape 5"/>
          <p:cNvSpPr>
            <a:spLocks noChangeAspect="1" noChangeArrowheads="1" noTextEdit="1"/>
          </p:cNvSpPr>
          <p:nvPr/>
        </p:nvSpPr>
        <p:spPr bwMode="auto">
          <a:xfrm>
            <a:off x="685800" y="2305050"/>
            <a:ext cx="7772400" cy="3467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sv-SE"/>
          </a:p>
        </p:txBody>
      </p:sp>
      <p:sp>
        <p:nvSpPr>
          <p:cNvPr id="9222" name="Rectangle 6"/>
          <p:cNvSpPr>
            <a:spLocks noChangeArrowheads="1"/>
          </p:cNvSpPr>
          <p:nvPr/>
        </p:nvSpPr>
        <p:spPr bwMode="auto">
          <a:xfrm>
            <a:off x="766763" y="2386013"/>
            <a:ext cx="7594600" cy="3305175"/>
          </a:xfrm>
          <a:prstGeom prst="rect">
            <a:avLst/>
          </a:prstGeom>
          <a:solidFill>
            <a:srgbClr val="FFFFFF"/>
          </a:solidFill>
          <a:ln w="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sv-SE"/>
          </a:p>
        </p:txBody>
      </p:sp>
      <p:sp>
        <p:nvSpPr>
          <p:cNvPr id="9223" name="Rectangle 7"/>
          <p:cNvSpPr>
            <a:spLocks noChangeArrowheads="1"/>
          </p:cNvSpPr>
          <p:nvPr/>
        </p:nvSpPr>
        <p:spPr bwMode="auto">
          <a:xfrm>
            <a:off x="1346200" y="2724150"/>
            <a:ext cx="6869113" cy="2322513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sv-SE"/>
          </a:p>
        </p:txBody>
      </p:sp>
      <p:sp>
        <p:nvSpPr>
          <p:cNvPr id="9224" name="Line 8"/>
          <p:cNvSpPr>
            <a:spLocks noChangeShapeType="1"/>
          </p:cNvSpPr>
          <p:nvPr/>
        </p:nvSpPr>
        <p:spPr bwMode="auto">
          <a:xfrm>
            <a:off x="1346200" y="4756150"/>
            <a:ext cx="6869113" cy="0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sv-SE"/>
          </a:p>
        </p:txBody>
      </p:sp>
      <p:sp>
        <p:nvSpPr>
          <p:cNvPr id="9225" name="Line 9"/>
          <p:cNvSpPr>
            <a:spLocks noChangeShapeType="1"/>
          </p:cNvSpPr>
          <p:nvPr/>
        </p:nvSpPr>
        <p:spPr bwMode="auto">
          <a:xfrm>
            <a:off x="1346200" y="4465638"/>
            <a:ext cx="6869113" cy="0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sv-SE"/>
          </a:p>
        </p:txBody>
      </p:sp>
      <p:sp>
        <p:nvSpPr>
          <p:cNvPr id="9226" name="Line 10"/>
          <p:cNvSpPr>
            <a:spLocks noChangeShapeType="1"/>
          </p:cNvSpPr>
          <p:nvPr/>
        </p:nvSpPr>
        <p:spPr bwMode="auto">
          <a:xfrm>
            <a:off x="1346200" y="4175125"/>
            <a:ext cx="6869113" cy="0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sv-SE"/>
          </a:p>
        </p:txBody>
      </p:sp>
      <p:sp>
        <p:nvSpPr>
          <p:cNvPr id="9227" name="Line 11"/>
          <p:cNvSpPr>
            <a:spLocks noChangeShapeType="1"/>
          </p:cNvSpPr>
          <p:nvPr/>
        </p:nvSpPr>
        <p:spPr bwMode="auto">
          <a:xfrm>
            <a:off x="1346200" y="3884613"/>
            <a:ext cx="6869113" cy="0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sv-SE"/>
          </a:p>
        </p:txBody>
      </p:sp>
      <p:sp>
        <p:nvSpPr>
          <p:cNvPr id="9228" name="Line 12"/>
          <p:cNvSpPr>
            <a:spLocks noChangeShapeType="1"/>
          </p:cNvSpPr>
          <p:nvPr/>
        </p:nvSpPr>
        <p:spPr bwMode="auto">
          <a:xfrm>
            <a:off x="1346200" y="3595688"/>
            <a:ext cx="6869113" cy="0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sv-SE"/>
          </a:p>
        </p:txBody>
      </p:sp>
      <p:sp>
        <p:nvSpPr>
          <p:cNvPr id="9229" name="Line 13"/>
          <p:cNvSpPr>
            <a:spLocks noChangeShapeType="1"/>
          </p:cNvSpPr>
          <p:nvPr/>
        </p:nvSpPr>
        <p:spPr bwMode="auto">
          <a:xfrm>
            <a:off x="1346200" y="3305175"/>
            <a:ext cx="6869113" cy="0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sv-SE"/>
          </a:p>
        </p:txBody>
      </p:sp>
      <p:sp>
        <p:nvSpPr>
          <p:cNvPr id="9230" name="Line 14"/>
          <p:cNvSpPr>
            <a:spLocks noChangeShapeType="1"/>
          </p:cNvSpPr>
          <p:nvPr/>
        </p:nvSpPr>
        <p:spPr bwMode="auto">
          <a:xfrm>
            <a:off x="1346200" y="3014663"/>
            <a:ext cx="6869113" cy="0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sv-SE"/>
          </a:p>
        </p:txBody>
      </p:sp>
      <p:sp>
        <p:nvSpPr>
          <p:cNvPr id="9231" name="Line 15"/>
          <p:cNvSpPr>
            <a:spLocks noChangeShapeType="1"/>
          </p:cNvSpPr>
          <p:nvPr/>
        </p:nvSpPr>
        <p:spPr bwMode="auto">
          <a:xfrm>
            <a:off x="1346200" y="2724150"/>
            <a:ext cx="6869113" cy="0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sv-SE"/>
          </a:p>
        </p:txBody>
      </p:sp>
      <p:sp>
        <p:nvSpPr>
          <p:cNvPr id="9232" name="Rectangle 16"/>
          <p:cNvSpPr>
            <a:spLocks noChangeArrowheads="1"/>
          </p:cNvSpPr>
          <p:nvPr/>
        </p:nvSpPr>
        <p:spPr bwMode="auto">
          <a:xfrm>
            <a:off x="1346200" y="2724150"/>
            <a:ext cx="6869113" cy="2322513"/>
          </a:xfrm>
          <a:prstGeom prst="rect">
            <a:avLst/>
          </a:prstGeom>
          <a:noFill/>
          <a:ln w="15875">
            <a:solidFill>
              <a:srgbClr val="808080"/>
            </a:solidFill>
            <a:miter lim="800000"/>
            <a:headEnd/>
            <a:tailEnd/>
          </a:ln>
        </p:spPr>
        <p:txBody>
          <a:bodyPr/>
          <a:lstStyle/>
          <a:p>
            <a:endParaRPr lang="sv-SE"/>
          </a:p>
        </p:txBody>
      </p:sp>
      <p:sp>
        <p:nvSpPr>
          <p:cNvPr id="9233" name="Rectangle 17"/>
          <p:cNvSpPr>
            <a:spLocks noChangeArrowheads="1"/>
          </p:cNvSpPr>
          <p:nvPr/>
        </p:nvSpPr>
        <p:spPr bwMode="auto">
          <a:xfrm>
            <a:off x="1620838" y="3595688"/>
            <a:ext cx="387350" cy="1450975"/>
          </a:xfrm>
          <a:prstGeom prst="rect">
            <a:avLst/>
          </a:prstGeom>
          <a:solidFill>
            <a:srgbClr val="339966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sv-SE"/>
          </a:p>
        </p:txBody>
      </p:sp>
      <p:sp>
        <p:nvSpPr>
          <p:cNvPr id="9234" name="Rectangle 18"/>
          <p:cNvSpPr>
            <a:spLocks noChangeArrowheads="1"/>
          </p:cNvSpPr>
          <p:nvPr/>
        </p:nvSpPr>
        <p:spPr bwMode="auto">
          <a:xfrm>
            <a:off x="3346450" y="4111625"/>
            <a:ext cx="387350" cy="935038"/>
          </a:xfrm>
          <a:prstGeom prst="rect">
            <a:avLst/>
          </a:prstGeom>
          <a:solidFill>
            <a:srgbClr val="339966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sv-SE"/>
          </a:p>
        </p:txBody>
      </p:sp>
      <p:sp>
        <p:nvSpPr>
          <p:cNvPr id="9235" name="Rectangle 19"/>
          <p:cNvSpPr>
            <a:spLocks noChangeArrowheads="1"/>
          </p:cNvSpPr>
          <p:nvPr/>
        </p:nvSpPr>
        <p:spPr bwMode="auto">
          <a:xfrm>
            <a:off x="5056188" y="3998913"/>
            <a:ext cx="385762" cy="1047750"/>
          </a:xfrm>
          <a:prstGeom prst="rect">
            <a:avLst/>
          </a:prstGeom>
          <a:solidFill>
            <a:srgbClr val="339966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sv-SE"/>
          </a:p>
        </p:txBody>
      </p:sp>
      <p:sp>
        <p:nvSpPr>
          <p:cNvPr id="9236" name="Rectangle 20"/>
          <p:cNvSpPr>
            <a:spLocks noChangeArrowheads="1"/>
          </p:cNvSpPr>
          <p:nvPr/>
        </p:nvSpPr>
        <p:spPr bwMode="auto">
          <a:xfrm>
            <a:off x="6780213" y="4465638"/>
            <a:ext cx="387350" cy="581025"/>
          </a:xfrm>
          <a:prstGeom prst="rect">
            <a:avLst/>
          </a:prstGeom>
          <a:solidFill>
            <a:srgbClr val="339966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sv-SE"/>
          </a:p>
        </p:txBody>
      </p:sp>
      <p:sp>
        <p:nvSpPr>
          <p:cNvPr id="589845" name="Rectangle 21"/>
          <p:cNvSpPr>
            <a:spLocks noChangeArrowheads="1"/>
          </p:cNvSpPr>
          <p:nvPr/>
        </p:nvSpPr>
        <p:spPr bwMode="auto">
          <a:xfrm>
            <a:off x="2008188" y="3014663"/>
            <a:ext cx="387350" cy="2032000"/>
          </a:xfrm>
          <a:prstGeom prst="rect">
            <a:avLst/>
          </a:prstGeom>
          <a:solidFill>
            <a:srgbClr val="C0C0C0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sv-SE"/>
          </a:p>
        </p:txBody>
      </p:sp>
      <p:sp>
        <p:nvSpPr>
          <p:cNvPr id="589846" name="Rectangle 22"/>
          <p:cNvSpPr>
            <a:spLocks noChangeArrowheads="1"/>
          </p:cNvSpPr>
          <p:nvPr/>
        </p:nvSpPr>
        <p:spPr bwMode="auto">
          <a:xfrm>
            <a:off x="3733800" y="3884613"/>
            <a:ext cx="369888" cy="1162050"/>
          </a:xfrm>
          <a:prstGeom prst="rect">
            <a:avLst/>
          </a:prstGeom>
          <a:solidFill>
            <a:srgbClr val="C0C0C0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sv-SE"/>
          </a:p>
        </p:txBody>
      </p:sp>
      <p:sp>
        <p:nvSpPr>
          <p:cNvPr id="589847" name="Rectangle 23"/>
          <p:cNvSpPr>
            <a:spLocks noChangeArrowheads="1"/>
          </p:cNvSpPr>
          <p:nvPr/>
        </p:nvSpPr>
        <p:spPr bwMode="auto">
          <a:xfrm>
            <a:off x="5441950" y="4287838"/>
            <a:ext cx="387350" cy="758825"/>
          </a:xfrm>
          <a:prstGeom prst="rect">
            <a:avLst/>
          </a:prstGeom>
          <a:solidFill>
            <a:srgbClr val="C0C0C0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sv-SE"/>
          </a:p>
        </p:txBody>
      </p:sp>
      <p:sp>
        <p:nvSpPr>
          <p:cNvPr id="589848" name="Rectangle 24"/>
          <p:cNvSpPr>
            <a:spLocks noChangeArrowheads="1"/>
          </p:cNvSpPr>
          <p:nvPr/>
        </p:nvSpPr>
        <p:spPr bwMode="auto">
          <a:xfrm>
            <a:off x="7167563" y="3884613"/>
            <a:ext cx="371475" cy="1162050"/>
          </a:xfrm>
          <a:prstGeom prst="rect">
            <a:avLst/>
          </a:prstGeom>
          <a:solidFill>
            <a:srgbClr val="C0C0C0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sv-SE"/>
          </a:p>
        </p:txBody>
      </p:sp>
      <p:sp>
        <p:nvSpPr>
          <p:cNvPr id="589849" name="Rectangle 25"/>
          <p:cNvSpPr>
            <a:spLocks noChangeArrowheads="1"/>
          </p:cNvSpPr>
          <p:nvPr/>
        </p:nvSpPr>
        <p:spPr bwMode="auto">
          <a:xfrm>
            <a:off x="2395538" y="4643438"/>
            <a:ext cx="385762" cy="403225"/>
          </a:xfrm>
          <a:prstGeom prst="rect">
            <a:avLst/>
          </a:prstGeom>
          <a:solidFill>
            <a:srgbClr val="FF0000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sv-SE"/>
          </a:p>
        </p:txBody>
      </p:sp>
      <p:sp>
        <p:nvSpPr>
          <p:cNvPr id="589850" name="Rectangle 26"/>
          <p:cNvSpPr>
            <a:spLocks noChangeArrowheads="1"/>
          </p:cNvSpPr>
          <p:nvPr/>
        </p:nvSpPr>
        <p:spPr bwMode="auto">
          <a:xfrm>
            <a:off x="4103688" y="4643438"/>
            <a:ext cx="387350" cy="403225"/>
          </a:xfrm>
          <a:prstGeom prst="rect">
            <a:avLst/>
          </a:prstGeom>
          <a:solidFill>
            <a:srgbClr val="FF0000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sv-SE"/>
          </a:p>
        </p:txBody>
      </p:sp>
      <p:sp>
        <p:nvSpPr>
          <p:cNvPr id="589851" name="Rectangle 27"/>
          <p:cNvSpPr>
            <a:spLocks noChangeArrowheads="1"/>
          </p:cNvSpPr>
          <p:nvPr/>
        </p:nvSpPr>
        <p:spPr bwMode="auto">
          <a:xfrm>
            <a:off x="5829300" y="4933950"/>
            <a:ext cx="387350" cy="112713"/>
          </a:xfrm>
          <a:prstGeom prst="rect">
            <a:avLst/>
          </a:prstGeom>
          <a:solidFill>
            <a:srgbClr val="FF0000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sv-SE"/>
          </a:p>
        </p:txBody>
      </p:sp>
      <p:sp>
        <p:nvSpPr>
          <p:cNvPr id="589852" name="Rectangle 28"/>
          <p:cNvSpPr>
            <a:spLocks noChangeArrowheads="1"/>
          </p:cNvSpPr>
          <p:nvPr/>
        </p:nvSpPr>
        <p:spPr bwMode="auto">
          <a:xfrm>
            <a:off x="7539038" y="4933950"/>
            <a:ext cx="387350" cy="112713"/>
          </a:xfrm>
          <a:prstGeom prst="rect">
            <a:avLst/>
          </a:prstGeom>
          <a:solidFill>
            <a:srgbClr val="FF0000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sv-SE"/>
          </a:p>
        </p:txBody>
      </p:sp>
      <p:sp>
        <p:nvSpPr>
          <p:cNvPr id="9245" name="Line 29"/>
          <p:cNvSpPr>
            <a:spLocks noChangeShapeType="1"/>
          </p:cNvSpPr>
          <p:nvPr/>
        </p:nvSpPr>
        <p:spPr bwMode="auto">
          <a:xfrm>
            <a:off x="1346200" y="2724150"/>
            <a:ext cx="0" cy="2322513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sv-SE"/>
          </a:p>
        </p:txBody>
      </p:sp>
      <p:sp>
        <p:nvSpPr>
          <p:cNvPr id="9246" name="Line 30"/>
          <p:cNvSpPr>
            <a:spLocks noChangeShapeType="1"/>
          </p:cNvSpPr>
          <p:nvPr/>
        </p:nvSpPr>
        <p:spPr bwMode="auto">
          <a:xfrm>
            <a:off x="1282700" y="5046663"/>
            <a:ext cx="63500" cy="0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sv-SE"/>
          </a:p>
        </p:txBody>
      </p:sp>
      <p:sp>
        <p:nvSpPr>
          <p:cNvPr id="9247" name="Line 31"/>
          <p:cNvSpPr>
            <a:spLocks noChangeShapeType="1"/>
          </p:cNvSpPr>
          <p:nvPr/>
        </p:nvSpPr>
        <p:spPr bwMode="auto">
          <a:xfrm>
            <a:off x="1282700" y="4756150"/>
            <a:ext cx="63500" cy="0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sv-SE"/>
          </a:p>
        </p:txBody>
      </p:sp>
      <p:sp>
        <p:nvSpPr>
          <p:cNvPr id="9248" name="Line 32"/>
          <p:cNvSpPr>
            <a:spLocks noChangeShapeType="1"/>
          </p:cNvSpPr>
          <p:nvPr/>
        </p:nvSpPr>
        <p:spPr bwMode="auto">
          <a:xfrm>
            <a:off x="1282700" y="4465638"/>
            <a:ext cx="63500" cy="0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sv-SE"/>
          </a:p>
        </p:txBody>
      </p:sp>
      <p:sp>
        <p:nvSpPr>
          <p:cNvPr id="9249" name="Line 33"/>
          <p:cNvSpPr>
            <a:spLocks noChangeShapeType="1"/>
          </p:cNvSpPr>
          <p:nvPr/>
        </p:nvSpPr>
        <p:spPr bwMode="auto">
          <a:xfrm>
            <a:off x="1282700" y="4175125"/>
            <a:ext cx="63500" cy="0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sv-SE"/>
          </a:p>
        </p:txBody>
      </p:sp>
      <p:sp>
        <p:nvSpPr>
          <p:cNvPr id="9250" name="Line 34"/>
          <p:cNvSpPr>
            <a:spLocks noChangeShapeType="1"/>
          </p:cNvSpPr>
          <p:nvPr/>
        </p:nvSpPr>
        <p:spPr bwMode="auto">
          <a:xfrm>
            <a:off x="1282700" y="3884613"/>
            <a:ext cx="63500" cy="0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sv-SE"/>
          </a:p>
        </p:txBody>
      </p:sp>
      <p:sp>
        <p:nvSpPr>
          <p:cNvPr id="9251" name="Line 35"/>
          <p:cNvSpPr>
            <a:spLocks noChangeShapeType="1"/>
          </p:cNvSpPr>
          <p:nvPr/>
        </p:nvSpPr>
        <p:spPr bwMode="auto">
          <a:xfrm>
            <a:off x="1282700" y="3595688"/>
            <a:ext cx="63500" cy="0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sv-SE"/>
          </a:p>
        </p:txBody>
      </p:sp>
      <p:sp>
        <p:nvSpPr>
          <p:cNvPr id="9252" name="Line 36"/>
          <p:cNvSpPr>
            <a:spLocks noChangeShapeType="1"/>
          </p:cNvSpPr>
          <p:nvPr/>
        </p:nvSpPr>
        <p:spPr bwMode="auto">
          <a:xfrm>
            <a:off x="1282700" y="3305175"/>
            <a:ext cx="63500" cy="0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sv-SE"/>
          </a:p>
        </p:txBody>
      </p:sp>
      <p:sp>
        <p:nvSpPr>
          <p:cNvPr id="9253" name="Line 37"/>
          <p:cNvSpPr>
            <a:spLocks noChangeShapeType="1"/>
          </p:cNvSpPr>
          <p:nvPr/>
        </p:nvSpPr>
        <p:spPr bwMode="auto">
          <a:xfrm>
            <a:off x="1282700" y="3014663"/>
            <a:ext cx="63500" cy="0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sv-SE"/>
          </a:p>
        </p:txBody>
      </p:sp>
      <p:sp>
        <p:nvSpPr>
          <p:cNvPr id="9254" name="Line 38"/>
          <p:cNvSpPr>
            <a:spLocks noChangeShapeType="1"/>
          </p:cNvSpPr>
          <p:nvPr/>
        </p:nvSpPr>
        <p:spPr bwMode="auto">
          <a:xfrm>
            <a:off x="1282700" y="2724150"/>
            <a:ext cx="63500" cy="0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sv-SE"/>
          </a:p>
        </p:txBody>
      </p:sp>
      <p:sp>
        <p:nvSpPr>
          <p:cNvPr id="9255" name="Line 39"/>
          <p:cNvSpPr>
            <a:spLocks noChangeShapeType="1"/>
          </p:cNvSpPr>
          <p:nvPr/>
        </p:nvSpPr>
        <p:spPr bwMode="auto">
          <a:xfrm>
            <a:off x="1346200" y="5046663"/>
            <a:ext cx="6869113" cy="0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sv-SE"/>
          </a:p>
        </p:txBody>
      </p:sp>
      <p:sp>
        <p:nvSpPr>
          <p:cNvPr id="9256" name="Line 40"/>
          <p:cNvSpPr>
            <a:spLocks noChangeShapeType="1"/>
          </p:cNvSpPr>
          <p:nvPr/>
        </p:nvSpPr>
        <p:spPr bwMode="auto">
          <a:xfrm flipV="1">
            <a:off x="1346200" y="5046663"/>
            <a:ext cx="0" cy="63500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sv-SE"/>
          </a:p>
        </p:txBody>
      </p:sp>
      <p:sp>
        <p:nvSpPr>
          <p:cNvPr id="9257" name="Line 41"/>
          <p:cNvSpPr>
            <a:spLocks noChangeShapeType="1"/>
          </p:cNvSpPr>
          <p:nvPr/>
        </p:nvSpPr>
        <p:spPr bwMode="auto">
          <a:xfrm flipV="1">
            <a:off x="3071813" y="5046663"/>
            <a:ext cx="0" cy="63500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sv-SE"/>
          </a:p>
        </p:txBody>
      </p:sp>
      <p:sp>
        <p:nvSpPr>
          <p:cNvPr id="9258" name="Line 42"/>
          <p:cNvSpPr>
            <a:spLocks noChangeShapeType="1"/>
          </p:cNvSpPr>
          <p:nvPr/>
        </p:nvSpPr>
        <p:spPr bwMode="auto">
          <a:xfrm flipV="1">
            <a:off x="4781550" y="5046663"/>
            <a:ext cx="0" cy="63500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sv-SE"/>
          </a:p>
        </p:txBody>
      </p:sp>
      <p:sp>
        <p:nvSpPr>
          <p:cNvPr id="9259" name="Line 43"/>
          <p:cNvSpPr>
            <a:spLocks noChangeShapeType="1"/>
          </p:cNvSpPr>
          <p:nvPr/>
        </p:nvSpPr>
        <p:spPr bwMode="auto">
          <a:xfrm flipV="1">
            <a:off x="6507163" y="5046663"/>
            <a:ext cx="0" cy="63500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sv-SE"/>
          </a:p>
        </p:txBody>
      </p:sp>
      <p:sp>
        <p:nvSpPr>
          <p:cNvPr id="9260" name="Line 44"/>
          <p:cNvSpPr>
            <a:spLocks noChangeShapeType="1"/>
          </p:cNvSpPr>
          <p:nvPr/>
        </p:nvSpPr>
        <p:spPr bwMode="auto">
          <a:xfrm flipV="1">
            <a:off x="8215313" y="5046663"/>
            <a:ext cx="0" cy="63500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sv-SE"/>
          </a:p>
        </p:txBody>
      </p:sp>
      <p:sp>
        <p:nvSpPr>
          <p:cNvPr id="9261" name="Rectangle 45"/>
          <p:cNvSpPr>
            <a:spLocks noChangeArrowheads="1"/>
          </p:cNvSpPr>
          <p:nvPr/>
        </p:nvSpPr>
        <p:spPr bwMode="auto">
          <a:xfrm>
            <a:off x="1073150" y="4918075"/>
            <a:ext cx="106363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sv-SE" sz="1500">
                <a:solidFill>
                  <a:srgbClr val="000000"/>
                </a:solidFill>
                <a:latin typeface="Arial" charset="0"/>
              </a:rPr>
              <a:t>0</a:t>
            </a:r>
            <a:endParaRPr lang="sv-SE"/>
          </a:p>
        </p:txBody>
      </p:sp>
      <p:sp>
        <p:nvSpPr>
          <p:cNvPr id="9262" name="Rectangle 46"/>
          <p:cNvSpPr>
            <a:spLocks noChangeArrowheads="1"/>
          </p:cNvSpPr>
          <p:nvPr/>
        </p:nvSpPr>
        <p:spPr bwMode="auto">
          <a:xfrm>
            <a:off x="1073150" y="4627563"/>
            <a:ext cx="106363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sv-SE" sz="1500">
                <a:solidFill>
                  <a:srgbClr val="000000"/>
                </a:solidFill>
                <a:latin typeface="Arial" charset="0"/>
              </a:rPr>
              <a:t>5</a:t>
            </a:r>
            <a:endParaRPr lang="sv-SE"/>
          </a:p>
        </p:txBody>
      </p:sp>
      <p:sp>
        <p:nvSpPr>
          <p:cNvPr id="9263" name="Rectangle 47"/>
          <p:cNvSpPr>
            <a:spLocks noChangeArrowheads="1"/>
          </p:cNvSpPr>
          <p:nvPr/>
        </p:nvSpPr>
        <p:spPr bwMode="auto">
          <a:xfrm>
            <a:off x="960438" y="4337050"/>
            <a:ext cx="212725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sv-SE" sz="1500">
                <a:solidFill>
                  <a:srgbClr val="000000"/>
                </a:solidFill>
                <a:latin typeface="Arial" charset="0"/>
              </a:rPr>
              <a:t>10</a:t>
            </a:r>
            <a:endParaRPr lang="sv-SE"/>
          </a:p>
        </p:txBody>
      </p:sp>
      <p:sp>
        <p:nvSpPr>
          <p:cNvPr id="9264" name="Rectangle 48"/>
          <p:cNvSpPr>
            <a:spLocks noChangeArrowheads="1"/>
          </p:cNvSpPr>
          <p:nvPr/>
        </p:nvSpPr>
        <p:spPr bwMode="auto">
          <a:xfrm>
            <a:off x="960438" y="4046538"/>
            <a:ext cx="212725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sv-SE" sz="1500">
                <a:solidFill>
                  <a:srgbClr val="000000"/>
                </a:solidFill>
                <a:latin typeface="Arial" charset="0"/>
              </a:rPr>
              <a:t>15</a:t>
            </a:r>
            <a:endParaRPr lang="sv-SE"/>
          </a:p>
        </p:txBody>
      </p:sp>
      <p:sp>
        <p:nvSpPr>
          <p:cNvPr id="9265" name="Rectangle 49"/>
          <p:cNvSpPr>
            <a:spLocks noChangeArrowheads="1"/>
          </p:cNvSpPr>
          <p:nvPr/>
        </p:nvSpPr>
        <p:spPr bwMode="auto">
          <a:xfrm>
            <a:off x="960438" y="3756025"/>
            <a:ext cx="212725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sv-SE" sz="1500">
                <a:solidFill>
                  <a:srgbClr val="000000"/>
                </a:solidFill>
                <a:latin typeface="Arial" charset="0"/>
              </a:rPr>
              <a:t>20</a:t>
            </a:r>
            <a:endParaRPr lang="sv-SE"/>
          </a:p>
        </p:txBody>
      </p:sp>
      <p:sp>
        <p:nvSpPr>
          <p:cNvPr id="9266" name="Rectangle 50"/>
          <p:cNvSpPr>
            <a:spLocks noChangeArrowheads="1"/>
          </p:cNvSpPr>
          <p:nvPr/>
        </p:nvSpPr>
        <p:spPr bwMode="auto">
          <a:xfrm>
            <a:off x="960438" y="3465513"/>
            <a:ext cx="212725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sv-SE" sz="1500">
                <a:solidFill>
                  <a:srgbClr val="000000"/>
                </a:solidFill>
                <a:latin typeface="Arial" charset="0"/>
              </a:rPr>
              <a:t>25</a:t>
            </a:r>
            <a:endParaRPr lang="sv-SE"/>
          </a:p>
        </p:txBody>
      </p:sp>
      <p:sp>
        <p:nvSpPr>
          <p:cNvPr id="9267" name="Rectangle 51"/>
          <p:cNvSpPr>
            <a:spLocks noChangeArrowheads="1"/>
          </p:cNvSpPr>
          <p:nvPr/>
        </p:nvSpPr>
        <p:spPr bwMode="auto">
          <a:xfrm>
            <a:off x="960438" y="3176588"/>
            <a:ext cx="212725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sv-SE" sz="1500">
                <a:solidFill>
                  <a:srgbClr val="000000"/>
                </a:solidFill>
                <a:latin typeface="Arial" charset="0"/>
              </a:rPr>
              <a:t>30</a:t>
            </a:r>
            <a:endParaRPr lang="sv-SE"/>
          </a:p>
        </p:txBody>
      </p:sp>
      <p:sp>
        <p:nvSpPr>
          <p:cNvPr id="9268" name="Rectangle 52"/>
          <p:cNvSpPr>
            <a:spLocks noChangeArrowheads="1"/>
          </p:cNvSpPr>
          <p:nvPr/>
        </p:nvSpPr>
        <p:spPr bwMode="auto">
          <a:xfrm>
            <a:off x="960438" y="2886075"/>
            <a:ext cx="212725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sv-SE" sz="1500">
                <a:solidFill>
                  <a:srgbClr val="000000"/>
                </a:solidFill>
                <a:latin typeface="Arial" charset="0"/>
              </a:rPr>
              <a:t>35</a:t>
            </a:r>
            <a:endParaRPr lang="sv-SE"/>
          </a:p>
        </p:txBody>
      </p:sp>
      <p:sp>
        <p:nvSpPr>
          <p:cNvPr id="9269" name="Rectangle 53"/>
          <p:cNvSpPr>
            <a:spLocks noChangeArrowheads="1"/>
          </p:cNvSpPr>
          <p:nvPr/>
        </p:nvSpPr>
        <p:spPr bwMode="auto">
          <a:xfrm>
            <a:off x="960438" y="2595563"/>
            <a:ext cx="212725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sv-SE" sz="1500">
                <a:solidFill>
                  <a:srgbClr val="000000"/>
                </a:solidFill>
                <a:latin typeface="Arial" charset="0"/>
              </a:rPr>
              <a:t>40</a:t>
            </a:r>
            <a:endParaRPr lang="sv-SE"/>
          </a:p>
        </p:txBody>
      </p:sp>
      <p:sp>
        <p:nvSpPr>
          <p:cNvPr id="9270" name="Rectangle 54"/>
          <p:cNvSpPr>
            <a:spLocks noChangeArrowheads="1"/>
          </p:cNvSpPr>
          <p:nvPr/>
        </p:nvSpPr>
        <p:spPr bwMode="auto">
          <a:xfrm>
            <a:off x="1911350" y="5224463"/>
            <a:ext cx="573088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sv-SE" sz="1500">
                <a:solidFill>
                  <a:srgbClr val="000000"/>
                </a:solidFill>
                <a:latin typeface="Arial" charset="0"/>
              </a:rPr>
              <a:t>Motion</a:t>
            </a:r>
            <a:endParaRPr lang="sv-SE"/>
          </a:p>
        </p:txBody>
      </p:sp>
      <p:sp>
        <p:nvSpPr>
          <p:cNvPr id="9271" name="Rectangle 55"/>
          <p:cNvSpPr>
            <a:spLocks noChangeArrowheads="1"/>
          </p:cNvSpPr>
          <p:nvPr/>
        </p:nvSpPr>
        <p:spPr bwMode="auto">
          <a:xfrm>
            <a:off x="3781425" y="5224463"/>
            <a:ext cx="3175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sv-SE" sz="1500">
                <a:solidFill>
                  <a:srgbClr val="000000"/>
                </a:solidFill>
                <a:latin typeface="Arial" charset="0"/>
              </a:rPr>
              <a:t>Mat</a:t>
            </a:r>
            <a:endParaRPr lang="sv-SE"/>
          </a:p>
        </p:txBody>
      </p:sp>
      <p:sp>
        <p:nvSpPr>
          <p:cNvPr id="9272" name="Rectangle 56"/>
          <p:cNvSpPr>
            <a:spLocks noChangeArrowheads="1"/>
          </p:cNvSpPr>
          <p:nvPr/>
        </p:nvSpPr>
        <p:spPr bwMode="auto">
          <a:xfrm>
            <a:off x="5362575" y="5224463"/>
            <a:ext cx="530225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sv-SE" sz="1500">
                <a:solidFill>
                  <a:srgbClr val="000000"/>
                </a:solidFill>
                <a:latin typeface="Arial" charset="0"/>
              </a:rPr>
              <a:t>Tobak</a:t>
            </a:r>
            <a:endParaRPr lang="sv-SE"/>
          </a:p>
        </p:txBody>
      </p:sp>
      <p:sp>
        <p:nvSpPr>
          <p:cNvPr id="9273" name="Rectangle 57"/>
          <p:cNvSpPr>
            <a:spLocks noChangeArrowheads="1"/>
          </p:cNvSpPr>
          <p:nvPr/>
        </p:nvSpPr>
        <p:spPr bwMode="auto">
          <a:xfrm>
            <a:off x="7038975" y="5224463"/>
            <a:ext cx="627063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sv-SE" sz="1500">
                <a:solidFill>
                  <a:srgbClr val="000000"/>
                </a:solidFill>
                <a:latin typeface="Arial" charset="0"/>
              </a:rPr>
              <a:t>Alkohol</a:t>
            </a:r>
            <a:endParaRPr lang="sv-SE"/>
          </a:p>
        </p:txBody>
      </p:sp>
      <p:sp>
        <p:nvSpPr>
          <p:cNvPr id="9274" name="Rectangle 58"/>
          <p:cNvSpPr>
            <a:spLocks noChangeArrowheads="1"/>
          </p:cNvSpPr>
          <p:nvPr/>
        </p:nvSpPr>
        <p:spPr bwMode="auto">
          <a:xfrm>
            <a:off x="766763" y="2386013"/>
            <a:ext cx="7594600" cy="3305175"/>
          </a:xfrm>
          <a:prstGeom prst="rect">
            <a:avLst/>
          </a:prstGeom>
          <a:noFill/>
          <a:ln w="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sv-SE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9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9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98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98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98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9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98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9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98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9827" grpId="0"/>
      <p:bldP spid="589845" grpId="0" animBg="1"/>
      <p:bldP spid="589846" grpId="0" animBg="1"/>
      <p:bldP spid="589847" grpId="0" animBg="1"/>
      <p:bldP spid="589848" grpId="0" animBg="1"/>
      <p:bldP spid="589849" grpId="0" animBg="1"/>
      <p:bldP spid="589850" grpId="0" animBg="1"/>
      <p:bldP spid="589851" grpId="0" animBg="1"/>
      <p:bldP spid="58985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-531813"/>
            <a:ext cx="7772400" cy="1795463"/>
          </a:xfrm>
        </p:spPr>
        <p:txBody>
          <a:bodyPr/>
          <a:lstStyle/>
          <a:p>
            <a:pPr algn="l"/>
            <a:r>
              <a:rPr lang="sv-SE" smtClean="0"/>
              <a:t>   Rökning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2492375"/>
            <a:ext cx="7772400" cy="4114800"/>
          </a:xfrm>
        </p:spPr>
        <p:txBody>
          <a:bodyPr/>
          <a:lstStyle/>
          <a:p>
            <a:pPr marL="609600" indent="-609600">
              <a:lnSpc>
                <a:spcPct val="80000"/>
              </a:lnSpc>
              <a:buFontTx/>
              <a:buNone/>
            </a:pPr>
            <a:r>
              <a:rPr lang="sv-SE" sz="2800" smtClean="0"/>
              <a:t>1. Kvalificerat rådgivande samtal</a:t>
            </a:r>
          </a:p>
          <a:p>
            <a:pPr marL="609600" indent="-609600">
              <a:lnSpc>
                <a:spcPct val="80000"/>
              </a:lnSpc>
              <a:buFontTx/>
              <a:buNone/>
            </a:pPr>
            <a:r>
              <a:rPr lang="sv-SE" sz="2800" smtClean="0"/>
              <a:t>    Före op: Kvalificerat rådgivande samtal</a:t>
            </a:r>
          </a:p>
          <a:p>
            <a:pPr marL="609600" indent="-609600">
              <a:lnSpc>
                <a:spcPct val="80000"/>
              </a:lnSpc>
              <a:buFontTx/>
              <a:buNone/>
            </a:pPr>
            <a:r>
              <a:rPr lang="sv-SE" sz="2800" smtClean="0"/>
              <a:t>2. Rådgivande samtal + uppföljning</a:t>
            </a:r>
          </a:p>
          <a:p>
            <a:pPr marL="609600" indent="-609600">
              <a:lnSpc>
                <a:spcPct val="80000"/>
              </a:lnSpc>
              <a:buFontTx/>
              <a:buNone/>
            </a:pPr>
            <a:r>
              <a:rPr lang="sv-SE" sz="2800" smtClean="0"/>
              <a:t>    Proaktiv telefonrådgivning </a:t>
            </a:r>
          </a:p>
          <a:p>
            <a:pPr marL="609600" indent="-609600">
              <a:lnSpc>
                <a:spcPct val="80000"/>
              </a:lnSpc>
              <a:buFontTx/>
              <a:buNone/>
            </a:pPr>
            <a:r>
              <a:rPr lang="sv-SE" sz="2800" smtClean="0"/>
              <a:t>3. </a:t>
            </a:r>
          </a:p>
          <a:p>
            <a:pPr marL="609600" indent="-609600">
              <a:lnSpc>
                <a:spcPct val="80000"/>
              </a:lnSpc>
              <a:buFontTx/>
              <a:buNone/>
            </a:pPr>
            <a:endParaRPr lang="sv-SE" sz="2800" smtClean="0"/>
          </a:p>
          <a:p>
            <a:pPr marL="609600" indent="-609600">
              <a:lnSpc>
                <a:spcPct val="80000"/>
              </a:lnSpc>
              <a:buFontTx/>
              <a:buNone/>
            </a:pPr>
            <a:r>
              <a:rPr lang="sv-SE" sz="2800" smtClean="0"/>
              <a:t>4. Rådgivande samtal</a:t>
            </a:r>
          </a:p>
          <a:p>
            <a:pPr marL="609600" indent="-609600">
              <a:lnSpc>
                <a:spcPct val="80000"/>
              </a:lnSpc>
              <a:buFontTx/>
              <a:buNone/>
            </a:pPr>
            <a:r>
              <a:rPr lang="sv-SE" sz="2800" smtClean="0"/>
              <a:t>    Datorbaserad rådgivning</a:t>
            </a:r>
          </a:p>
          <a:p>
            <a:pPr marL="609600" indent="-609600">
              <a:lnSpc>
                <a:spcPct val="80000"/>
              </a:lnSpc>
              <a:buFontTx/>
              <a:buNone/>
            </a:pPr>
            <a:r>
              <a:rPr lang="sv-SE" sz="2800" smtClean="0"/>
              <a:t>5. Enkla råd </a:t>
            </a:r>
          </a:p>
          <a:p>
            <a:pPr marL="609600" indent="-609600">
              <a:lnSpc>
                <a:spcPct val="80000"/>
              </a:lnSpc>
              <a:buFontTx/>
              <a:buAutoNum type="arabicPeriod"/>
            </a:pPr>
            <a:endParaRPr lang="sv-SE" sz="2800" smtClean="0"/>
          </a:p>
        </p:txBody>
      </p:sp>
      <p:sp>
        <p:nvSpPr>
          <p:cNvPr id="10244" name="Rectangle 4"/>
          <p:cNvSpPr>
            <a:spLocks noChangeArrowheads="1"/>
          </p:cNvSpPr>
          <p:nvPr/>
        </p:nvSpPr>
        <p:spPr bwMode="auto">
          <a:xfrm>
            <a:off x="0" y="1655763"/>
            <a:ext cx="9144000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sv-SE"/>
              <a:t> </a:t>
            </a:r>
          </a:p>
          <a:p>
            <a:pPr algn="ctr"/>
            <a:endParaRPr lang="sv-SE"/>
          </a:p>
          <a:p>
            <a:pPr algn="ctr"/>
            <a:r>
              <a:rPr lang="sv-SE"/>
              <a:t> </a:t>
            </a:r>
          </a:p>
          <a:p>
            <a:pPr eaLnBrk="0" hangingPunct="0"/>
            <a:endParaRPr lang="sv-SE"/>
          </a:p>
        </p:txBody>
      </p:sp>
      <p:graphicFrame>
        <p:nvGraphicFramePr>
          <p:cNvPr id="647173" name="Group 5"/>
          <p:cNvGraphicFramePr>
            <a:graphicFrameLocks noGrp="1"/>
          </p:cNvGraphicFramePr>
          <p:nvPr/>
        </p:nvGraphicFramePr>
        <p:xfrm>
          <a:off x="0" y="3186113"/>
          <a:ext cx="2808288" cy="914400"/>
        </p:xfrm>
        <a:graphic>
          <a:graphicData uri="http://schemas.openxmlformats.org/drawingml/2006/table">
            <a:tbl>
              <a:tblPr/>
              <a:tblGrid>
                <a:gridCol w="1309688"/>
                <a:gridCol w="1498600"/>
              </a:tblGrid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sv-SE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sv-SE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sv-SE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sv-SE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0250" name="Rectangle 14">
            <a:hlinkClick r:id="rId2"/>
          </p:cNvPr>
          <p:cNvSpPr>
            <a:spLocks noChangeArrowheads="1"/>
          </p:cNvSpPr>
          <p:nvPr/>
        </p:nvSpPr>
        <p:spPr bwMode="auto">
          <a:xfrm>
            <a:off x="0" y="49228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sv-SE"/>
          </a:p>
        </p:txBody>
      </p:sp>
      <p:sp>
        <p:nvSpPr>
          <p:cNvPr id="10251" name="Rectangle 18"/>
          <p:cNvSpPr>
            <a:spLocks noChangeArrowheads="1"/>
          </p:cNvSpPr>
          <p:nvPr/>
        </p:nvSpPr>
        <p:spPr bwMode="auto">
          <a:xfrm>
            <a:off x="0" y="1916113"/>
            <a:ext cx="91440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0" hangingPunct="0"/>
            <a:endParaRPr lang="sv-SE"/>
          </a:p>
          <a:p>
            <a:pPr eaLnBrk="0" hangingPunct="0"/>
            <a:endParaRPr lang="sv-SE"/>
          </a:p>
        </p:txBody>
      </p:sp>
      <p:graphicFrame>
        <p:nvGraphicFramePr>
          <p:cNvPr id="647187" name="Group 19"/>
          <p:cNvGraphicFramePr>
            <a:graphicFrameLocks noGrp="1"/>
          </p:cNvGraphicFramePr>
          <p:nvPr/>
        </p:nvGraphicFramePr>
        <p:xfrm>
          <a:off x="0" y="3186113"/>
          <a:ext cx="2808288" cy="914400"/>
        </p:xfrm>
        <a:graphic>
          <a:graphicData uri="http://schemas.openxmlformats.org/drawingml/2006/table">
            <a:tbl>
              <a:tblPr/>
              <a:tblGrid>
                <a:gridCol w="1309688"/>
                <a:gridCol w="1498600"/>
              </a:tblGrid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sv-SE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sv-SE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sv-SE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sv-SE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0257" name="Rectangle 28"/>
          <p:cNvSpPr>
            <a:spLocks noChangeArrowheads="1"/>
          </p:cNvSpPr>
          <p:nvPr/>
        </p:nvSpPr>
        <p:spPr bwMode="auto">
          <a:xfrm>
            <a:off x="0" y="4100513"/>
            <a:ext cx="18415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endParaRPr lang="sv-SE"/>
          </a:p>
          <a:p>
            <a:pPr eaLnBrk="0" hangingPunct="0"/>
            <a:endParaRPr lang="sv-SE"/>
          </a:p>
        </p:txBody>
      </p:sp>
      <p:sp>
        <p:nvSpPr>
          <p:cNvPr id="10258" name="Rectangle 30">
            <a:hlinkClick r:id="rId3"/>
          </p:cNvPr>
          <p:cNvSpPr>
            <a:spLocks noChangeArrowheads="1"/>
          </p:cNvSpPr>
          <p:nvPr/>
        </p:nvSpPr>
        <p:spPr bwMode="auto">
          <a:xfrm>
            <a:off x="0" y="49228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sv-SE"/>
          </a:p>
        </p:txBody>
      </p:sp>
      <p:pic>
        <p:nvPicPr>
          <p:cNvPr id="10259" name="Picture 31" descr="smoki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732588" y="188913"/>
            <a:ext cx="2152650" cy="2105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-531813"/>
            <a:ext cx="7772400" cy="1795463"/>
          </a:xfrm>
        </p:spPr>
        <p:txBody>
          <a:bodyPr/>
          <a:lstStyle/>
          <a:p>
            <a:pPr algn="l"/>
            <a:r>
              <a:rPr lang="sv-SE" smtClean="0"/>
              <a:t>   Rökning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>
              <a:buFontTx/>
              <a:buNone/>
            </a:pPr>
            <a:r>
              <a:rPr lang="sv-SE" sz="2800" smtClean="0"/>
              <a:t>1. Kvalificerat rådgivande samtal</a:t>
            </a:r>
          </a:p>
          <a:p>
            <a:pPr marL="609600" indent="-609600">
              <a:buFontTx/>
              <a:buNone/>
            </a:pPr>
            <a:r>
              <a:rPr lang="sv-SE" sz="2800" smtClean="0"/>
              <a:t>    Före op: Kvalificerat rådgivande samtal</a:t>
            </a:r>
          </a:p>
          <a:p>
            <a:pPr marL="609600" indent="-609600">
              <a:buFontTx/>
              <a:buNone/>
            </a:pPr>
            <a:r>
              <a:rPr lang="sv-SE" sz="2800" smtClean="0"/>
              <a:t>2. Rådgivande samtal + uppföljning</a:t>
            </a:r>
          </a:p>
          <a:p>
            <a:pPr marL="609600" indent="-609600">
              <a:buFontTx/>
              <a:buNone/>
            </a:pPr>
            <a:r>
              <a:rPr lang="sv-SE" sz="2800" smtClean="0"/>
              <a:t>    </a:t>
            </a:r>
          </a:p>
          <a:p>
            <a:pPr marL="609600" indent="-609600">
              <a:buFontTx/>
              <a:buNone/>
            </a:pPr>
            <a:r>
              <a:rPr lang="sv-SE" sz="2800" smtClean="0"/>
              <a:t>3. </a:t>
            </a:r>
          </a:p>
          <a:p>
            <a:pPr marL="609600" indent="-609600">
              <a:buFontTx/>
              <a:buNone/>
            </a:pPr>
            <a:r>
              <a:rPr lang="sv-SE" sz="2800" smtClean="0"/>
              <a:t>4. Rådgivande samtal</a:t>
            </a:r>
          </a:p>
          <a:p>
            <a:pPr marL="609600" indent="-609600">
              <a:buFontTx/>
              <a:buNone/>
            </a:pPr>
            <a:r>
              <a:rPr lang="sv-SE" sz="2800" smtClean="0"/>
              <a:t>    Datorbaserad rådgivning</a:t>
            </a:r>
          </a:p>
          <a:p>
            <a:pPr marL="609600" indent="-609600">
              <a:buFontTx/>
              <a:buNone/>
            </a:pPr>
            <a:r>
              <a:rPr lang="sv-SE" sz="2800" smtClean="0"/>
              <a:t>5. Enkla råd </a:t>
            </a:r>
          </a:p>
          <a:p>
            <a:pPr marL="609600" indent="-609600">
              <a:buFontTx/>
              <a:buAutoNum type="arabicPeriod"/>
            </a:pPr>
            <a:endParaRPr lang="sv-SE" sz="2800" smtClean="0"/>
          </a:p>
        </p:txBody>
      </p:sp>
      <p:sp>
        <p:nvSpPr>
          <p:cNvPr id="11268" name="Rectangle 4"/>
          <p:cNvSpPr>
            <a:spLocks noChangeArrowheads="1"/>
          </p:cNvSpPr>
          <p:nvPr/>
        </p:nvSpPr>
        <p:spPr bwMode="auto">
          <a:xfrm>
            <a:off x="0" y="1655763"/>
            <a:ext cx="9144000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sv-SE"/>
              <a:t> </a:t>
            </a:r>
          </a:p>
          <a:p>
            <a:pPr algn="ctr"/>
            <a:endParaRPr lang="sv-SE"/>
          </a:p>
          <a:p>
            <a:pPr algn="ctr"/>
            <a:r>
              <a:rPr lang="sv-SE"/>
              <a:t> </a:t>
            </a:r>
          </a:p>
          <a:p>
            <a:pPr eaLnBrk="0" hangingPunct="0"/>
            <a:endParaRPr lang="sv-SE"/>
          </a:p>
        </p:txBody>
      </p:sp>
      <p:graphicFrame>
        <p:nvGraphicFramePr>
          <p:cNvPr id="654341" name="Group 5"/>
          <p:cNvGraphicFramePr>
            <a:graphicFrameLocks noGrp="1"/>
          </p:cNvGraphicFramePr>
          <p:nvPr/>
        </p:nvGraphicFramePr>
        <p:xfrm>
          <a:off x="0" y="3186113"/>
          <a:ext cx="2808288" cy="914400"/>
        </p:xfrm>
        <a:graphic>
          <a:graphicData uri="http://schemas.openxmlformats.org/drawingml/2006/table">
            <a:tbl>
              <a:tblPr/>
              <a:tblGrid>
                <a:gridCol w="1309688"/>
                <a:gridCol w="1498600"/>
              </a:tblGrid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sv-SE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sv-SE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sv-SE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sv-SE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1274" name="Rectangle 14">
            <a:hlinkClick r:id="rId2"/>
          </p:cNvPr>
          <p:cNvSpPr>
            <a:spLocks noChangeArrowheads="1"/>
          </p:cNvSpPr>
          <p:nvPr/>
        </p:nvSpPr>
        <p:spPr bwMode="auto">
          <a:xfrm>
            <a:off x="0" y="49228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sv-SE"/>
          </a:p>
        </p:txBody>
      </p:sp>
      <p:sp>
        <p:nvSpPr>
          <p:cNvPr id="11275" name="Rectangle 17"/>
          <p:cNvSpPr>
            <a:spLocks noChangeArrowheads="1"/>
          </p:cNvSpPr>
          <p:nvPr/>
        </p:nvSpPr>
        <p:spPr bwMode="auto">
          <a:xfrm>
            <a:off x="0" y="1916113"/>
            <a:ext cx="91440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0" hangingPunct="0"/>
            <a:endParaRPr lang="sv-SE"/>
          </a:p>
          <a:p>
            <a:pPr eaLnBrk="0" hangingPunct="0"/>
            <a:endParaRPr lang="sv-SE"/>
          </a:p>
        </p:txBody>
      </p:sp>
      <p:graphicFrame>
        <p:nvGraphicFramePr>
          <p:cNvPr id="654354" name="Group 18"/>
          <p:cNvGraphicFramePr>
            <a:graphicFrameLocks noGrp="1"/>
          </p:cNvGraphicFramePr>
          <p:nvPr/>
        </p:nvGraphicFramePr>
        <p:xfrm>
          <a:off x="0" y="3186113"/>
          <a:ext cx="2808288" cy="914400"/>
        </p:xfrm>
        <a:graphic>
          <a:graphicData uri="http://schemas.openxmlformats.org/drawingml/2006/table">
            <a:tbl>
              <a:tblPr/>
              <a:tblGrid>
                <a:gridCol w="1309688"/>
                <a:gridCol w="1498600"/>
              </a:tblGrid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sv-SE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sv-SE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sv-SE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sv-SE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1281" name="Rectangle 27"/>
          <p:cNvSpPr>
            <a:spLocks noChangeArrowheads="1"/>
          </p:cNvSpPr>
          <p:nvPr/>
        </p:nvSpPr>
        <p:spPr bwMode="auto">
          <a:xfrm>
            <a:off x="0" y="4100513"/>
            <a:ext cx="18415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endParaRPr lang="sv-SE"/>
          </a:p>
          <a:p>
            <a:pPr eaLnBrk="0" hangingPunct="0"/>
            <a:endParaRPr lang="sv-SE"/>
          </a:p>
        </p:txBody>
      </p:sp>
      <p:sp>
        <p:nvSpPr>
          <p:cNvPr id="11282" name="Rectangle 28">
            <a:hlinkClick r:id="rId3"/>
          </p:cNvPr>
          <p:cNvSpPr>
            <a:spLocks noChangeArrowheads="1"/>
          </p:cNvSpPr>
          <p:nvPr/>
        </p:nvSpPr>
        <p:spPr bwMode="auto">
          <a:xfrm>
            <a:off x="0" y="49228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sv-SE"/>
          </a:p>
        </p:txBody>
      </p:sp>
      <p:pic>
        <p:nvPicPr>
          <p:cNvPr id="11283" name="Picture 29" descr="smoki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732588" y="188913"/>
            <a:ext cx="2152650" cy="2105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84" name="Picture 30" descr="srl-lo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187450" y="3573463"/>
            <a:ext cx="2160588" cy="446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rs Jerdén">
  <a:themeElements>
    <a:clrScheme name="Lars Jerdén 1">
      <a:dk1>
        <a:srgbClr val="545472"/>
      </a:dk1>
      <a:lt1>
        <a:srgbClr val="FFFFFF"/>
      </a:lt1>
      <a:dk2>
        <a:srgbClr val="660066"/>
      </a:dk2>
      <a:lt2>
        <a:srgbClr val="9797B7"/>
      </a:lt2>
      <a:accent1>
        <a:srgbClr val="A7CCD9"/>
      </a:accent1>
      <a:accent2>
        <a:srgbClr val="C7C7DF"/>
      </a:accent2>
      <a:accent3>
        <a:srgbClr val="FFFFFF"/>
      </a:accent3>
      <a:accent4>
        <a:srgbClr val="464660"/>
      </a:accent4>
      <a:accent5>
        <a:srgbClr val="D0E2E9"/>
      </a:accent5>
      <a:accent6>
        <a:srgbClr val="B4B4CA"/>
      </a:accent6>
      <a:hlink>
        <a:srgbClr val="9595FF"/>
      </a:hlink>
      <a:folHlink>
        <a:srgbClr val="8888AE"/>
      </a:folHlink>
    </a:clrScheme>
    <a:fontScheme name="Lars Jerdén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sv-SE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sv-SE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Lars Jerdén 1">
        <a:dk1>
          <a:srgbClr val="545472"/>
        </a:dk1>
        <a:lt1>
          <a:srgbClr val="FFFFFF"/>
        </a:lt1>
        <a:dk2>
          <a:srgbClr val="660066"/>
        </a:dk2>
        <a:lt2>
          <a:srgbClr val="9797B7"/>
        </a:lt2>
        <a:accent1>
          <a:srgbClr val="A7CCD9"/>
        </a:accent1>
        <a:accent2>
          <a:srgbClr val="C7C7DF"/>
        </a:accent2>
        <a:accent3>
          <a:srgbClr val="FFFFFF"/>
        </a:accent3>
        <a:accent4>
          <a:srgbClr val="464660"/>
        </a:accent4>
        <a:accent5>
          <a:srgbClr val="D0E2E9"/>
        </a:accent5>
        <a:accent6>
          <a:srgbClr val="B4B4CA"/>
        </a:accent6>
        <a:hlink>
          <a:srgbClr val="9595FF"/>
        </a:hlink>
        <a:folHlink>
          <a:srgbClr val="8888A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rs Jerdén 2">
        <a:dk1>
          <a:srgbClr val="545472"/>
        </a:dk1>
        <a:lt1>
          <a:srgbClr val="FFFFFF"/>
        </a:lt1>
        <a:dk2>
          <a:srgbClr val="892D5B"/>
        </a:dk2>
        <a:lt2>
          <a:srgbClr val="68A7BE"/>
        </a:lt2>
        <a:accent1>
          <a:srgbClr val="CAACCC"/>
        </a:accent1>
        <a:accent2>
          <a:srgbClr val="A7CCD9"/>
        </a:accent2>
        <a:accent3>
          <a:srgbClr val="FFFFFF"/>
        </a:accent3>
        <a:accent4>
          <a:srgbClr val="464660"/>
        </a:accent4>
        <a:accent5>
          <a:srgbClr val="E1D2E2"/>
        </a:accent5>
        <a:accent6>
          <a:srgbClr val="97B9C4"/>
        </a:accent6>
        <a:hlink>
          <a:srgbClr val="9595FF"/>
        </a:hlink>
        <a:folHlink>
          <a:srgbClr val="8888A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rs Jerdé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B2B2B2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D5D5D5"/>
        </a:accent5>
        <a:accent6>
          <a:srgbClr val="C8C8C8"/>
        </a:accent6>
        <a:hlink>
          <a:srgbClr val="4D4D4D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rs Jerdén 4">
        <a:dk1>
          <a:srgbClr val="545472"/>
        </a:dk1>
        <a:lt1>
          <a:srgbClr val="FFFFFF"/>
        </a:lt1>
        <a:dk2>
          <a:srgbClr val="892D5B"/>
        </a:dk2>
        <a:lt2>
          <a:srgbClr val="AC3872"/>
        </a:lt2>
        <a:accent1>
          <a:srgbClr val="660066"/>
        </a:accent1>
        <a:accent2>
          <a:srgbClr val="E2A6C4"/>
        </a:accent2>
        <a:accent3>
          <a:srgbClr val="FFFFFF"/>
        </a:accent3>
        <a:accent4>
          <a:srgbClr val="464660"/>
        </a:accent4>
        <a:accent5>
          <a:srgbClr val="B8AAB8"/>
        </a:accent5>
        <a:accent6>
          <a:srgbClr val="CD96B1"/>
        </a:accent6>
        <a:hlink>
          <a:srgbClr val="8585FF"/>
        </a:hlink>
        <a:folHlink>
          <a:srgbClr val="563EE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rs Jerdén 5">
        <a:dk1>
          <a:srgbClr val="545472"/>
        </a:dk1>
        <a:lt1>
          <a:srgbClr val="FFFFFF"/>
        </a:lt1>
        <a:dk2>
          <a:srgbClr val="892D5B"/>
        </a:dk2>
        <a:lt2>
          <a:srgbClr val="515BA7"/>
        </a:lt2>
        <a:accent1>
          <a:srgbClr val="8BD8E7"/>
        </a:accent1>
        <a:accent2>
          <a:srgbClr val="A5AAD3"/>
        </a:accent2>
        <a:accent3>
          <a:srgbClr val="FFFFFF"/>
        </a:accent3>
        <a:accent4>
          <a:srgbClr val="464660"/>
        </a:accent4>
        <a:accent5>
          <a:srgbClr val="C4E9F1"/>
        </a:accent5>
        <a:accent6>
          <a:srgbClr val="959ABF"/>
        </a:accent6>
        <a:hlink>
          <a:srgbClr val="B78AFA"/>
        </a:hlink>
        <a:folHlink>
          <a:srgbClr val="A0A5D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rs Jerdén 6">
        <a:dk1>
          <a:srgbClr val="545472"/>
        </a:dk1>
        <a:lt1>
          <a:srgbClr val="FFFFFF"/>
        </a:lt1>
        <a:dk2>
          <a:srgbClr val="37467F"/>
        </a:dk2>
        <a:lt2>
          <a:srgbClr val="547A3C"/>
        </a:lt2>
        <a:accent1>
          <a:srgbClr val="8BD8E7"/>
        </a:accent1>
        <a:accent2>
          <a:srgbClr val="B7D3A5"/>
        </a:accent2>
        <a:accent3>
          <a:srgbClr val="FFFFFF"/>
        </a:accent3>
        <a:accent4>
          <a:srgbClr val="464660"/>
        </a:accent4>
        <a:accent5>
          <a:srgbClr val="C4E9F1"/>
        </a:accent5>
        <a:accent6>
          <a:srgbClr val="A6BF95"/>
        </a:accent6>
        <a:hlink>
          <a:srgbClr val="619147"/>
        </a:hlink>
        <a:folHlink>
          <a:srgbClr val="94BE7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rs Jerdén 7">
        <a:dk1>
          <a:srgbClr val="545472"/>
        </a:dk1>
        <a:lt1>
          <a:srgbClr val="FFFFFF"/>
        </a:lt1>
        <a:dk2>
          <a:srgbClr val="655851"/>
        </a:dk2>
        <a:lt2>
          <a:srgbClr val="B49234"/>
        </a:lt2>
        <a:accent1>
          <a:srgbClr val="F8C684"/>
        </a:accent1>
        <a:accent2>
          <a:srgbClr val="E1CE97"/>
        </a:accent2>
        <a:accent3>
          <a:srgbClr val="FFFFFF"/>
        </a:accent3>
        <a:accent4>
          <a:srgbClr val="464660"/>
        </a:accent4>
        <a:accent5>
          <a:srgbClr val="FBDFC2"/>
        </a:accent5>
        <a:accent6>
          <a:srgbClr val="CCBA88"/>
        </a:accent6>
        <a:hlink>
          <a:srgbClr val="7C6148"/>
        </a:hlink>
        <a:folHlink>
          <a:srgbClr val="8E856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6CE02144CC7B3A41878248D47F9EDE16" ma:contentTypeVersion="8" ma:contentTypeDescription="Skapa ett nytt dokument." ma:contentTypeScope="" ma:versionID="b106836ff7b231a0d1ba8e713c94bb9d">
  <xsd:schema xmlns:xsd="http://www.w3.org/2001/XMLSchema" xmlns:xs="http://www.w3.org/2001/XMLSchema" xmlns:p="http://schemas.microsoft.com/office/2006/metadata/properties" xmlns:ns2="e9c119cf-83d4-435f-afab-304603bb89f1" xmlns:ns3="http://schemas.microsoft.com/sharepoint/v3/fields" targetNamespace="http://schemas.microsoft.com/office/2006/metadata/properties" ma:root="true" ma:fieldsID="9fe0476c91c7917695ca3d9658a245ea" ns2:_="" ns3:_="">
    <xsd:import namespace="e9c119cf-83d4-435f-afab-304603bb89f1"/>
    <xsd:import namespace="http://schemas.microsoft.com/sharepoint/v3/fields"/>
    <xsd:element name="properties">
      <xsd:complexType>
        <xsd:sequence>
          <xsd:element name="documentManagement">
            <xsd:complexType>
              <xsd:all>
                <xsd:element ref="ns2:_x00c5_r"/>
                <xsd:element ref="ns2:Akriveras_x002f_Gallras"/>
                <xsd:element ref="ns3:_DCDateCreate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9c119cf-83d4-435f-afab-304603bb89f1" elementFormDefault="qualified">
    <xsd:import namespace="http://schemas.microsoft.com/office/2006/documentManagement/types"/>
    <xsd:import namespace="http://schemas.microsoft.com/office/infopath/2007/PartnerControls"/>
    <xsd:element name="_x00c5_r" ma:index="8" ma:displayName="År" ma:decimals="0" ma:default="2020" ma:internalName="_x00c5_r" ma:percentage="FALSE">
      <xsd:simpleType>
        <xsd:restriction base="dms:Number">
          <xsd:maxInclusive value="2099"/>
          <xsd:minInclusive value="2010"/>
        </xsd:restriction>
      </xsd:simpleType>
    </xsd:element>
    <xsd:element name="Akriveras_x002f_Gallras" ma:index="9" ma:displayName="Akriveras/Gallras" ma:default="Gallras" ma:format="RadioButtons" ma:internalName="Akriveras_x002f_Gallras">
      <xsd:simpleType>
        <xsd:restriction base="dms:Choice">
          <xsd:enumeration value="Arkiveras"/>
          <xsd:enumeration value="Gallras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_DCDateCreated" ma:index="10" nillable="true" ma:displayName="Skapad" ma:description="Datumet resursen skapades" ma:format="DateOnly" ma:internalName="_DCDateCreated">
      <xsd:simpleType>
        <xsd:restriction base="dms:DateTim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4" ma:displayName="Innehållstyp"/>
        <xsd:element ref="dc:title" minOccurs="0" maxOccurs="1" ma:index="1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kriveras_x002f_Gallras xmlns="e9c119cf-83d4-435f-afab-304603bb89f1">Gallras</Akriveras_x002f_Gallras>
    <_x00c5_r xmlns="e9c119cf-83d4-435f-afab-304603bb89f1">2020</_x00c5_r>
    <_DCDateCreated xmlns="http://schemas.microsoft.com/sharepoint/v3/fields" xsi:nil="true"/>
  </documentManagement>
</p:properties>
</file>

<file path=customXml/itemProps1.xml><?xml version="1.0" encoding="utf-8"?>
<ds:datastoreItem xmlns:ds="http://schemas.openxmlformats.org/officeDocument/2006/customXml" ds:itemID="{066922F1-DBAC-4B66-9C3B-18F3EE9494BC}"/>
</file>

<file path=customXml/itemProps2.xml><?xml version="1.0" encoding="utf-8"?>
<ds:datastoreItem xmlns:ds="http://schemas.openxmlformats.org/officeDocument/2006/customXml" ds:itemID="{9A0CEE26-79CF-4357-9DBD-C0D9E94F55AB}"/>
</file>

<file path=customXml/itemProps3.xml><?xml version="1.0" encoding="utf-8"?>
<ds:datastoreItem xmlns:ds="http://schemas.openxmlformats.org/officeDocument/2006/customXml" ds:itemID="{71FD2545-03F2-4F0F-975C-5171167F1320}"/>
</file>

<file path=docProps/app.xml><?xml version="1.0" encoding="utf-8"?>
<Properties xmlns="http://schemas.openxmlformats.org/officeDocument/2006/extended-properties" xmlns:vt="http://schemas.openxmlformats.org/officeDocument/2006/docPropsVTypes">
  <Template>C:\Documents and Settings\pilmar\Application Data\Microsoft\Mallar\Lars Jerdén.pot</Template>
  <TotalTime>5412</TotalTime>
  <Words>228</Words>
  <Application>Microsoft Office PowerPoint</Application>
  <PresentationFormat>Bildspel på skärmen (4:3)</PresentationFormat>
  <Paragraphs>340</Paragraphs>
  <Slides>27</Slides>
  <Notes>19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27</vt:i4>
      </vt:variant>
    </vt:vector>
  </HeadingPairs>
  <TitlesOfParts>
    <vt:vector size="32" baseType="lpstr">
      <vt:lpstr>Times New Roman</vt:lpstr>
      <vt:lpstr>Arial</vt:lpstr>
      <vt:lpstr>Tahoma</vt:lpstr>
      <vt:lpstr>Verdana</vt:lpstr>
      <vt:lpstr>Lars Jerdén</vt:lpstr>
      <vt:lpstr>Bild 1</vt:lpstr>
      <vt:lpstr>Bild 2</vt:lpstr>
      <vt:lpstr>Bild 3</vt:lpstr>
      <vt:lpstr>Bild 4</vt:lpstr>
      <vt:lpstr>Bild 5</vt:lpstr>
      <vt:lpstr>Bild 6</vt:lpstr>
      <vt:lpstr>Diskuterade levnadsvanor vid läkarbesöket  3290 patienter i primärvården Dalarna hösten 2010</vt:lpstr>
      <vt:lpstr>   Rökning</vt:lpstr>
      <vt:lpstr>   Rökning</vt:lpstr>
      <vt:lpstr>   Rökning</vt:lpstr>
      <vt:lpstr>   Matvanor</vt:lpstr>
      <vt:lpstr>   Fysisk aktivitet</vt:lpstr>
      <vt:lpstr>   Riskbruk alkohol</vt:lpstr>
      <vt:lpstr>Bild 14</vt:lpstr>
      <vt:lpstr>Bild 15</vt:lpstr>
      <vt:lpstr>Bild 16</vt:lpstr>
      <vt:lpstr>Bild 17</vt:lpstr>
      <vt:lpstr>Bild 18</vt:lpstr>
      <vt:lpstr>Bild 19</vt:lpstr>
      <vt:lpstr>Bild 20</vt:lpstr>
      <vt:lpstr>Bild 21</vt:lpstr>
      <vt:lpstr>Bild 22</vt:lpstr>
      <vt:lpstr>Bild 23</vt:lpstr>
      <vt:lpstr>Bild 24</vt:lpstr>
      <vt:lpstr>Bild 25</vt:lpstr>
      <vt:lpstr>Bild 26</vt:lpstr>
      <vt:lpstr>Bild 27</vt:lpstr>
    </vt:vector>
  </TitlesOfParts>
  <Company>Landstinget Dalarna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13.40 L Jerden Innebörd läkare</dc:title>
  <dc:creator>jerlar</dc:creator>
  <cp:lastModifiedBy>jerlar</cp:lastModifiedBy>
  <cp:revision>403</cp:revision>
  <dcterms:created xsi:type="dcterms:W3CDTF">2007-05-14T08:36:58Z</dcterms:created>
  <dcterms:modified xsi:type="dcterms:W3CDTF">2012-02-07T19:46:28Z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0x0101006CE02144CC7B3A41878248D47F9EDE16</vt:lpwstr>
  </property>
</Properties>
</file>