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diagrams/data1.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1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notesSlides/notesSlide15.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14.xml" ContentType="application/vnd.openxmlformats-officedocument.presentationml.notesSlide+xml"/>
  <Override PartName="/ppt/slideMasters/slideMaster1.xml" ContentType="application/vnd.openxmlformats-officedocument.presentationml.slideMaster+xml"/>
  <Override PartName="/ppt/notesSlides/notesSlide10.xml" ContentType="application/vnd.openxmlformats-officedocument.presentationml.notesSlide+xml"/>
  <Override PartName="/ppt/notesSlides/notesSlide8.xml" ContentType="application/vnd.openxmlformats-officedocument.presentationml.notes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9.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theme/theme3.xml" ContentType="application/vnd.openxmlformats-officedocument.theme+xml"/>
  <Override PartName="/ppt/theme/theme2.xml" ContentType="application/vnd.openxmlformats-officedocument.theme+xml"/>
  <Override PartName="/ppt/diagrams/drawing1.xml" ContentType="application/vnd.ms-office.drawingml.diagramDrawing+xml"/>
  <Override PartName="/ppt/handoutMasters/handoutMaster1.xml" ContentType="application/vnd.openxmlformats-officedocument.presentationml.handoutMaster+xml"/>
  <Override PartName="/ppt/diagrams/layout2.xml" ContentType="application/vnd.openxmlformats-officedocument.drawingml.diagramLayout+xml"/>
  <Override PartName="/ppt/diagrams/colors2.xml" ContentType="application/vnd.openxmlformats-officedocument.drawingml.diagramColors+xml"/>
  <Override PartName="/ppt/diagrams/quickStyle2.xml" ContentType="application/vnd.openxmlformats-officedocument.drawingml.diagramStyle+xml"/>
  <Override PartName="/ppt/diagrams/drawing2.xml" ContentType="application/vnd.ms-office.drawingml.diagramDrawing+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2"/>
  </p:notesMasterIdLst>
  <p:handoutMasterIdLst>
    <p:handoutMasterId r:id="rId23"/>
  </p:handoutMasterIdLst>
  <p:sldIdLst>
    <p:sldId id="462" r:id="rId2"/>
    <p:sldId id="438" r:id="rId3"/>
    <p:sldId id="439" r:id="rId4"/>
    <p:sldId id="463" r:id="rId5"/>
    <p:sldId id="464" r:id="rId6"/>
    <p:sldId id="433" r:id="rId7"/>
    <p:sldId id="434" r:id="rId8"/>
    <p:sldId id="435" r:id="rId9"/>
    <p:sldId id="436" r:id="rId10"/>
    <p:sldId id="426" r:id="rId11"/>
    <p:sldId id="422" r:id="rId12"/>
    <p:sldId id="423" r:id="rId13"/>
    <p:sldId id="424" r:id="rId14"/>
    <p:sldId id="425" r:id="rId15"/>
    <p:sldId id="467" r:id="rId16"/>
    <p:sldId id="451" r:id="rId17"/>
    <p:sldId id="460" r:id="rId18"/>
    <p:sldId id="469" r:id="rId19"/>
    <p:sldId id="470" r:id="rId20"/>
    <p:sldId id="471" r:id="rId21"/>
  </p:sldIdLst>
  <p:sldSz cx="9906000" cy="6858000" type="A4"/>
  <p:notesSz cx="6794500" cy="9931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1611"/>
    <a:srgbClr val="006666"/>
    <a:srgbClr val="FFFA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6270" autoAdjust="0"/>
  </p:normalViewPr>
  <p:slideViewPr>
    <p:cSldViewPr>
      <p:cViewPr>
        <p:scale>
          <a:sx n="67" d="100"/>
          <a:sy n="67" d="100"/>
        </p:scale>
        <p:origin x="-1320" y="-246"/>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1992" y="-72"/>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 Id="rId30"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30B94ED-A2A6-4F2E-90AD-7AFAAA6678AF}" type="doc">
      <dgm:prSet loTypeId="urn:microsoft.com/office/officeart/2005/8/layout/arrow2" loCatId="process" qsTypeId="urn:microsoft.com/office/officeart/2005/8/quickstyle/simple1" qsCatId="simple" csTypeId="urn:microsoft.com/office/officeart/2005/8/colors/accent2_1" csCatId="accent2" phldr="1"/>
      <dgm:spPr/>
    </dgm:pt>
    <dgm:pt modelId="{4ACB4231-84B6-4EB6-BEB9-6D428670817F}">
      <dgm:prSet phldrT="[Text]"/>
      <dgm:spPr>
        <a:xfrm>
          <a:off x="1653920" y="3143464"/>
          <a:ext cx="1648218" cy="1277723"/>
        </a:xfrm>
        <a:noFill/>
        <a:ln>
          <a:noFill/>
        </a:ln>
        <a:effectLst/>
      </dgm:spPr>
      <dgm:t>
        <a:bodyPr/>
        <a:lstStyle/>
        <a:p>
          <a:r>
            <a:rPr lang="sv-SE" b="1" dirty="0">
              <a:solidFill>
                <a:sysClr val="windowText" lastClr="000000">
                  <a:hueOff val="0"/>
                  <a:satOff val="0"/>
                  <a:lumOff val="0"/>
                  <a:alphaOff val="0"/>
                </a:sysClr>
              </a:solidFill>
              <a:latin typeface="Arial" pitchFamily="34" charset="0"/>
              <a:ea typeface="+mn-ea"/>
              <a:cs typeface="+mn-cs"/>
            </a:rPr>
            <a:t>Formulera frågeställning</a:t>
          </a:r>
        </a:p>
        <a:p>
          <a:r>
            <a:rPr lang="sv-SE" dirty="0" smtClean="0">
              <a:solidFill>
                <a:sysClr val="windowText" lastClr="000000">
                  <a:hueOff val="0"/>
                  <a:satOff val="0"/>
                  <a:lumOff val="0"/>
                  <a:alphaOff val="0"/>
                </a:sysClr>
              </a:solidFill>
              <a:latin typeface="Arial" pitchFamily="34" charset="0"/>
              <a:ea typeface="+mn-ea"/>
              <a:cs typeface="+mn-cs"/>
            </a:rPr>
            <a:t>Tillstånds-</a:t>
          </a:r>
          <a:endParaRPr lang="sv-SE" dirty="0">
            <a:solidFill>
              <a:sysClr val="windowText" lastClr="000000">
                <a:hueOff val="0"/>
                <a:satOff val="0"/>
                <a:lumOff val="0"/>
                <a:alphaOff val="0"/>
              </a:sysClr>
            </a:solidFill>
            <a:latin typeface="Arial" pitchFamily="34" charset="0"/>
            <a:ea typeface="+mn-ea"/>
            <a:cs typeface="+mn-cs"/>
          </a:endParaRPr>
        </a:p>
        <a:p>
          <a:r>
            <a:rPr lang="sv-SE" dirty="0">
              <a:solidFill>
                <a:sysClr val="windowText" lastClr="000000">
                  <a:hueOff val="0"/>
                  <a:satOff val="0"/>
                  <a:lumOff val="0"/>
                  <a:alphaOff val="0"/>
                </a:sysClr>
              </a:solidFill>
              <a:latin typeface="Arial" pitchFamily="34" charset="0"/>
              <a:ea typeface="+mn-ea"/>
              <a:cs typeface="+mn-cs"/>
            </a:rPr>
            <a:t>och åtgärdspar</a:t>
          </a:r>
          <a:endParaRPr lang="sv-SE" dirty="0">
            <a:solidFill>
              <a:sysClr val="windowText" lastClr="000000">
                <a:hueOff val="0"/>
                <a:satOff val="0"/>
                <a:lumOff val="0"/>
                <a:alphaOff val="0"/>
              </a:sysClr>
            </a:solidFill>
            <a:latin typeface="Calibri"/>
            <a:ea typeface="+mn-ea"/>
            <a:cs typeface="+mn-cs"/>
          </a:endParaRPr>
        </a:p>
      </dgm:t>
    </dgm:pt>
    <dgm:pt modelId="{E8E79289-5231-45EF-B813-D0330E9D40BB}" type="parTrans" cxnId="{EFECAF3A-0D6C-4D4F-9B35-A80EC8AF97DF}">
      <dgm:prSet/>
      <dgm:spPr/>
      <dgm:t>
        <a:bodyPr/>
        <a:lstStyle/>
        <a:p>
          <a:endParaRPr lang="sv-SE"/>
        </a:p>
      </dgm:t>
    </dgm:pt>
    <dgm:pt modelId="{B084BAF6-0605-423D-925C-9EB1CC02D351}" type="sibTrans" cxnId="{EFECAF3A-0D6C-4D4F-9B35-A80EC8AF97DF}">
      <dgm:prSet/>
      <dgm:spPr/>
      <dgm:t>
        <a:bodyPr/>
        <a:lstStyle/>
        <a:p>
          <a:endParaRPr lang="sv-SE"/>
        </a:p>
      </dgm:t>
    </dgm:pt>
    <dgm:pt modelId="{461BF869-C133-4FB3-9913-B43D8F50FED6}">
      <dgm:prSet phldrT="[Text]"/>
      <dgm:spPr>
        <a:xfrm>
          <a:off x="3351656" y="2016061"/>
          <a:ext cx="1697736" cy="2405126"/>
        </a:xfrm>
        <a:noFill/>
        <a:ln>
          <a:noFill/>
        </a:ln>
        <a:effectLst/>
      </dgm:spPr>
      <dgm:t>
        <a:bodyPr/>
        <a:lstStyle/>
        <a:p>
          <a:r>
            <a:rPr lang="sv-SE" b="1" dirty="0">
              <a:solidFill>
                <a:sysClr val="windowText" lastClr="000000">
                  <a:hueOff val="0"/>
                  <a:satOff val="0"/>
                  <a:lumOff val="0"/>
                  <a:alphaOff val="0"/>
                </a:sysClr>
              </a:solidFill>
              <a:latin typeface="Arial" pitchFamily="34" charset="0"/>
              <a:ea typeface="+mn-ea"/>
              <a:cs typeface="+mn-cs"/>
            </a:rPr>
            <a:t>Samla bästa tillgängliga kunskap</a:t>
          </a:r>
        </a:p>
        <a:p>
          <a:r>
            <a:rPr lang="sv-SE" dirty="0">
              <a:solidFill>
                <a:sysClr val="windowText" lastClr="000000">
                  <a:hueOff val="0"/>
                  <a:satOff val="0"/>
                  <a:lumOff val="0"/>
                  <a:alphaOff val="0"/>
                </a:sysClr>
              </a:solidFill>
              <a:latin typeface="Arial" pitchFamily="34" charset="0"/>
              <a:ea typeface="+mn-ea"/>
              <a:cs typeface="+mn-cs"/>
            </a:rPr>
            <a:t>Systematiska översikter</a:t>
          </a:r>
        </a:p>
        <a:p>
          <a:r>
            <a:rPr lang="sv-SE" dirty="0">
              <a:solidFill>
                <a:sysClr val="windowText" lastClr="000000">
                  <a:hueOff val="0"/>
                  <a:satOff val="0"/>
                  <a:lumOff val="0"/>
                  <a:alphaOff val="0"/>
                </a:sysClr>
              </a:solidFill>
              <a:latin typeface="Arial" pitchFamily="34" charset="0"/>
              <a:ea typeface="+mn-ea"/>
              <a:cs typeface="+mn-cs"/>
            </a:rPr>
            <a:t>Enskilda studier</a:t>
          </a:r>
        </a:p>
        <a:p>
          <a:r>
            <a:rPr lang="sv-SE" dirty="0" smtClean="0">
              <a:solidFill>
                <a:sysClr val="windowText" lastClr="000000">
                  <a:hueOff val="0"/>
                  <a:satOff val="0"/>
                  <a:lumOff val="0"/>
                  <a:alphaOff val="0"/>
                </a:sysClr>
              </a:solidFill>
              <a:latin typeface="Arial" pitchFamily="34" charset="0"/>
              <a:ea typeface="+mn-ea"/>
              <a:cs typeface="+mn-cs"/>
            </a:rPr>
            <a:t>Konsensus</a:t>
          </a:r>
        </a:p>
        <a:p>
          <a:r>
            <a:rPr lang="sv-SE" dirty="0" smtClean="0">
              <a:solidFill>
                <a:sysClr val="windowText" lastClr="000000">
                  <a:hueOff val="0"/>
                  <a:satOff val="0"/>
                  <a:lumOff val="0"/>
                  <a:alphaOff val="0"/>
                </a:sysClr>
              </a:solidFill>
              <a:latin typeface="Arial" pitchFamily="34" charset="0"/>
              <a:ea typeface="+mn-ea"/>
              <a:cs typeface="+mn-cs"/>
            </a:rPr>
            <a:t>Hälsoekonomiskt underlag</a:t>
          </a:r>
          <a:endParaRPr lang="sv-SE" dirty="0">
            <a:solidFill>
              <a:sysClr val="windowText" lastClr="000000">
                <a:hueOff val="0"/>
                <a:satOff val="0"/>
                <a:lumOff val="0"/>
                <a:alphaOff val="0"/>
              </a:sysClr>
            </a:solidFill>
            <a:latin typeface="Calibri"/>
            <a:ea typeface="+mn-ea"/>
            <a:cs typeface="+mn-cs"/>
          </a:endParaRPr>
        </a:p>
      </dgm:t>
    </dgm:pt>
    <dgm:pt modelId="{3FF860A1-372F-4965-8BBB-7514856D70B2}" type="parTrans" cxnId="{F17540DB-F298-42C6-94AD-A5769ACE155E}">
      <dgm:prSet/>
      <dgm:spPr/>
      <dgm:t>
        <a:bodyPr/>
        <a:lstStyle/>
        <a:p>
          <a:endParaRPr lang="sv-SE"/>
        </a:p>
      </dgm:t>
    </dgm:pt>
    <dgm:pt modelId="{F4FE387C-A825-46E1-B642-B4F93DF6B2BA}" type="sibTrans" cxnId="{F17540DB-F298-42C6-94AD-A5769ACE155E}">
      <dgm:prSet/>
      <dgm:spPr/>
      <dgm:t>
        <a:bodyPr/>
        <a:lstStyle/>
        <a:p>
          <a:endParaRPr lang="sv-SE"/>
        </a:p>
      </dgm:t>
    </dgm:pt>
    <dgm:pt modelId="{42040184-C845-420A-8F77-0BF160E7B9FB}">
      <dgm:prSet phldrT="[Text]" custT="1"/>
      <dgm:spPr>
        <a:xfrm>
          <a:off x="5367718" y="1348462"/>
          <a:ext cx="1697736" cy="3072725"/>
        </a:xfrm>
        <a:noFill/>
        <a:ln>
          <a:noFill/>
        </a:ln>
        <a:effectLst/>
      </dgm:spPr>
      <dgm:t>
        <a:bodyPr/>
        <a:lstStyle/>
        <a:p>
          <a:r>
            <a:rPr lang="sv-SE" sz="1800" b="1" dirty="0">
              <a:solidFill>
                <a:sysClr val="windowText" lastClr="000000">
                  <a:hueOff val="0"/>
                  <a:satOff val="0"/>
                  <a:lumOff val="0"/>
                  <a:alphaOff val="0"/>
                </a:sysClr>
              </a:solidFill>
              <a:latin typeface="Arial" pitchFamily="34" charset="0"/>
              <a:ea typeface="+mn-ea"/>
              <a:cs typeface="+mn-cs"/>
            </a:rPr>
            <a:t>Prioritera</a:t>
          </a:r>
        </a:p>
        <a:p>
          <a:endParaRPr lang="sv-SE" sz="100" dirty="0" smtClean="0">
            <a:solidFill>
              <a:sysClr val="windowText" lastClr="000000">
                <a:hueOff val="0"/>
                <a:satOff val="0"/>
                <a:lumOff val="0"/>
                <a:alphaOff val="0"/>
              </a:sysClr>
            </a:solidFill>
            <a:latin typeface="Arial" pitchFamily="34" charset="0"/>
            <a:ea typeface="+mn-ea"/>
            <a:cs typeface="+mn-cs"/>
          </a:endParaRPr>
        </a:p>
        <a:p>
          <a:r>
            <a:rPr lang="sv-SE" sz="1800" dirty="0" smtClean="0">
              <a:solidFill>
                <a:sysClr val="windowText" lastClr="000000">
                  <a:hueOff val="0"/>
                  <a:satOff val="0"/>
                  <a:lumOff val="0"/>
                  <a:alphaOff val="0"/>
                </a:sysClr>
              </a:solidFill>
              <a:latin typeface="Arial" pitchFamily="34" charset="0"/>
              <a:ea typeface="+mn-ea"/>
              <a:cs typeface="+mn-cs"/>
            </a:rPr>
            <a:t>Vetenskapligt underlag</a:t>
          </a:r>
        </a:p>
        <a:p>
          <a:r>
            <a:rPr lang="sv-SE" sz="1800" dirty="0" smtClean="0"/>
            <a:t>- </a:t>
          </a:r>
          <a:r>
            <a:rPr lang="sv-SE" sz="1600" dirty="0" smtClean="0"/>
            <a:t>Effekt av åtgärd</a:t>
          </a:r>
        </a:p>
        <a:p>
          <a:r>
            <a:rPr lang="sv-SE" sz="1600" dirty="0" smtClean="0"/>
            <a:t>- Evidens för effekt</a:t>
          </a:r>
        </a:p>
        <a:p>
          <a:r>
            <a:rPr lang="sv-SE" sz="1600" dirty="0" smtClean="0"/>
            <a:t>- Hälsoekonomisk bedömning</a:t>
          </a:r>
          <a:r>
            <a:rPr lang="sv-SE" sz="1600" dirty="0" smtClean="0">
              <a:solidFill>
                <a:sysClr val="windowText" lastClr="000000">
                  <a:hueOff val="0"/>
                  <a:satOff val="0"/>
                  <a:lumOff val="0"/>
                  <a:alphaOff val="0"/>
                </a:sysClr>
              </a:solidFill>
              <a:latin typeface="Arial" pitchFamily="34" charset="0"/>
              <a:ea typeface="+mn-ea"/>
              <a:cs typeface="+mn-cs"/>
            </a:rPr>
            <a:t> </a:t>
          </a:r>
          <a:endParaRPr lang="sv-SE" sz="1600" dirty="0">
            <a:solidFill>
              <a:sysClr val="windowText" lastClr="000000">
                <a:hueOff val="0"/>
                <a:satOff val="0"/>
                <a:lumOff val="0"/>
                <a:alphaOff val="0"/>
              </a:sysClr>
            </a:solidFill>
            <a:latin typeface="Arial" pitchFamily="34" charset="0"/>
            <a:ea typeface="+mn-ea"/>
            <a:cs typeface="+mn-cs"/>
          </a:endParaRPr>
        </a:p>
        <a:p>
          <a:endParaRPr lang="sv-SE" sz="1800" dirty="0" smtClean="0">
            <a:solidFill>
              <a:sysClr val="windowText" lastClr="000000">
                <a:hueOff val="0"/>
                <a:satOff val="0"/>
                <a:lumOff val="0"/>
                <a:alphaOff val="0"/>
              </a:sysClr>
            </a:solidFill>
            <a:latin typeface="Arial" pitchFamily="34" charset="0"/>
            <a:ea typeface="+mn-ea"/>
            <a:cs typeface="+mn-cs"/>
          </a:endParaRPr>
        </a:p>
        <a:p>
          <a:r>
            <a:rPr lang="sv-SE" sz="1800" dirty="0" smtClean="0">
              <a:solidFill>
                <a:sysClr val="windowText" lastClr="000000">
                  <a:hueOff val="0"/>
                  <a:satOff val="0"/>
                  <a:lumOff val="0"/>
                  <a:alphaOff val="0"/>
                </a:sysClr>
              </a:solidFill>
              <a:latin typeface="Arial" pitchFamily="34" charset="0"/>
              <a:ea typeface="+mn-ea"/>
              <a:cs typeface="+mn-cs"/>
            </a:rPr>
            <a:t>Tillståndets </a:t>
          </a:r>
          <a:r>
            <a:rPr lang="sv-SE" sz="1800" dirty="0">
              <a:solidFill>
                <a:sysClr val="windowText" lastClr="000000">
                  <a:hueOff val="0"/>
                  <a:satOff val="0"/>
                  <a:lumOff val="0"/>
                  <a:alphaOff val="0"/>
                </a:sysClr>
              </a:solidFill>
              <a:latin typeface="Arial" pitchFamily="34" charset="0"/>
              <a:ea typeface="+mn-ea"/>
              <a:cs typeface="+mn-cs"/>
            </a:rPr>
            <a:t>svårighetsgrad</a:t>
          </a:r>
          <a:endParaRPr lang="sv-SE" sz="1800" dirty="0">
            <a:solidFill>
              <a:sysClr val="windowText" lastClr="000000">
                <a:hueOff val="0"/>
                <a:satOff val="0"/>
                <a:lumOff val="0"/>
                <a:alphaOff val="0"/>
              </a:sysClr>
            </a:solidFill>
            <a:latin typeface="Calibri"/>
            <a:ea typeface="+mn-ea"/>
            <a:cs typeface="+mn-cs"/>
          </a:endParaRPr>
        </a:p>
      </dgm:t>
    </dgm:pt>
    <dgm:pt modelId="{6056EFB1-29A2-4AFF-9AA9-2B3FD4E114FF}" type="parTrans" cxnId="{267AF22D-B884-410B-AC49-BA6AFBEC03A2}">
      <dgm:prSet/>
      <dgm:spPr/>
      <dgm:t>
        <a:bodyPr/>
        <a:lstStyle/>
        <a:p>
          <a:endParaRPr lang="sv-SE"/>
        </a:p>
      </dgm:t>
    </dgm:pt>
    <dgm:pt modelId="{CD6A88D2-1EFE-4268-9931-3ABBCD40FB62}" type="sibTrans" cxnId="{267AF22D-B884-410B-AC49-BA6AFBEC03A2}">
      <dgm:prSet/>
      <dgm:spPr/>
      <dgm:t>
        <a:bodyPr/>
        <a:lstStyle/>
        <a:p>
          <a:endParaRPr lang="sv-SE"/>
        </a:p>
      </dgm:t>
    </dgm:pt>
    <dgm:pt modelId="{4992934A-E15C-4C51-B462-3DA8EDF262FC}" type="pres">
      <dgm:prSet presAssocID="{F30B94ED-A2A6-4F2E-90AD-7AFAAA6678AF}" presName="arrowDiagram" presStyleCnt="0">
        <dgm:presLayoutVars>
          <dgm:chMax val="5"/>
          <dgm:dir/>
          <dgm:resizeHandles val="exact"/>
        </dgm:presLayoutVars>
      </dgm:prSet>
      <dgm:spPr/>
    </dgm:pt>
    <dgm:pt modelId="{E33FC454-9B02-428A-A601-206984B465B3}" type="pres">
      <dgm:prSet presAssocID="{F30B94ED-A2A6-4F2E-90AD-7AFAAA6678AF}" presName="arrow" presStyleLbl="bgShp" presStyleIdx="0" presStyleCnt="1"/>
      <dgm:spPr>
        <a:xfrm>
          <a:off x="663574" y="0"/>
          <a:ext cx="7073900" cy="4421188"/>
        </a:xfrm>
        <a:prstGeom prst="swooshArrow">
          <a:avLst>
            <a:gd name="adj1" fmla="val 25000"/>
            <a:gd name="adj2" fmla="val 25000"/>
          </a:avLst>
        </a:prstGeom>
        <a:solidFill>
          <a:srgbClr val="C0504D">
            <a:tint val="40000"/>
            <a:hueOff val="0"/>
            <a:satOff val="0"/>
            <a:lumOff val="0"/>
            <a:alphaOff val="0"/>
          </a:srgbClr>
        </a:solidFill>
        <a:ln>
          <a:noFill/>
        </a:ln>
        <a:effectLst/>
      </dgm:spPr>
    </dgm:pt>
    <dgm:pt modelId="{098E9374-7399-4268-9B30-AF804F3AEED0}" type="pres">
      <dgm:prSet presAssocID="{F30B94ED-A2A6-4F2E-90AD-7AFAAA6678AF}" presName="arrowDiagram3" presStyleCnt="0"/>
      <dgm:spPr/>
    </dgm:pt>
    <dgm:pt modelId="{13CE89DD-C4DA-43F9-AD9E-EAAE63257990}" type="pres">
      <dgm:prSet presAssocID="{4ACB4231-84B6-4EB6-BEB9-6D428670817F}" presName="bullet3a" presStyleLbl="node1" presStyleIdx="0" presStyleCnt="3"/>
      <dgm:spPr>
        <a:xfrm>
          <a:off x="1561960" y="3051503"/>
          <a:ext cx="183921" cy="183921"/>
        </a:xfrm>
        <a:prstGeom prst="ellipse">
          <a:avLst/>
        </a:prstGeom>
        <a:solidFill>
          <a:sysClr val="window" lastClr="FFFFFF">
            <a:hueOff val="0"/>
            <a:satOff val="0"/>
            <a:lumOff val="0"/>
            <a:alphaOff val="0"/>
          </a:sysClr>
        </a:solidFill>
        <a:ln w="25400" cap="flat" cmpd="sng" algn="ctr">
          <a:solidFill>
            <a:srgbClr val="C0504D">
              <a:shade val="80000"/>
              <a:hueOff val="0"/>
              <a:satOff val="0"/>
              <a:lumOff val="0"/>
              <a:alphaOff val="0"/>
            </a:srgbClr>
          </a:solidFill>
          <a:prstDash val="solid"/>
        </a:ln>
        <a:effectLst/>
      </dgm:spPr>
    </dgm:pt>
    <dgm:pt modelId="{622E05C1-4D99-4986-BD84-8ACECE0A8913}" type="pres">
      <dgm:prSet presAssocID="{4ACB4231-84B6-4EB6-BEB9-6D428670817F}" presName="textBox3a" presStyleLbl="revTx" presStyleIdx="0" presStyleCnt="3">
        <dgm:presLayoutVars>
          <dgm:bulletEnabled val="1"/>
        </dgm:presLayoutVars>
      </dgm:prSet>
      <dgm:spPr>
        <a:prstGeom prst="rect">
          <a:avLst/>
        </a:prstGeom>
      </dgm:spPr>
      <dgm:t>
        <a:bodyPr/>
        <a:lstStyle/>
        <a:p>
          <a:endParaRPr lang="sv-SE"/>
        </a:p>
      </dgm:t>
    </dgm:pt>
    <dgm:pt modelId="{92D9080B-A81F-4C55-96B1-8BC755EDD4BD}" type="pres">
      <dgm:prSet presAssocID="{461BF869-C133-4FB3-9913-B43D8F50FED6}" presName="bullet3b" presStyleLbl="node1" presStyleIdx="1" presStyleCnt="3"/>
      <dgm:spPr>
        <a:xfrm>
          <a:off x="3185420" y="1849825"/>
          <a:ext cx="332473" cy="332473"/>
        </a:xfrm>
        <a:prstGeom prst="ellipse">
          <a:avLst/>
        </a:prstGeom>
        <a:solidFill>
          <a:sysClr val="window" lastClr="FFFFFF">
            <a:hueOff val="0"/>
            <a:satOff val="0"/>
            <a:lumOff val="0"/>
            <a:alphaOff val="0"/>
          </a:sysClr>
        </a:solidFill>
        <a:ln w="25400" cap="flat" cmpd="sng" algn="ctr">
          <a:solidFill>
            <a:srgbClr val="C0504D">
              <a:shade val="80000"/>
              <a:hueOff val="0"/>
              <a:satOff val="0"/>
              <a:lumOff val="0"/>
              <a:alphaOff val="0"/>
            </a:srgbClr>
          </a:solidFill>
          <a:prstDash val="solid"/>
        </a:ln>
        <a:effectLst/>
      </dgm:spPr>
    </dgm:pt>
    <dgm:pt modelId="{091CA0A8-9C03-445C-A8B0-8C1FB65B9F82}" type="pres">
      <dgm:prSet presAssocID="{461BF869-C133-4FB3-9913-B43D8F50FED6}" presName="textBox3b" presStyleLbl="revTx" presStyleIdx="1" presStyleCnt="3" custLinFactNeighborX="2813">
        <dgm:presLayoutVars>
          <dgm:bulletEnabled val="1"/>
        </dgm:presLayoutVars>
      </dgm:prSet>
      <dgm:spPr>
        <a:prstGeom prst="rect">
          <a:avLst/>
        </a:prstGeom>
      </dgm:spPr>
      <dgm:t>
        <a:bodyPr/>
        <a:lstStyle/>
        <a:p>
          <a:endParaRPr lang="sv-SE"/>
        </a:p>
      </dgm:t>
    </dgm:pt>
    <dgm:pt modelId="{FF7E602F-13FB-4D54-99F5-83F8EFB564D6}" type="pres">
      <dgm:prSet presAssocID="{42040184-C845-420A-8F77-0BF160E7B9FB}" presName="bullet3c" presStyleLbl="node1" presStyleIdx="2" presStyleCnt="3"/>
      <dgm:spPr>
        <a:xfrm>
          <a:off x="5137816" y="1118560"/>
          <a:ext cx="459803" cy="459803"/>
        </a:xfrm>
        <a:prstGeom prst="ellipse">
          <a:avLst/>
        </a:prstGeom>
        <a:solidFill>
          <a:sysClr val="window" lastClr="FFFFFF">
            <a:hueOff val="0"/>
            <a:satOff val="0"/>
            <a:lumOff val="0"/>
            <a:alphaOff val="0"/>
          </a:sysClr>
        </a:solidFill>
        <a:ln w="25400" cap="flat" cmpd="sng" algn="ctr">
          <a:solidFill>
            <a:srgbClr val="C0504D">
              <a:shade val="80000"/>
              <a:hueOff val="0"/>
              <a:satOff val="0"/>
              <a:lumOff val="0"/>
              <a:alphaOff val="0"/>
            </a:srgbClr>
          </a:solidFill>
          <a:prstDash val="solid"/>
        </a:ln>
        <a:effectLst/>
      </dgm:spPr>
    </dgm:pt>
    <dgm:pt modelId="{6AC8A518-D986-4913-B0AF-B7D65924440F}" type="pres">
      <dgm:prSet presAssocID="{42040184-C845-420A-8F77-0BF160E7B9FB}" presName="textBox3c" presStyleLbl="revTx" presStyleIdx="2" presStyleCnt="3" custScaleX="159736" custScaleY="55417" custLinFactNeighborX="25674" custLinFactNeighborY="-13484">
        <dgm:presLayoutVars>
          <dgm:bulletEnabled val="1"/>
        </dgm:presLayoutVars>
      </dgm:prSet>
      <dgm:spPr>
        <a:prstGeom prst="rect">
          <a:avLst/>
        </a:prstGeom>
      </dgm:spPr>
      <dgm:t>
        <a:bodyPr/>
        <a:lstStyle/>
        <a:p>
          <a:endParaRPr lang="sv-SE"/>
        </a:p>
      </dgm:t>
    </dgm:pt>
  </dgm:ptLst>
  <dgm:cxnLst>
    <dgm:cxn modelId="{5023531F-0456-479E-ABEA-B372D8426190}" type="presOf" srcId="{42040184-C845-420A-8F77-0BF160E7B9FB}" destId="{6AC8A518-D986-4913-B0AF-B7D65924440F}" srcOrd="0" destOrd="0" presId="urn:microsoft.com/office/officeart/2005/8/layout/arrow2"/>
    <dgm:cxn modelId="{EFECAF3A-0D6C-4D4F-9B35-A80EC8AF97DF}" srcId="{F30B94ED-A2A6-4F2E-90AD-7AFAAA6678AF}" destId="{4ACB4231-84B6-4EB6-BEB9-6D428670817F}" srcOrd="0" destOrd="0" parTransId="{E8E79289-5231-45EF-B813-D0330E9D40BB}" sibTransId="{B084BAF6-0605-423D-925C-9EB1CC02D351}"/>
    <dgm:cxn modelId="{267AF22D-B884-410B-AC49-BA6AFBEC03A2}" srcId="{F30B94ED-A2A6-4F2E-90AD-7AFAAA6678AF}" destId="{42040184-C845-420A-8F77-0BF160E7B9FB}" srcOrd="2" destOrd="0" parTransId="{6056EFB1-29A2-4AFF-9AA9-2B3FD4E114FF}" sibTransId="{CD6A88D2-1EFE-4268-9931-3ABBCD40FB62}"/>
    <dgm:cxn modelId="{23EEDDB3-761B-4DA7-A269-6FD8936CBBF0}" type="presOf" srcId="{461BF869-C133-4FB3-9913-B43D8F50FED6}" destId="{091CA0A8-9C03-445C-A8B0-8C1FB65B9F82}" srcOrd="0" destOrd="0" presId="urn:microsoft.com/office/officeart/2005/8/layout/arrow2"/>
    <dgm:cxn modelId="{CF2936FC-89C7-4319-AC90-7B8C55870DF5}" type="presOf" srcId="{4ACB4231-84B6-4EB6-BEB9-6D428670817F}" destId="{622E05C1-4D99-4986-BD84-8ACECE0A8913}" srcOrd="0" destOrd="0" presId="urn:microsoft.com/office/officeart/2005/8/layout/arrow2"/>
    <dgm:cxn modelId="{F17540DB-F298-42C6-94AD-A5769ACE155E}" srcId="{F30B94ED-A2A6-4F2E-90AD-7AFAAA6678AF}" destId="{461BF869-C133-4FB3-9913-B43D8F50FED6}" srcOrd="1" destOrd="0" parTransId="{3FF860A1-372F-4965-8BBB-7514856D70B2}" sibTransId="{F4FE387C-A825-46E1-B642-B4F93DF6B2BA}"/>
    <dgm:cxn modelId="{1B37F760-B2FE-4D46-B1E5-AC261FB7AF31}" type="presOf" srcId="{F30B94ED-A2A6-4F2E-90AD-7AFAAA6678AF}" destId="{4992934A-E15C-4C51-B462-3DA8EDF262FC}" srcOrd="0" destOrd="0" presId="urn:microsoft.com/office/officeart/2005/8/layout/arrow2"/>
    <dgm:cxn modelId="{6D22F240-DBF2-44BB-86F9-3E0729CDEE44}" type="presParOf" srcId="{4992934A-E15C-4C51-B462-3DA8EDF262FC}" destId="{E33FC454-9B02-428A-A601-206984B465B3}" srcOrd="0" destOrd="0" presId="urn:microsoft.com/office/officeart/2005/8/layout/arrow2"/>
    <dgm:cxn modelId="{D9DE672B-990A-406D-8F14-F18234860530}" type="presParOf" srcId="{4992934A-E15C-4C51-B462-3DA8EDF262FC}" destId="{098E9374-7399-4268-9B30-AF804F3AEED0}" srcOrd="1" destOrd="0" presId="urn:microsoft.com/office/officeart/2005/8/layout/arrow2"/>
    <dgm:cxn modelId="{287C8B8A-3500-4B53-9A0D-3E3D1562EC77}" type="presParOf" srcId="{098E9374-7399-4268-9B30-AF804F3AEED0}" destId="{13CE89DD-C4DA-43F9-AD9E-EAAE63257990}" srcOrd="0" destOrd="0" presId="urn:microsoft.com/office/officeart/2005/8/layout/arrow2"/>
    <dgm:cxn modelId="{1CDFC6AB-A20F-4B5A-8F99-DA538F2B156A}" type="presParOf" srcId="{098E9374-7399-4268-9B30-AF804F3AEED0}" destId="{622E05C1-4D99-4986-BD84-8ACECE0A8913}" srcOrd="1" destOrd="0" presId="urn:microsoft.com/office/officeart/2005/8/layout/arrow2"/>
    <dgm:cxn modelId="{6117DB4D-133D-43F8-8485-29B6722131F3}" type="presParOf" srcId="{098E9374-7399-4268-9B30-AF804F3AEED0}" destId="{92D9080B-A81F-4C55-96B1-8BC755EDD4BD}" srcOrd="2" destOrd="0" presId="urn:microsoft.com/office/officeart/2005/8/layout/arrow2"/>
    <dgm:cxn modelId="{E827805B-5592-43C5-93D8-EAACE4FE0621}" type="presParOf" srcId="{098E9374-7399-4268-9B30-AF804F3AEED0}" destId="{091CA0A8-9C03-445C-A8B0-8C1FB65B9F82}" srcOrd="3" destOrd="0" presId="urn:microsoft.com/office/officeart/2005/8/layout/arrow2"/>
    <dgm:cxn modelId="{535C8858-EC53-4DAF-906C-2787137A5DAB}" type="presParOf" srcId="{098E9374-7399-4268-9B30-AF804F3AEED0}" destId="{FF7E602F-13FB-4D54-99F5-83F8EFB564D6}" srcOrd="4" destOrd="0" presId="urn:microsoft.com/office/officeart/2005/8/layout/arrow2"/>
    <dgm:cxn modelId="{4441B27D-4805-49CF-B530-F2189BFC264B}" type="presParOf" srcId="{098E9374-7399-4268-9B30-AF804F3AEED0}" destId="{6AC8A518-D986-4913-B0AF-B7D65924440F}" srcOrd="5"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C7AD7B-9EA9-45DA-AC41-FAC0FD881B3F}" type="doc">
      <dgm:prSet loTypeId="urn:microsoft.com/office/officeart/2005/8/layout/arrow4" loCatId="relationship" qsTypeId="urn:microsoft.com/office/officeart/2005/8/quickstyle/simple1" qsCatId="simple" csTypeId="urn:microsoft.com/office/officeart/2005/8/colors/accent2_3" csCatId="accent2" phldr="1"/>
      <dgm:spPr/>
      <dgm:t>
        <a:bodyPr/>
        <a:lstStyle/>
        <a:p>
          <a:endParaRPr lang="sv-SE"/>
        </a:p>
      </dgm:t>
    </dgm:pt>
    <dgm:pt modelId="{F1722D77-150D-4D71-8E39-3BEA07C18320}">
      <dgm:prSet phldrT="[Text]" custT="1"/>
      <dgm:spPr>
        <a:xfrm>
          <a:off x="2860137" y="0"/>
          <a:ext cx="4704588" cy="2122170"/>
        </a:xfrm>
        <a:noFill/>
        <a:ln>
          <a:noFill/>
        </a:ln>
        <a:effectLst/>
      </dgm:spPr>
      <dgm:t>
        <a:bodyPr/>
        <a:lstStyle/>
        <a:p>
          <a:r>
            <a:rPr lang="sv-SE" sz="1800" b="1" dirty="0" smtClean="0">
              <a:solidFill>
                <a:sysClr val="windowText" lastClr="000000">
                  <a:hueOff val="0"/>
                  <a:satOff val="0"/>
                  <a:lumOff val="0"/>
                  <a:alphaOff val="0"/>
                </a:sysClr>
              </a:solidFill>
              <a:latin typeface="Arial" pitchFamily="34" charset="0"/>
              <a:ea typeface="+mn-ea"/>
              <a:cs typeface="Arial" pitchFamily="34" charset="0"/>
            </a:rPr>
            <a:t>Hög prioritet </a:t>
          </a:r>
        </a:p>
        <a:p>
          <a:r>
            <a:rPr lang="sv-SE" sz="1800" dirty="0" smtClean="0">
              <a:solidFill>
                <a:sysClr val="windowText" lastClr="000000">
                  <a:hueOff val="0"/>
                  <a:satOff val="0"/>
                  <a:lumOff val="0"/>
                  <a:alphaOff val="0"/>
                </a:sysClr>
              </a:solidFill>
              <a:latin typeface="Arial" pitchFamily="34" charset="0"/>
              <a:ea typeface="+mn-ea"/>
              <a:cs typeface="Arial" pitchFamily="34" charset="0"/>
            </a:rPr>
            <a:t>Allvarliga tillstånd </a:t>
          </a:r>
        </a:p>
        <a:p>
          <a:r>
            <a:rPr lang="sv-SE" sz="1800" dirty="0" smtClean="0">
              <a:solidFill>
                <a:sysClr val="windowText" lastClr="000000">
                  <a:hueOff val="0"/>
                  <a:satOff val="0"/>
                  <a:lumOff val="0"/>
                  <a:alphaOff val="0"/>
                </a:sysClr>
              </a:solidFill>
              <a:latin typeface="Arial" pitchFamily="34" charset="0"/>
              <a:ea typeface="+mn-ea"/>
              <a:cs typeface="Arial" pitchFamily="34" charset="0"/>
            </a:rPr>
            <a:t>Stor medicinsk nytta </a:t>
          </a:r>
        </a:p>
        <a:p>
          <a:r>
            <a:rPr lang="sv-SE" sz="1800" dirty="0" smtClean="0">
              <a:solidFill>
                <a:sysClr val="windowText" lastClr="000000">
                  <a:hueOff val="0"/>
                  <a:satOff val="0"/>
                  <a:lumOff val="0"/>
                  <a:alphaOff val="0"/>
                </a:sysClr>
              </a:solidFill>
              <a:latin typeface="Arial" pitchFamily="34" charset="0"/>
              <a:ea typeface="+mn-ea"/>
              <a:cs typeface="Arial" pitchFamily="34" charset="0"/>
            </a:rPr>
            <a:t>Låg kostnad per effekt</a:t>
          </a:r>
          <a:endParaRPr lang="sv-SE" sz="1800" dirty="0">
            <a:solidFill>
              <a:sysClr val="windowText" lastClr="000000">
                <a:hueOff val="0"/>
                <a:satOff val="0"/>
                <a:lumOff val="0"/>
                <a:alphaOff val="0"/>
              </a:sysClr>
            </a:solidFill>
            <a:latin typeface="Arial" pitchFamily="34" charset="0"/>
            <a:ea typeface="+mn-ea"/>
            <a:cs typeface="Arial" pitchFamily="34" charset="0"/>
          </a:endParaRPr>
        </a:p>
      </dgm:t>
    </dgm:pt>
    <dgm:pt modelId="{66A77141-E7A8-43D0-AA54-1EBD69FED3E6}" type="parTrans" cxnId="{41652E0F-AD20-4642-A782-A9DBD5AA46AE}">
      <dgm:prSet/>
      <dgm:spPr/>
      <dgm:t>
        <a:bodyPr/>
        <a:lstStyle/>
        <a:p>
          <a:endParaRPr lang="sv-SE" sz="1800">
            <a:latin typeface="Arial" pitchFamily="34" charset="0"/>
            <a:cs typeface="Arial" pitchFamily="34" charset="0"/>
          </a:endParaRPr>
        </a:p>
      </dgm:t>
    </dgm:pt>
    <dgm:pt modelId="{BB0D29D2-6459-4835-BF94-BB25C44225F1}" type="sibTrans" cxnId="{41652E0F-AD20-4642-A782-A9DBD5AA46AE}">
      <dgm:prSet/>
      <dgm:spPr/>
      <dgm:t>
        <a:bodyPr/>
        <a:lstStyle/>
        <a:p>
          <a:endParaRPr lang="sv-SE" sz="1800">
            <a:latin typeface="Arial" pitchFamily="34" charset="0"/>
            <a:cs typeface="Arial" pitchFamily="34" charset="0"/>
          </a:endParaRPr>
        </a:p>
      </dgm:t>
    </dgm:pt>
    <dgm:pt modelId="{944BA54E-F790-443E-BCF9-13C0489FBFFA}">
      <dgm:prSet phldrT="[Text]" custT="1"/>
      <dgm:spPr>
        <a:xfrm>
          <a:off x="3691841" y="2299017"/>
          <a:ext cx="4704588" cy="2122170"/>
        </a:xfrm>
        <a:noFill/>
        <a:ln>
          <a:noFill/>
        </a:ln>
        <a:effectLst/>
      </dgm:spPr>
      <dgm:t>
        <a:bodyPr/>
        <a:lstStyle/>
        <a:p>
          <a:r>
            <a:rPr lang="sv-SE" sz="1800" b="1" dirty="0" smtClean="0">
              <a:solidFill>
                <a:sysClr val="windowText" lastClr="000000">
                  <a:hueOff val="0"/>
                  <a:satOff val="0"/>
                  <a:lumOff val="0"/>
                  <a:alphaOff val="0"/>
                </a:sysClr>
              </a:solidFill>
              <a:latin typeface="Arial" pitchFamily="34" charset="0"/>
              <a:ea typeface="+mn-ea"/>
              <a:cs typeface="Arial" pitchFamily="34" charset="0"/>
            </a:rPr>
            <a:t>Låg prioritet </a:t>
          </a:r>
        </a:p>
        <a:p>
          <a:r>
            <a:rPr lang="sv-SE" sz="1800" dirty="0" smtClean="0">
              <a:solidFill>
                <a:sysClr val="windowText" lastClr="000000">
                  <a:hueOff val="0"/>
                  <a:satOff val="0"/>
                  <a:lumOff val="0"/>
                  <a:alphaOff val="0"/>
                </a:sysClr>
              </a:solidFill>
              <a:latin typeface="Arial" pitchFamily="34" charset="0"/>
              <a:ea typeface="+mn-ea"/>
              <a:cs typeface="Arial" pitchFamily="34" charset="0"/>
            </a:rPr>
            <a:t>Liten medicinsk nytta i förhållande till kostnaden</a:t>
          </a:r>
        </a:p>
        <a:p>
          <a:r>
            <a:rPr lang="sv-SE" sz="1800" dirty="0" smtClean="0">
              <a:solidFill>
                <a:sysClr val="windowText" lastClr="000000">
                  <a:hueOff val="0"/>
                  <a:satOff val="0"/>
                  <a:lumOff val="0"/>
                  <a:alphaOff val="0"/>
                </a:sysClr>
              </a:solidFill>
              <a:latin typeface="Arial" pitchFamily="34" charset="0"/>
              <a:ea typeface="+mn-ea"/>
              <a:cs typeface="Arial" pitchFamily="34" charset="0"/>
            </a:rPr>
            <a:t>Ofullständigt/motstridigt vetenskapligt stöd </a:t>
          </a:r>
        </a:p>
        <a:p>
          <a:r>
            <a:rPr lang="sv-SE" sz="1800" dirty="0" smtClean="0">
              <a:solidFill>
                <a:sysClr val="windowText" lastClr="000000">
                  <a:hueOff val="0"/>
                  <a:satOff val="0"/>
                  <a:lumOff val="0"/>
                  <a:alphaOff val="0"/>
                </a:sysClr>
              </a:solidFill>
              <a:latin typeface="Arial" pitchFamily="34" charset="0"/>
              <a:ea typeface="+mn-ea"/>
              <a:cs typeface="Arial" pitchFamily="34" charset="0"/>
            </a:rPr>
            <a:t>Andra alternativ med gott vetenskapligt stöd</a:t>
          </a:r>
        </a:p>
      </dgm:t>
    </dgm:pt>
    <dgm:pt modelId="{24ECE193-0D0F-4EC8-A8E9-9875A7F761DD}" type="parTrans" cxnId="{A57F21E9-1770-40C3-BE4D-597DB4DDAAEF}">
      <dgm:prSet/>
      <dgm:spPr/>
      <dgm:t>
        <a:bodyPr/>
        <a:lstStyle/>
        <a:p>
          <a:endParaRPr lang="sv-SE" sz="1800">
            <a:latin typeface="Arial" pitchFamily="34" charset="0"/>
            <a:cs typeface="Arial" pitchFamily="34" charset="0"/>
          </a:endParaRPr>
        </a:p>
      </dgm:t>
    </dgm:pt>
    <dgm:pt modelId="{CC2F3901-F33E-4A3B-86DB-5C3738EE858A}" type="sibTrans" cxnId="{A57F21E9-1770-40C3-BE4D-597DB4DDAAEF}">
      <dgm:prSet/>
      <dgm:spPr/>
      <dgm:t>
        <a:bodyPr/>
        <a:lstStyle/>
        <a:p>
          <a:endParaRPr lang="sv-SE" sz="1800">
            <a:latin typeface="Arial" pitchFamily="34" charset="0"/>
            <a:cs typeface="Arial" pitchFamily="34" charset="0"/>
          </a:endParaRPr>
        </a:p>
      </dgm:t>
    </dgm:pt>
    <dgm:pt modelId="{D68C91D5-4E86-4D77-8A37-0E0B0AD67403}" type="pres">
      <dgm:prSet presAssocID="{C3C7AD7B-9EA9-45DA-AC41-FAC0FD881B3F}" presName="compositeShape" presStyleCnt="0">
        <dgm:presLayoutVars>
          <dgm:chMax val="2"/>
          <dgm:dir/>
          <dgm:resizeHandles val="exact"/>
        </dgm:presLayoutVars>
      </dgm:prSet>
      <dgm:spPr/>
      <dgm:t>
        <a:bodyPr/>
        <a:lstStyle/>
        <a:p>
          <a:endParaRPr lang="sv-SE"/>
        </a:p>
      </dgm:t>
    </dgm:pt>
    <dgm:pt modelId="{A724B27C-90F1-41A2-831F-177062E8F4FA}" type="pres">
      <dgm:prSet presAssocID="{F1722D77-150D-4D71-8E39-3BEA07C18320}" presName="upArrow" presStyleLbl="node1" presStyleIdx="0" presStyleCnt="2"/>
      <dgm:spPr>
        <a:xfrm>
          <a:off x="4620" y="0"/>
          <a:ext cx="2772346" cy="2122170"/>
        </a:xfrm>
        <a:prstGeom prst="upArrow">
          <a:avLst/>
        </a:prstGeom>
        <a:solidFill>
          <a:srgbClr val="C0504D">
            <a:shade val="80000"/>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sv-SE"/>
        </a:p>
      </dgm:t>
    </dgm:pt>
    <dgm:pt modelId="{0E76CEEA-9CBC-4C17-8578-8BD46235ED02}" type="pres">
      <dgm:prSet presAssocID="{F1722D77-150D-4D71-8E39-3BEA07C18320}" presName="upArrowText" presStyleLbl="revTx" presStyleIdx="0" presStyleCnt="2">
        <dgm:presLayoutVars>
          <dgm:chMax val="0"/>
          <dgm:bulletEnabled val="1"/>
        </dgm:presLayoutVars>
      </dgm:prSet>
      <dgm:spPr>
        <a:prstGeom prst="rect">
          <a:avLst/>
        </a:prstGeom>
      </dgm:spPr>
      <dgm:t>
        <a:bodyPr/>
        <a:lstStyle/>
        <a:p>
          <a:endParaRPr lang="sv-SE"/>
        </a:p>
      </dgm:t>
    </dgm:pt>
    <dgm:pt modelId="{FB6CD7A0-7617-4D39-89E2-2D3C45E3991E}" type="pres">
      <dgm:prSet presAssocID="{944BA54E-F790-443E-BCF9-13C0489FBFFA}" presName="downArrow" presStyleLbl="node1" presStyleIdx="1" presStyleCnt="2"/>
      <dgm:spPr>
        <a:xfrm>
          <a:off x="836324" y="2299017"/>
          <a:ext cx="2772346" cy="2122170"/>
        </a:xfrm>
        <a:prstGeom prst="downArrow">
          <a:avLst/>
        </a:prstGeom>
        <a:solidFill>
          <a:srgbClr val="C0504D">
            <a:shade val="80000"/>
            <a:hueOff val="-35872"/>
            <a:satOff val="-4024"/>
            <a:lumOff val="25680"/>
            <a:alphaOff val="0"/>
          </a:srgbClr>
        </a:solidFill>
        <a:ln w="25400" cap="flat" cmpd="sng" algn="ctr">
          <a:solidFill>
            <a:sysClr val="window" lastClr="FFFFFF">
              <a:hueOff val="0"/>
              <a:satOff val="0"/>
              <a:lumOff val="0"/>
              <a:alphaOff val="0"/>
            </a:sysClr>
          </a:solidFill>
          <a:prstDash val="solid"/>
        </a:ln>
        <a:effectLst/>
      </dgm:spPr>
      <dgm:t>
        <a:bodyPr/>
        <a:lstStyle/>
        <a:p>
          <a:endParaRPr lang="sv-SE"/>
        </a:p>
      </dgm:t>
    </dgm:pt>
    <dgm:pt modelId="{A3098240-8E2A-41F0-A8FE-A6C09BC3B95D}" type="pres">
      <dgm:prSet presAssocID="{944BA54E-F790-443E-BCF9-13C0489FBFFA}" presName="downArrowText" presStyleLbl="revTx" presStyleIdx="1" presStyleCnt="2">
        <dgm:presLayoutVars>
          <dgm:chMax val="0"/>
          <dgm:bulletEnabled val="1"/>
        </dgm:presLayoutVars>
      </dgm:prSet>
      <dgm:spPr>
        <a:prstGeom prst="rect">
          <a:avLst/>
        </a:prstGeom>
      </dgm:spPr>
      <dgm:t>
        <a:bodyPr/>
        <a:lstStyle/>
        <a:p>
          <a:endParaRPr lang="sv-SE"/>
        </a:p>
      </dgm:t>
    </dgm:pt>
  </dgm:ptLst>
  <dgm:cxnLst>
    <dgm:cxn modelId="{A57F21E9-1770-40C3-BE4D-597DB4DDAAEF}" srcId="{C3C7AD7B-9EA9-45DA-AC41-FAC0FD881B3F}" destId="{944BA54E-F790-443E-BCF9-13C0489FBFFA}" srcOrd="1" destOrd="0" parTransId="{24ECE193-0D0F-4EC8-A8E9-9875A7F761DD}" sibTransId="{CC2F3901-F33E-4A3B-86DB-5C3738EE858A}"/>
    <dgm:cxn modelId="{E4F04E59-23D2-4BFC-A826-EABB6A55D300}" type="presOf" srcId="{F1722D77-150D-4D71-8E39-3BEA07C18320}" destId="{0E76CEEA-9CBC-4C17-8578-8BD46235ED02}" srcOrd="0" destOrd="0" presId="urn:microsoft.com/office/officeart/2005/8/layout/arrow4"/>
    <dgm:cxn modelId="{A27933A5-E0E1-4C5A-839D-645E0399FCCD}" type="presOf" srcId="{944BA54E-F790-443E-BCF9-13C0489FBFFA}" destId="{A3098240-8E2A-41F0-A8FE-A6C09BC3B95D}" srcOrd="0" destOrd="0" presId="urn:microsoft.com/office/officeart/2005/8/layout/arrow4"/>
    <dgm:cxn modelId="{41652E0F-AD20-4642-A782-A9DBD5AA46AE}" srcId="{C3C7AD7B-9EA9-45DA-AC41-FAC0FD881B3F}" destId="{F1722D77-150D-4D71-8E39-3BEA07C18320}" srcOrd="0" destOrd="0" parTransId="{66A77141-E7A8-43D0-AA54-1EBD69FED3E6}" sibTransId="{BB0D29D2-6459-4835-BF94-BB25C44225F1}"/>
    <dgm:cxn modelId="{CB6076A1-DA87-49F2-A876-9AFAEE1DC764}" type="presOf" srcId="{C3C7AD7B-9EA9-45DA-AC41-FAC0FD881B3F}" destId="{D68C91D5-4E86-4D77-8A37-0E0B0AD67403}" srcOrd="0" destOrd="0" presId="urn:microsoft.com/office/officeart/2005/8/layout/arrow4"/>
    <dgm:cxn modelId="{41086BA2-7D5B-4113-84D4-EFAA0B666B82}" type="presParOf" srcId="{D68C91D5-4E86-4D77-8A37-0E0B0AD67403}" destId="{A724B27C-90F1-41A2-831F-177062E8F4FA}" srcOrd="0" destOrd="0" presId="urn:microsoft.com/office/officeart/2005/8/layout/arrow4"/>
    <dgm:cxn modelId="{8DC9479D-5709-4DAB-984E-E2F4BCE79F41}" type="presParOf" srcId="{D68C91D5-4E86-4D77-8A37-0E0B0AD67403}" destId="{0E76CEEA-9CBC-4C17-8578-8BD46235ED02}" srcOrd="1" destOrd="0" presId="urn:microsoft.com/office/officeart/2005/8/layout/arrow4"/>
    <dgm:cxn modelId="{09DCE11B-FA73-42CB-B861-4F3C34FA0A07}" type="presParOf" srcId="{D68C91D5-4E86-4D77-8A37-0E0B0AD67403}" destId="{FB6CD7A0-7617-4D39-89E2-2D3C45E3991E}" srcOrd="2" destOrd="0" presId="urn:microsoft.com/office/officeart/2005/8/layout/arrow4"/>
    <dgm:cxn modelId="{434A4183-52BC-4C8E-B55C-0057E74F2ECD}" type="presParOf" srcId="{D68C91D5-4E86-4D77-8A37-0E0B0AD67403}" destId="{A3098240-8E2A-41F0-A8FE-A6C09BC3B95D}" srcOrd="3" destOrd="0" presId="urn:microsoft.com/office/officeart/2005/8/layout/arrow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3FC454-9B02-428A-A601-206984B465B3}">
      <dsp:nvSpPr>
        <dsp:cNvPr id="0" name=""/>
        <dsp:cNvSpPr/>
      </dsp:nvSpPr>
      <dsp:spPr>
        <a:xfrm>
          <a:off x="345625" y="0"/>
          <a:ext cx="8180268" cy="5112668"/>
        </a:xfrm>
        <a:prstGeom prst="swooshArrow">
          <a:avLst>
            <a:gd name="adj1" fmla="val 25000"/>
            <a:gd name="adj2" fmla="val 25000"/>
          </a:avLst>
        </a:prstGeom>
        <a:solidFill>
          <a:srgbClr val="C0504D">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sp>
    <dsp:sp modelId="{13CE89DD-C4DA-43F9-AD9E-EAAE63257990}">
      <dsp:nvSpPr>
        <dsp:cNvPr id="0" name=""/>
        <dsp:cNvSpPr/>
      </dsp:nvSpPr>
      <dsp:spPr>
        <a:xfrm>
          <a:off x="1384519" y="3528763"/>
          <a:ext cx="212686" cy="212686"/>
        </a:xfrm>
        <a:prstGeom prst="ellipse">
          <a:avLst/>
        </a:prstGeom>
        <a:solidFill>
          <a:sysClr val="window" lastClr="FFFFFF">
            <a:hueOff val="0"/>
            <a:satOff val="0"/>
            <a:lumOff val="0"/>
            <a:alphaOff val="0"/>
          </a:sysClr>
        </a:solidFill>
        <a:ln w="25400" cap="flat" cmpd="sng" algn="ctr">
          <a:solidFill>
            <a:srgbClr val="C0504D">
              <a:shade val="80000"/>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sp>
    <dsp:sp modelId="{622E05C1-4D99-4986-BD84-8ACECE0A8913}">
      <dsp:nvSpPr>
        <dsp:cNvPr id="0" name=""/>
        <dsp:cNvSpPr/>
      </dsp:nvSpPr>
      <dsp:spPr>
        <a:xfrm>
          <a:off x="1490863" y="3635106"/>
          <a:ext cx="1906002" cy="14775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698" tIns="0" rIns="0" bIns="0" numCol="1" spcCol="1270" anchor="t" anchorCtr="0">
          <a:noAutofit/>
        </a:bodyPr>
        <a:lstStyle/>
        <a:p>
          <a:pPr lvl="0" algn="l" defTabSz="800100">
            <a:lnSpc>
              <a:spcPct val="90000"/>
            </a:lnSpc>
            <a:spcBef>
              <a:spcPct val="0"/>
            </a:spcBef>
            <a:spcAft>
              <a:spcPct val="35000"/>
            </a:spcAft>
          </a:pPr>
          <a:r>
            <a:rPr lang="sv-SE" sz="1800" b="1" kern="1200" dirty="0">
              <a:solidFill>
                <a:sysClr val="windowText" lastClr="000000">
                  <a:hueOff val="0"/>
                  <a:satOff val="0"/>
                  <a:lumOff val="0"/>
                  <a:alphaOff val="0"/>
                </a:sysClr>
              </a:solidFill>
              <a:latin typeface="Arial" pitchFamily="34" charset="0"/>
              <a:ea typeface="+mn-ea"/>
              <a:cs typeface="+mn-cs"/>
            </a:rPr>
            <a:t>Formulera frågeställning</a:t>
          </a:r>
        </a:p>
        <a:p>
          <a:pPr lvl="0" algn="l" defTabSz="800100">
            <a:lnSpc>
              <a:spcPct val="90000"/>
            </a:lnSpc>
            <a:spcBef>
              <a:spcPct val="0"/>
            </a:spcBef>
            <a:spcAft>
              <a:spcPct val="35000"/>
            </a:spcAft>
          </a:pPr>
          <a:r>
            <a:rPr lang="sv-SE" sz="1800" kern="1200" dirty="0" smtClean="0">
              <a:solidFill>
                <a:sysClr val="windowText" lastClr="000000">
                  <a:hueOff val="0"/>
                  <a:satOff val="0"/>
                  <a:lumOff val="0"/>
                  <a:alphaOff val="0"/>
                </a:sysClr>
              </a:solidFill>
              <a:latin typeface="Arial" pitchFamily="34" charset="0"/>
              <a:ea typeface="+mn-ea"/>
              <a:cs typeface="+mn-cs"/>
            </a:rPr>
            <a:t>Tillstånds-</a:t>
          </a:r>
          <a:endParaRPr lang="sv-SE" sz="1800" kern="1200" dirty="0">
            <a:solidFill>
              <a:sysClr val="windowText" lastClr="000000">
                <a:hueOff val="0"/>
                <a:satOff val="0"/>
                <a:lumOff val="0"/>
                <a:alphaOff val="0"/>
              </a:sysClr>
            </a:solidFill>
            <a:latin typeface="Arial" pitchFamily="34" charset="0"/>
            <a:ea typeface="+mn-ea"/>
            <a:cs typeface="+mn-cs"/>
          </a:endParaRPr>
        </a:p>
        <a:p>
          <a:pPr lvl="0" algn="l" defTabSz="800100">
            <a:lnSpc>
              <a:spcPct val="90000"/>
            </a:lnSpc>
            <a:spcBef>
              <a:spcPct val="0"/>
            </a:spcBef>
            <a:spcAft>
              <a:spcPct val="35000"/>
            </a:spcAft>
          </a:pPr>
          <a:r>
            <a:rPr lang="sv-SE" sz="1800" kern="1200" dirty="0">
              <a:solidFill>
                <a:sysClr val="windowText" lastClr="000000">
                  <a:hueOff val="0"/>
                  <a:satOff val="0"/>
                  <a:lumOff val="0"/>
                  <a:alphaOff val="0"/>
                </a:sysClr>
              </a:solidFill>
              <a:latin typeface="Arial" pitchFamily="34" charset="0"/>
              <a:ea typeface="+mn-ea"/>
              <a:cs typeface="+mn-cs"/>
            </a:rPr>
            <a:t>och åtgärdspar</a:t>
          </a:r>
          <a:endParaRPr lang="sv-SE" sz="1800" kern="1200" dirty="0">
            <a:solidFill>
              <a:sysClr val="windowText" lastClr="000000">
                <a:hueOff val="0"/>
                <a:satOff val="0"/>
                <a:lumOff val="0"/>
                <a:alphaOff val="0"/>
              </a:sysClr>
            </a:solidFill>
            <a:latin typeface="Calibri"/>
            <a:ea typeface="+mn-ea"/>
            <a:cs typeface="+mn-cs"/>
          </a:endParaRPr>
        </a:p>
      </dsp:txBody>
      <dsp:txXfrm>
        <a:off x="1490863" y="3635106"/>
        <a:ext cx="1906002" cy="1477561"/>
      </dsp:txXfrm>
    </dsp:sp>
    <dsp:sp modelId="{92D9080B-A81F-4C55-96B1-8BC755EDD4BD}">
      <dsp:nvSpPr>
        <dsp:cNvPr id="0" name=""/>
        <dsp:cNvSpPr/>
      </dsp:nvSpPr>
      <dsp:spPr>
        <a:xfrm>
          <a:off x="3261891" y="2139140"/>
          <a:ext cx="384472" cy="384472"/>
        </a:xfrm>
        <a:prstGeom prst="ellipse">
          <a:avLst/>
        </a:prstGeom>
        <a:solidFill>
          <a:sysClr val="window" lastClr="FFFFFF">
            <a:hueOff val="0"/>
            <a:satOff val="0"/>
            <a:lumOff val="0"/>
            <a:alphaOff val="0"/>
          </a:sysClr>
        </a:solidFill>
        <a:ln w="25400" cap="flat" cmpd="sng" algn="ctr">
          <a:solidFill>
            <a:srgbClr val="C0504D">
              <a:shade val="80000"/>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sp>
    <dsp:sp modelId="{091CA0A8-9C03-445C-A8B0-8C1FB65B9F82}">
      <dsp:nvSpPr>
        <dsp:cNvPr id="0" name=""/>
        <dsp:cNvSpPr/>
      </dsp:nvSpPr>
      <dsp:spPr>
        <a:xfrm>
          <a:off x="3509354" y="2331376"/>
          <a:ext cx="1963264" cy="27812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724" tIns="0" rIns="0" bIns="0" numCol="1" spcCol="1270" anchor="t" anchorCtr="0">
          <a:noAutofit/>
        </a:bodyPr>
        <a:lstStyle/>
        <a:p>
          <a:pPr lvl="0" algn="l" defTabSz="800100">
            <a:lnSpc>
              <a:spcPct val="90000"/>
            </a:lnSpc>
            <a:spcBef>
              <a:spcPct val="0"/>
            </a:spcBef>
            <a:spcAft>
              <a:spcPct val="35000"/>
            </a:spcAft>
          </a:pPr>
          <a:r>
            <a:rPr lang="sv-SE" sz="1800" b="1" kern="1200" dirty="0">
              <a:solidFill>
                <a:sysClr val="windowText" lastClr="000000">
                  <a:hueOff val="0"/>
                  <a:satOff val="0"/>
                  <a:lumOff val="0"/>
                  <a:alphaOff val="0"/>
                </a:sysClr>
              </a:solidFill>
              <a:latin typeface="Arial" pitchFamily="34" charset="0"/>
              <a:ea typeface="+mn-ea"/>
              <a:cs typeface="+mn-cs"/>
            </a:rPr>
            <a:t>Samla bästa tillgängliga kunskap</a:t>
          </a:r>
        </a:p>
        <a:p>
          <a:pPr lvl="0" algn="l" defTabSz="800100">
            <a:lnSpc>
              <a:spcPct val="90000"/>
            </a:lnSpc>
            <a:spcBef>
              <a:spcPct val="0"/>
            </a:spcBef>
            <a:spcAft>
              <a:spcPct val="35000"/>
            </a:spcAft>
          </a:pPr>
          <a:r>
            <a:rPr lang="sv-SE" sz="1800" kern="1200" dirty="0">
              <a:solidFill>
                <a:sysClr val="windowText" lastClr="000000">
                  <a:hueOff val="0"/>
                  <a:satOff val="0"/>
                  <a:lumOff val="0"/>
                  <a:alphaOff val="0"/>
                </a:sysClr>
              </a:solidFill>
              <a:latin typeface="Arial" pitchFamily="34" charset="0"/>
              <a:ea typeface="+mn-ea"/>
              <a:cs typeface="+mn-cs"/>
            </a:rPr>
            <a:t>Systematiska översikter</a:t>
          </a:r>
        </a:p>
        <a:p>
          <a:pPr lvl="0" algn="l" defTabSz="800100">
            <a:lnSpc>
              <a:spcPct val="90000"/>
            </a:lnSpc>
            <a:spcBef>
              <a:spcPct val="0"/>
            </a:spcBef>
            <a:spcAft>
              <a:spcPct val="35000"/>
            </a:spcAft>
          </a:pPr>
          <a:r>
            <a:rPr lang="sv-SE" sz="1800" kern="1200" dirty="0">
              <a:solidFill>
                <a:sysClr val="windowText" lastClr="000000">
                  <a:hueOff val="0"/>
                  <a:satOff val="0"/>
                  <a:lumOff val="0"/>
                  <a:alphaOff val="0"/>
                </a:sysClr>
              </a:solidFill>
              <a:latin typeface="Arial" pitchFamily="34" charset="0"/>
              <a:ea typeface="+mn-ea"/>
              <a:cs typeface="+mn-cs"/>
            </a:rPr>
            <a:t>Enskilda studier</a:t>
          </a:r>
        </a:p>
        <a:p>
          <a:pPr lvl="0" algn="l" defTabSz="800100">
            <a:lnSpc>
              <a:spcPct val="90000"/>
            </a:lnSpc>
            <a:spcBef>
              <a:spcPct val="0"/>
            </a:spcBef>
            <a:spcAft>
              <a:spcPct val="35000"/>
            </a:spcAft>
          </a:pPr>
          <a:r>
            <a:rPr lang="sv-SE" sz="1800" kern="1200" dirty="0" smtClean="0">
              <a:solidFill>
                <a:sysClr val="windowText" lastClr="000000">
                  <a:hueOff val="0"/>
                  <a:satOff val="0"/>
                  <a:lumOff val="0"/>
                  <a:alphaOff val="0"/>
                </a:sysClr>
              </a:solidFill>
              <a:latin typeface="Arial" pitchFamily="34" charset="0"/>
              <a:ea typeface="+mn-ea"/>
              <a:cs typeface="+mn-cs"/>
            </a:rPr>
            <a:t>Konsensus</a:t>
          </a:r>
        </a:p>
        <a:p>
          <a:pPr lvl="0" algn="l" defTabSz="800100">
            <a:lnSpc>
              <a:spcPct val="90000"/>
            </a:lnSpc>
            <a:spcBef>
              <a:spcPct val="0"/>
            </a:spcBef>
            <a:spcAft>
              <a:spcPct val="35000"/>
            </a:spcAft>
          </a:pPr>
          <a:r>
            <a:rPr lang="sv-SE" sz="1800" kern="1200" dirty="0" smtClean="0">
              <a:solidFill>
                <a:sysClr val="windowText" lastClr="000000">
                  <a:hueOff val="0"/>
                  <a:satOff val="0"/>
                  <a:lumOff val="0"/>
                  <a:alphaOff val="0"/>
                </a:sysClr>
              </a:solidFill>
              <a:latin typeface="Arial" pitchFamily="34" charset="0"/>
              <a:ea typeface="+mn-ea"/>
              <a:cs typeface="+mn-cs"/>
            </a:rPr>
            <a:t>Hälsoekonomiskt underlag</a:t>
          </a:r>
          <a:endParaRPr lang="sv-SE" sz="1800" kern="1200" dirty="0">
            <a:solidFill>
              <a:sysClr val="windowText" lastClr="000000">
                <a:hueOff val="0"/>
                <a:satOff val="0"/>
                <a:lumOff val="0"/>
                <a:alphaOff val="0"/>
              </a:sysClr>
            </a:solidFill>
            <a:latin typeface="Calibri"/>
            <a:ea typeface="+mn-ea"/>
            <a:cs typeface="+mn-cs"/>
          </a:endParaRPr>
        </a:p>
      </dsp:txBody>
      <dsp:txXfrm>
        <a:off x="3509354" y="2331376"/>
        <a:ext cx="1963264" cy="2781291"/>
      </dsp:txXfrm>
    </dsp:sp>
    <dsp:sp modelId="{FF7E602F-13FB-4D54-99F5-83F8EFB564D6}">
      <dsp:nvSpPr>
        <dsp:cNvPr id="0" name=""/>
        <dsp:cNvSpPr/>
      </dsp:nvSpPr>
      <dsp:spPr>
        <a:xfrm>
          <a:off x="5519645" y="1293505"/>
          <a:ext cx="531717" cy="531717"/>
        </a:xfrm>
        <a:prstGeom prst="ellipse">
          <a:avLst/>
        </a:prstGeom>
        <a:solidFill>
          <a:sysClr val="window" lastClr="FFFFFF">
            <a:hueOff val="0"/>
            <a:satOff val="0"/>
            <a:lumOff val="0"/>
            <a:alphaOff val="0"/>
          </a:sysClr>
        </a:solidFill>
        <a:ln w="25400" cap="flat" cmpd="sng" algn="ctr">
          <a:solidFill>
            <a:srgbClr val="C0504D">
              <a:shade val="80000"/>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sp>
    <dsp:sp modelId="{6AC8A518-D986-4913-B0AF-B7D65924440F}">
      <dsp:nvSpPr>
        <dsp:cNvPr id="0" name=""/>
        <dsp:cNvSpPr/>
      </dsp:nvSpPr>
      <dsp:spPr>
        <a:xfrm>
          <a:off x="5703165" y="1872321"/>
          <a:ext cx="3136040" cy="19691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1746" tIns="0" rIns="0" bIns="0" numCol="1" spcCol="1270" anchor="t" anchorCtr="0">
          <a:noAutofit/>
        </a:bodyPr>
        <a:lstStyle/>
        <a:p>
          <a:pPr lvl="0" algn="l" defTabSz="800100">
            <a:lnSpc>
              <a:spcPct val="90000"/>
            </a:lnSpc>
            <a:spcBef>
              <a:spcPct val="0"/>
            </a:spcBef>
            <a:spcAft>
              <a:spcPct val="35000"/>
            </a:spcAft>
          </a:pPr>
          <a:r>
            <a:rPr lang="sv-SE" sz="1800" b="1" kern="1200" dirty="0">
              <a:solidFill>
                <a:sysClr val="windowText" lastClr="000000">
                  <a:hueOff val="0"/>
                  <a:satOff val="0"/>
                  <a:lumOff val="0"/>
                  <a:alphaOff val="0"/>
                </a:sysClr>
              </a:solidFill>
              <a:latin typeface="Arial" pitchFamily="34" charset="0"/>
              <a:ea typeface="+mn-ea"/>
              <a:cs typeface="+mn-cs"/>
            </a:rPr>
            <a:t>Prioritera</a:t>
          </a:r>
        </a:p>
        <a:p>
          <a:pPr lvl="0" algn="l" defTabSz="800100">
            <a:lnSpc>
              <a:spcPct val="90000"/>
            </a:lnSpc>
            <a:spcBef>
              <a:spcPct val="0"/>
            </a:spcBef>
            <a:spcAft>
              <a:spcPct val="35000"/>
            </a:spcAft>
          </a:pPr>
          <a:endParaRPr lang="sv-SE" sz="100" kern="1200" dirty="0" smtClean="0">
            <a:solidFill>
              <a:sysClr val="windowText" lastClr="000000">
                <a:hueOff val="0"/>
                <a:satOff val="0"/>
                <a:lumOff val="0"/>
                <a:alphaOff val="0"/>
              </a:sysClr>
            </a:solidFill>
            <a:latin typeface="Arial" pitchFamily="34" charset="0"/>
            <a:ea typeface="+mn-ea"/>
            <a:cs typeface="+mn-cs"/>
          </a:endParaRPr>
        </a:p>
        <a:p>
          <a:pPr lvl="0" algn="l" defTabSz="800100">
            <a:lnSpc>
              <a:spcPct val="90000"/>
            </a:lnSpc>
            <a:spcBef>
              <a:spcPct val="0"/>
            </a:spcBef>
            <a:spcAft>
              <a:spcPct val="35000"/>
            </a:spcAft>
          </a:pPr>
          <a:r>
            <a:rPr lang="sv-SE" sz="1800" kern="1200" dirty="0" smtClean="0">
              <a:solidFill>
                <a:sysClr val="windowText" lastClr="000000">
                  <a:hueOff val="0"/>
                  <a:satOff val="0"/>
                  <a:lumOff val="0"/>
                  <a:alphaOff val="0"/>
                </a:sysClr>
              </a:solidFill>
              <a:latin typeface="Arial" pitchFamily="34" charset="0"/>
              <a:ea typeface="+mn-ea"/>
              <a:cs typeface="+mn-cs"/>
            </a:rPr>
            <a:t>Vetenskapligt underlag</a:t>
          </a:r>
        </a:p>
        <a:p>
          <a:pPr lvl="0" algn="l" defTabSz="800100">
            <a:lnSpc>
              <a:spcPct val="90000"/>
            </a:lnSpc>
            <a:spcBef>
              <a:spcPct val="0"/>
            </a:spcBef>
            <a:spcAft>
              <a:spcPct val="35000"/>
            </a:spcAft>
          </a:pPr>
          <a:r>
            <a:rPr lang="sv-SE" sz="1800" kern="1200" dirty="0" smtClean="0"/>
            <a:t>- </a:t>
          </a:r>
          <a:r>
            <a:rPr lang="sv-SE" sz="1600" kern="1200" dirty="0" smtClean="0"/>
            <a:t>Effekt av åtgärd</a:t>
          </a:r>
        </a:p>
        <a:p>
          <a:pPr lvl="0" algn="l" defTabSz="800100">
            <a:lnSpc>
              <a:spcPct val="90000"/>
            </a:lnSpc>
            <a:spcBef>
              <a:spcPct val="0"/>
            </a:spcBef>
            <a:spcAft>
              <a:spcPct val="35000"/>
            </a:spcAft>
          </a:pPr>
          <a:r>
            <a:rPr lang="sv-SE" sz="1600" kern="1200" dirty="0" smtClean="0"/>
            <a:t>- Evidens för effekt</a:t>
          </a:r>
        </a:p>
        <a:p>
          <a:pPr lvl="0" algn="l" defTabSz="800100">
            <a:lnSpc>
              <a:spcPct val="90000"/>
            </a:lnSpc>
            <a:spcBef>
              <a:spcPct val="0"/>
            </a:spcBef>
            <a:spcAft>
              <a:spcPct val="35000"/>
            </a:spcAft>
          </a:pPr>
          <a:r>
            <a:rPr lang="sv-SE" sz="1600" kern="1200" dirty="0" smtClean="0"/>
            <a:t>- Hälsoekonomisk bedömning</a:t>
          </a:r>
          <a:r>
            <a:rPr lang="sv-SE" sz="1600" kern="1200" dirty="0" smtClean="0">
              <a:solidFill>
                <a:sysClr val="windowText" lastClr="000000">
                  <a:hueOff val="0"/>
                  <a:satOff val="0"/>
                  <a:lumOff val="0"/>
                  <a:alphaOff val="0"/>
                </a:sysClr>
              </a:solidFill>
              <a:latin typeface="Arial" pitchFamily="34" charset="0"/>
              <a:ea typeface="+mn-ea"/>
              <a:cs typeface="+mn-cs"/>
            </a:rPr>
            <a:t> </a:t>
          </a:r>
          <a:endParaRPr lang="sv-SE" sz="1600" kern="1200" dirty="0">
            <a:solidFill>
              <a:sysClr val="windowText" lastClr="000000">
                <a:hueOff val="0"/>
                <a:satOff val="0"/>
                <a:lumOff val="0"/>
                <a:alphaOff val="0"/>
              </a:sysClr>
            </a:solidFill>
            <a:latin typeface="Arial" pitchFamily="34" charset="0"/>
            <a:ea typeface="+mn-ea"/>
            <a:cs typeface="+mn-cs"/>
          </a:endParaRPr>
        </a:p>
        <a:p>
          <a:pPr lvl="0" algn="l" defTabSz="800100">
            <a:lnSpc>
              <a:spcPct val="90000"/>
            </a:lnSpc>
            <a:spcBef>
              <a:spcPct val="0"/>
            </a:spcBef>
            <a:spcAft>
              <a:spcPct val="35000"/>
            </a:spcAft>
          </a:pPr>
          <a:endParaRPr lang="sv-SE" sz="1800" kern="1200" dirty="0" smtClean="0">
            <a:solidFill>
              <a:sysClr val="windowText" lastClr="000000">
                <a:hueOff val="0"/>
                <a:satOff val="0"/>
                <a:lumOff val="0"/>
                <a:alphaOff val="0"/>
              </a:sysClr>
            </a:solidFill>
            <a:latin typeface="Arial" pitchFamily="34" charset="0"/>
            <a:ea typeface="+mn-ea"/>
            <a:cs typeface="+mn-cs"/>
          </a:endParaRPr>
        </a:p>
        <a:p>
          <a:pPr lvl="0" algn="l" defTabSz="800100">
            <a:lnSpc>
              <a:spcPct val="90000"/>
            </a:lnSpc>
            <a:spcBef>
              <a:spcPct val="0"/>
            </a:spcBef>
            <a:spcAft>
              <a:spcPct val="35000"/>
            </a:spcAft>
          </a:pPr>
          <a:r>
            <a:rPr lang="sv-SE" sz="1800" kern="1200" dirty="0" smtClean="0">
              <a:solidFill>
                <a:sysClr val="windowText" lastClr="000000">
                  <a:hueOff val="0"/>
                  <a:satOff val="0"/>
                  <a:lumOff val="0"/>
                  <a:alphaOff val="0"/>
                </a:sysClr>
              </a:solidFill>
              <a:latin typeface="Arial" pitchFamily="34" charset="0"/>
              <a:ea typeface="+mn-ea"/>
              <a:cs typeface="+mn-cs"/>
            </a:rPr>
            <a:t>Tillståndets </a:t>
          </a:r>
          <a:r>
            <a:rPr lang="sv-SE" sz="1800" kern="1200" dirty="0">
              <a:solidFill>
                <a:sysClr val="windowText" lastClr="000000">
                  <a:hueOff val="0"/>
                  <a:satOff val="0"/>
                  <a:lumOff val="0"/>
                  <a:alphaOff val="0"/>
                </a:sysClr>
              </a:solidFill>
              <a:latin typeface="Arial" pitchFamily="34" charset="0"/>
              <a:ea typeface="+mn-ea"/>
              <a:cs typeface="+mn-cs"/>
            </a:rPr>
            <a:t>svårighetsgrad</a:t>
          </a:r>
          <a:endParaRPr lang="sv-SE" sz="1800" kern="1200" dirty="0">
            <a:solidFill>
              <a:sysClr val="windowText" lastClr="000000">
                <a:hueOff val="0"/>
                <a:satOff val="0"/>
                <a:lumOff val="0"/>
                <a:alphaOff val="0"/>
              </a:sysClr>
            </a:solidFill>
            <a:latin typeface="Calibri"/>
            <a:ea typeface="+mn-ea"/>
            <a:cs typeface="+mn-cs"/>
          </a:endParaRPr>
        </a:p>
      </dsp:txBody>
      <dsp:txXfrm>
        <a:off x="5703165" y="1872321"/>
        <a:ext cx="3136040" cy="19691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24B27C-90F1-41A2-831F-177062E8F4FA}">
      <dsp:nvSpPr>
        <dsp:cNvPr id="0" name=""/>
        <dsp:cNvSpPr/>
      </dsp:nvSpPr>
      <dsp:spPr>
        <a:xfrm>
          <a:off x="4620" y="0"/>
          <a:ext cx="2772346" cy="2122170"/>
        </a:xfrm>
        <a:prstGeom prst="upArrow">
          <a:avLst/>
        </a:prstGeom>
        <a:solidFill>
          <a:srgbClr val="C0504D">
            <a:shade val="80000"/>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0E76CEEA-9CBC-4C17-8578-8BD46235ED02}">
      <dsp:nvSpPr>
        <dsp:cNvPr id="0" name=""/>
        <dsp:cNvSpPr/>
      </dsp:nvSpPr>
      <dsp:spPr>
        <a:xfrm>
          <a:off x="2860137" y="0"/>
          <a:ext cx="4704588" cy="2122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0" rIns="128016" bIns="128016" numCol="1" spcCol="1270" anchor="ctr" anchorCtr="0">
          <a:noAutofit/>
        </a:bodyPr>
        <a:lstStyle/>
        <a:p>
          <a:pPr lvl="0" algn="l" defTabSz="800100">
            <a:lnSpc>
              <a:spcPct val="90000"/>
            </a:lnSpc>
            <a:spcBef>
              <a:spcPct val="0"/>
            </a:spcBef>
            <a:spcAft>
              <a:spcPct val="35000"/>
            </a:spcAft>
          </a:pPr>
          <a:r>
            <a:rPr lang="sv-SE" sz="1800" b="1" kern="1200" dirty="0" smtClean="0">
              <a:solidFill>
                <a:sysClr val="windowText" lastClr="000000">
                  <a:hueOff val="0"/>
                  <a:satOff val="0"/>
                  <a:lumOff val="0"/>
                  <a:alphaOff val="0"/>
                </a:sysClr>
              </a:solidFill>
              <a:latin typeface="Arial" pitchFamily="34" charset="0"/>
              <a:ea typeface="+mn-ea"/>
              <a:cs typeface="Arial" pitchFamily="34" charset="0"/>
            </a:rPr>
            <a:t>Hög prioritet </a:t>
          </a:r>
        </a:p>
        <a:p>
          <a:pPr lvl="0" algn="l" defTabSz="800100">
            <a:lnSpc>
              <a:spcPct val="90000"/>
            </a:lnSpc>
            <a:spcBef>
              <a:spcPct val="0"/>
            </a:spcBef>
            <a:spcAft>
              <a:spcPct val="35000"/>
            </a:spcAft>
          </a:pPr>
          <a:r>
            <a:rPr lang="sv-SE" sz="1800" kern="1200" dirty="0" smtClean="0">
              <a:solidFill>
                <a:sysClr val="windowText" lastClr="000000">
                  <a:hueOff val="0"/>
                  <a:satOff val="0"/>
                  <a:lumOff val="0"/>
                  <a:alphaOff val="0"/>
                </a:sysClr>
              </a:solidFill>
              <a:latin typeface="Arial" pitchFamily="34" charset="0"/>
              <a:ea typeface="+mn-ea"/>
              <a:cs typeface="Arial" pitchFamily="34" charset="0"/>
            </a:rPr>
            <a:t>Allvarliga tillstånd </a:t>
          </a:r>
        </a:p>
        <a:p>
          <a:pPr lvl="0" algn="l" defTabSz="800100">
            <a:lnSpc>
              <a:spcPct val="90000"/>
            </a:lnSpc>
            <a:spcBef>
              <a:spcPct val="0"/>
            </a:spcBef>
            <a:spcAft>
              <a:spcPct val="35000"/>
            </a:spcAft>
          </a:pPr>
          <a:r>
            <a:rPr lang="sv-SE" sz="1800" kern="1200" dirty="0" smtClean="0">
              <a:solidFill>
                <a:sysClr val="windowText" lastClr="000000">
                  <a:hueOff val="0"/>
                  <a:satOff val="0"/>
                  <a:lumOff val="0"/>
                  <a:alphaOff val="0"/>
                </a:sysClr>
              </a:solidFill>
              <a:latin typeface="Arial" pitchFamily="34" charset="0"/>
              <a:ea typeface="+mn-ea"/>
              <a:cs typeface="Arial" pitchFamily="34" charset="0"/>
            </a:rPr>
            <a:t>Stor medicinsk nytta </a:t>
          </a:r>
        </a:p>
        <a:p>
          <a:pPr lvl="0" algn="l" defTabSz="800100">
            <a:lnSpc>
              <a:spcPct val="90000"/>
            </a:lnSpc>
            <a:spcBef>
              <a:spcPct val="0"/>
            </a:spcBef>
            <a:spcAft>
              <a:spcPct val="35000"/>
            </a:spcAft>
          </a:pPr>
          <a:r>
            <a:rPr lang="sv-SE" sz="1800" kern="1200" dirty="0" smtClean="0">
              <a:solidFill>
                <a:sysClr val="windowText" lastClr="000000">
                  <a:hueOff val="0"/>
                  <a:satOff val="0"/>
                  <a:lumOff val="0"/>
                  <a:alphaOff val="0"/>
                </a:sysClr>
              </a:solidFill>
              <a:latin typeface="Arial" pitchFamily="34" charset="0"/>
              <a:ea typeface="+mn-ea"/>
              <a:cs typeface="Arial" pitchFamily="34" charset="0"/>
            </a:rPr>
            <a:t>Låg kostnad per effekt</a:t>
          </a:r>
          <a:endParaRPr lang="sv-SE" sz="1800" kern="1200" dirty="0">
            <a:solidFill>
              <a:sysClr val="windowText" lastClr="000000">
                <a:hueOff val="0"/>
                <a:satOff val="0"/>
                <a:lumOff val="0"/>
                <a:alphaOff val="0"/>
              </a:sysClr>
            </a:solidFill>
            <a:latin typeface="Arial" pitchFamily="34" charset="0"/>
            <a:ea typeface="+mn-ea"/>
            <a:cs typeface="Arial" pitchFamily="34" charset="0"/>
          </a:endParaRPr>
        </a:p>
      </dsp:txBody>
      <dsp:txXfrm>
        <a:off x="2860137" y="0"/>
        <a:ext cx="4704588" cy="2122170"/>
      </dsp:txXfrm>
    </dsp:sp>
    <dsp:sp modelId="{FB6CD7A0-7617-4D39-89E2-2D3C45E3991E}">
      <dsp:nvSpPr>
        <dsp:cNvPr id="0" name=""/>
        <dsp:cNvSpPr/>
      </dsp:nvSpPr>
      <dsp:spPr>
        <a:xfrm>
          <a:off x="836324" y="2299017"/>
          <a:ext cx="2772346" cy="2122170"/>
        </a:xfrm>
        <a:prstGeom prst="downArrow">
          <a:avLst/>
        </a:prstGeom>
        <a:solidFill>
          <a:srgbClr val="C0504D">
            <a:shade val="80000"/>
            <a:hueOff val="-35872"/>
            <a:satOff val="-4024"/>
            <a:lumOff val="2568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A3098240-8E2A-41F0-A8FE-A6C09BC3B95D}">
      <dsp:nvSpPr>
        <dsp:cNvPr id="0" name=""/>
        <dsp:cNvSpPr/>
      </dsp:nvSpPr>
      <dsp:spPr>
        <a:xfrm>
          <a:off x="3691841" y="2299017"/>
          <a:ext cx="4704588" cy="2122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0" rIns="128016" bIns="128016" numCol="1" spcCol="1270" anchor="ctr" anchorCtr="0">
          <a:noAutofit/>
        </a:bodyPr>
        <a:lstStyle/>
        <a:p>
          <a:pPr lvl="0" algn="l" defTabSz="800100">
            <a:lnSpc>
              <a:spcPct val="90000"/>
            </a:lnSpc>
            <a:spcBef>
              <a:spcPct val="0"/>
            </a:spcBef>
            <a:spcAft>
              <a:spcPct val="35000"/>
            </a:spcAft>
          </a:pPr>
          <a:r>
            <a:rPr lang="sv-SE" sz="1800" b="1" kern="1200" dirty="0" smtClean="0">
              <a:solidFill>
                <a:sysClr val="windowText" lastClr="000000">
                  <a:hueOff val="0"/>
                  <a:satOff val="0"/>
                  <a:lumOff val="0"/>
                  <a:alphaOff val="0"/>
                </a:sysClr>
              </a:solidFill>
              <a:latin typeface="Arial" pitchFamily="34" charset="0"/>
              <a:ea typeface="+mn-ea"/>
              <a:cs typeface="Arial" pitchFamily="34" charset="0"/>
            </a:rPr>
            <a:t>Låg prioritet </a:t>
          </a:r>
        </a:p>
        <a:p>
          <a:pPr lvl="0" algn="l" defTabSz="800100">
            <a:lnSpc>
              <a:spcPct val="90000"/>
            </a:lnSpc>
            <a:spcBef>
              <a:spcPct val="0"/>
            </a:spcBef>
            <a:spcAft>
              <a:spcPct val="35000"/>
            </a:spcAft>
          </a:pPr>
          <a:r>
            <a:rPr lang="sv-SE" sz="1800" kern="1200" dirty="0" smtClean="0">
              <a:solidFill>
                <a:sysClr val="windowText" lastClr="000000">
                  <a:hueOff val="0"/>
                  <a:satOff val="0"/>
                  <a:lumOff val="0"/>
                  <a:alphaOff val="0"/>
                </a:sysClr>
              </a:solidFill>
              <a:latin typeface="Arial" pitchFamily="34" charset="0"/>
              <a:ea typeface="+mn-ea"/>
              <a:cs typeface="Arial" pitchFamily="34" charset="0"/>
            </a:rPr>
            <a:t>Liten medicinsk nytta i förhållande till kostnaden</a:t>
          </a:r>
        </a:p>
        <a:p>
          <a:pPr lvl="0" algn="l" defTabSz="800100">
            <a:lnSpc>
              <a:spcPct val="90000"/>
            </a:lnSpc>
            <a:spcBef>
              <a:spcPct val="0"/>
            </a:spcBef>
            <a:spcAft>
              <a:spcPct val="35000"/>
            </a:spcAft>
          </a:pPr>
          <a:r>
            <a:rPr lang="sv-SE" sz="1800" kern="1200" dirty="0" smtClean="0">
              <a:solidFill>
                <a:sysClr val="windowText" lastClr="000000">
                  <a:hueOff val="0"/>
                  <a:satOff val="0"/>
                  <a:lumOff val="0"/>
                  <a:alphaOff val="0"/>
                </a:sysClr>
              </a:solidFill>
              <a:latin typeface="Arial" pitchFamily="34" charset="0"/>
              <a:ea typeface="+mn-ea"/>
              <a:cs typeface="Arial" pitchFamily="34" charset="0"/>
            </a:rPr>
            <a:t>Ofullständigt/motstridigt vetenskapligt stöd </a:t>
          </a:r>
        </a:p>
        <a:p>
          <a:pPr lvl="0" algn="l" defTabSz="800100">
            <a:lnSpc>
              <a:spcPct val="90000"/>
            </a:lnSpc>
            <a:spcBef>
              <a:spcPct val="0"/>
            </a:spcBef>
            <a:spcAft>
              <a:spcPct val="35000"/>
            </a:spcAft>
          </a:pPr>
          <a:r>
            <a:rPr lang="sv-SE" sz="1800" kern="1200" dirty="0" smtClean="0">
              <a:solidFill>
                <a:sysClr val="windowText" lastClr="000000">
                  <a:hueOff val="0"/>
                  <a:satOff val="0"/>
                  <a:lumOff val="0"/>
                  <a:alphaOff val="0"/>
                </a:sysClr>
              </a:solidFill>
              <a:latin typeface="Arial" pitchFamily="34" charset="0"/>
              <a:ea typeface="+mn-ea"/>
              <a:cs typeface="Arial" pitchFamily="34" charset="0"/>
            </a:rPr>
            <a:t>Andra alternativ med gott vetenskapligt stöd</a:t>
          </a:r>
        </a:p>
      </dsp:txBody>
      <dsp:txXfrm>
        <a:off x="3691841" y="2299017"/>
        <a:ext cx="4704588" cy="2122170"/>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4813" cy="496888"/>
          </a:xfrm>
          <a:prstGeom prst="rect">
            <a:avLst/>
          </a:prstGeom>
        </p:spPr>
        <p:txBody>
          <a:bodyPr vert="horz" lIns="91440" tIns="45720" rIns="91440" bIns="45720" rtlCol="0"/>
          <a:lstStyle>
            <a:lvl1pPr algn="l">
              <a:defRPr sz="1200"/>
            </a:lvl1pPr>
          </a:lstStyle>
          <a:p>
            <a:pPr>
              <a:defRPr/>
            </a:pPr>
            <a:endParaRPr lang="sv-SE"/>
          </a:p>
        </p:txBody>
      </p:sp>
      <p:sp>
        <p:nvSpPr>
          <p:cNvPr id="3" name="Platshållare för datum 2"/>
          <p:cNvSpPr>
            <a:spLocks noGrp="1"/>
          </p:cNvSpPr>
          <p:nvPr>
            <p:ph type="dt" sz="quarter" idx="1"/>
          </p:nvPr>
        </p:nvSpPr>
        <p:spPr>
          <a:xfrm>
            <a:off x="3848100" y="0"/>
            <a:ext cx="2944813" cy="496888"/>
          </a:xfrm>
          <a:prstGeom prst="rect">
            <a:avLst/>
          </a:prstGeom>
        </p:spPr>
        <p:txBody>
          <a:bodyPr vert="horz" lIns="91440" tIns="45720" rIns="91440" bIns="45720" rtlCol="0"/>
          <a:lstStyle>
            <a:lvl1pPr algn="r">
              <a:defRPr sz="1200"/>
            </a:lvl1pPr>
          </a:lstStyle>
          <a:p>
            <a:pPr>
              <a:defRPr/>
            </a:pPr>
            <a:fld id="{624B4FF7-318D-4DF1-BF86-884D935956D2}" type="datetimeFigureOut">
              <a:rPr lang="sv-SE"/>
              <a:pPr>
                <a:defRPr/>
              </a:pPr>
              <a:t>2012-02-08</a:t>
            </a:fld>
            <a:endParaRPr lang="sv-SE"/>
          </a:p>
        </p:txBody>
      </p:sp>
      <p:sp>
        <p:nvSpPr>
          <p:cNvPr id="4" name="Platshållare för sidfot 3"/>
          <p:cNvSpPr>
            <a:spLocks noGrp="1"/>
          </p:cNvSpPr>
          <p:nvPr>
            <p:ph type="ftr" sz="quarter" idx="2"/>
          </p:nvPr>
        </p:nvSpPr>
        <p:spPr>
          <a:xfrm>
            <a:off x="0" y="9432925"/>
            <a:ext cx="2944813" cy="496888"/>
          </a:xfrm>
          <a:prstGeom prst="rect">
            <a:avLst/>
          </a:prstGeom>
        </p:spPr>
        <p:txBody>
          <a:bodyPr vert="horz" lIns="91440" tIns="45720" rIns="91440" bIns="45720" rtlCol="0" anchor="b"/>
          <a:lstStyle>
            <a:lvl1pPr algn="l">
              <a:defRPr sz="1200"/>
            </a:lvl1pPr>
          </a:lstStyle>
          <a:p>
            <a:pPr>
              <a:defRPr/>
            </a:pPr>
            <a:endParaRPr lang="sv-SE"/>
          </a:p>
        </p:txBody>
      </p:sp>
      <p:sp>
        <p:nvSpPr>
          <p:cNvPr id="5" name="Platshållare för bildnummer 4"/>
          <p:cNvSpPr>
            <a:spLocks noGrp="1"/>
          </p:cNvSpPr>
          <p:nvPr>
            <p:ph type="sldNum" sz="quarter" idx="3"/>
          </p:nvPr>
        </p:nvSpPr>
        <p:spPr>
          <a:xfrm>
            <a:off x="3848100" y="9432925"/>
            <a:ext cx="2944813" cy="496888"/>
          </a:xfrm>
          <a:prstGeom prst="rect">
            <a:avLst/>
          </a:prstGeom>
        </p:spPr>
        <p:txBody>
          <a:bodyPr vert="horz" lIns="91440" tIns="45720" rIns="91440" bIns="45720" rtlCol="0" anchor="b"/>
          <a:lstStyle>
            <a:lvl1pPr algn="r">
              <a:defRPr sz="1200"/>
            </a:lvl1pPr>
          </a:lstStyle>
          <a:p>
            <a:pPr>
              <a:defRPr/>
            </a:pPr>
            <a:fld id="{B249ECC2-0F0F-4BCF-B0F8-88628B241FC1}" type="slidenum">
              <a:rPr lang="sv-SE"/>
              <a:pPr>
                <a:defRPr/>
              </a:pPr>
              <a:t>‹#›</a:t>
            </a:fld>
            <a:endParaRPr lang="sv-SE"/>
          </a:p>
        </p:txBody>
      </p:sp>
    </p:spTree>
    <p:extLst>
      <p:ext uri="{BB962C8B-B14F-4D97-AF65-F5344CB8AC3E}">
        <p14:creationId xmlns:p14="http://schemas.microsoft.com/office/powerpoint/2010/main" val="35347024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4813" cy="496888"/>
          </a:xfrm>
          <a:prstGeom prst="rect">
            <a:avLst/>
          </a:prstGeom>
        </p:spPr>
        <p:txBody>
          <a:bodyPr vert="horz" lIns="91440" tIns="45720" rIns="91440" bIns="45720" rtlCol="0"/>
          <a:lstStyle>
            <a:lvl1pPr algn="l" eaLnBrk="0" hangingPunct="0">
              <a:defRPr sz="1200">
                <a:latin typeface="Times New Roman" pitchFamily="18" charset="0"/>
              </a:defRPr>
            </a:lvl1pPr>
          </a:lstStyle>
          <a:p>
            <a:pPr>
              <a:defRPr/>
            </a:pPr>
            <a:endParaRPr lang="sv-SE"/>
          </a:p>
        </p:txBody>
      </p:sp>
      <p:sp>
        <p:nvSpPr>
          <p:cNvPr id="3" name="Platshållare för datum 2"/>
          <p:cNvSpPr>
            <a:spLocks noGrp="1"/>
          </p:cNvSpPr>
          <p:nvPr>
            <p:ph type="dt" idx="1"/>
          </p:nvPr>
        </p:nvSpPr>
        <p:spPr>
          <a:xfrm>
            <a:off x="3848100" y="0"/>
            <a:ext cx="2944813" cy="496888"/>
          </a:xfrm>
          <a:prstGeom prst="rect">
            <a:avLst/>
          </a:prstGeom>
        </p:spPr>
        <p:txBody>
          <a:bodyPr vert="horz" lIns="91440" tIns="45720" rIns="91440" bIns="45720" rtlCol="0"/>
          <a:lstStyle>
            <a:lvl1pPr algn="r" eaLnBrk="0" hangingPunct="0">
              <a:defRPr sz="1200">
                <a:latin typeface="Times New Roman" pitchFamily="18" charset="0"/>
              </a:defRPr>
            </a:lvl1pPr>
          </a:lstStyle>
          <a:p>
            <a:pPr>
              <a:defRPr/>
            </a:pPr>
            <a:fld id="{AC37004E-04CB-4A79-A37F-74EE3473B9D9}" type="datetimeFigureOut">
              <a:rPr lang="sv-SE"/>
              <a:pPr>
                <a:defRPr/>
              </a:pPr>
              <a:t>2012-02-08</a:t>
            </a:fld>
            <a:endParaRPr lang="sv-SE"/>
          </a:p>
        </p:txBody>
      </p:sp>
      <p:sp>
        <p:nvSpPr>
          <p:cNvPr id="4" name="Platshållare för bildobjekt 3"/>
          <p:cNvSpPr>
            <a:spLocks noGrp="1" noRot="1" noChangeAspect="1"/>
          </p:cNvSpPr>
          <p:nvPr>
            <p:ph type="sldImg" idx="2"/>
          </p:nvPr>
        </p:nvSpPr>
        <p:spPr>
          <a:xfrm>
            <a:off x="708025" y="744538"/>
            <a:ext cx="5378450" cy="3724275"/>
          </a:xfrm>
          <a:prstGeom prst="rect">
            <a:avLst/>
          </a:prstGeom>
          <a:noFill/>
          <a:ln w="12700">
            <a:solidFill>
              <a:prstClr val="black"/>
            </a:solidFill>
          </a:ln>
        </p:spPr>
        <p:txBody>
          <a:bodyPr vert="horz" lIns="91440" tIns="45720" rIns="91440" bIns="45720" rtlCol="0" anchor="ctr"/>
          <a:lstStyle/>
          <a:p>
            <a:pPr lvl="0"/>
            <a:endParaRPr lang="sv-SE" noProof="0" smtClean="0"/>
          </a:p>
        </p:txBody>
      </p:sp>
      <p:sp>
        <p:nvSpPr>
          <p:cNvPr id="5" name="Platshållare för anteckningar 4"/>
          <p:cNvSpPr>
            <a:spLocks noGrp="1"/>
          </p:cNvSpPr>
          <p:nvPr>
            <p:ph type="body" sz="quarter" idx="3"/>
          </p:nvPr>
        </p:nvSpPr>
        <p:spPr>
          <a:xfrm>
            <a:off x="679450" y="4718050"/>
            <a:ext cx="5435600" cy="4468813"/>
          </a:xfrm>
          <a:prstGeom prst="rect">
            <a:avLst/>
          </a:prstGeom>
        </p:spPr>
        <p:txBody>
          <a:bodyPr vert="horz" lIns="91440" tIns="45720" rIns="91440" bIns="45720" rtlCol="0">
            <a:normAutofit/>
          </a:bodyPr>
          <a:lstStyle/>
          <a:p>
            <a:pPr lvl="0"/>
            <a:r>
              <a:rPr lang="sv-SE" noProof="0" smtClean="0"/>
              <a:t>Klicka här för att ändra format på bakgrundstexten</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p>
        </p:txBody>
      </p:sp>
      <p:sp>
        <p:nvSpPr>
          <p:cNvPr id="6" name="Platshållare för sidfot 5"/>
          <p:cNvSpPr>
            <a:spLocks noGrp="1"/>
          </p:cNvSpPr>
          <p:nvPr>
            <p:ph type="ftr" sz="quarter" idx="4"/>
          </p:nvPr>
        </p:nvSpPr>
        <p:spPr>
          <a:xfrm>
            <a:off x="0" y="9432925"/>
            <a:ext cx="2944813" cy="496888"/>
          </a:xfrm>
          <a:prstGeom prst="rect">
            <a:avLst/>
          </a:prstGeom>
        </p:spPr>
        <p:txBody>
          <a:bodyPr vert="horz" lIns="91440" tIns="45720" rIns="91440" bIns="45720" rtlCol="0" anchor="b"/>
          <a:lstStyle>
            <a:lvl1pPr algn="l" eaLnBrk="0" hangingPunct="0">
              <a:defRPr sz="1200">
                <a:latin typeface="Times New Roman" pitchFamily="18" charset="0"/>
              </a:defRPr>
            </a:lvl1pPr>
          </a:lstStyle>
          <a:p>
            <a:pPr>
              <a:defRPr/>
            </a:pPr>
            <a:endParaRPr lang="sv-SE"/>
          </a:p>
        </p:txBody>
      </p:sp>
      <p:sp>
        <p:nvSpPr>
          <p:cNvPr id="7" name="Platshållare för bildnummer 6"/>
          <p:cNvSpPr>
            <a:spLocks noGrp="1"/>
          </p:cNvSpPr>
          <p:nvPr>
            <p:ph type="sldNum" sz="quarter" idx="5"/>
          </p:nvPr>
        </p:nvSpPr>
        <p:spPr>
          <a:xfrm>
            <a:off x="3848100" y="9432925"/>
            <a:ext cx="2944813" cy="496888"/>
          </a:xfrm>
          <a:prstGeom prst="rect">
            <a:avLst/>
          </a:prstGeom>
        </p:spPr>
        <p:txBody>
          <a:bodyPr vert="horz" lIns="91440" tIns="45720" rIns="91440" bIns="45720" rtlCol="0" anchor="b"/>
          <a:lstStyle>
            <a:lvl1pPr algn="r" eaLnBrk="0" hangingPunct="0">
              <a:defRPr sz="1200">
                <a:latin typeface="Times New Roman" pitchFamily="18" charset="0"/>
              </a:defRPr>
            </a:lvl1pPr>
          </a:lstStyle>
          <a:p>
            <a:pPr>
              <a:defRPr/>
            </a:pPr>
            <a:fld id="{B824282D-2988-4463-8E2F-CBE9A4420C66}" type="slidenum">
              <a:rPr lang="sv-SE"/>
              <a:pPr>
                <a:defRPr/>
              </a:pPr>
              <a:t>‹#›</a:t>
            </a:fld>
            <a:endParaRPr lang="sv-SE"/>
          </a:p>
        </p:txBody>
      </p:sp>
    </p:spTree>
    <p:extLst>
      <p:ext uri="{BB962C8B-B14F-4D97-AF65-F5344CB8AC3E}">
        <p14:creationId xmlns:p14="http://schemas.microsoft.com/office/powerpoint/2010/main" val="11589755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sv-SE" smtClean="0"/>
              <a:t>Andel med minst en ohälsosam levnadsvana inkluderar (utöver rökning, snusning, alkohol, stillasittande, frukt och grönt) även cannabis, spel och fetma. Källa är FHI:s nationella folkhälsoenkät, gäller befolkningen 16-84 år, år 2009.</a:t>
            </a:r>
          </a:p>
          <a:p>
            <a:pPr eaLnBrk="1" hangingPunct="1">
              <a:spcBef>
                <a:spcPct val="0"/>
              </a:spcBef>
            </a:pPr>
            <a:endParaRPr lang="sv-SE" smtClean="0"/>
          </a:p>
          <a:p>
            <a:pPr eaLnBrk="1" hangingPunct="1">
              <a:spcBef>
                <a:spcPct val="0"/>
              </a:spcBef>
            </a:pPr>
            <a:r>
              <a:rPr lang="sv-SE" smtClean="0"/>
              <a:t>Sjukdomsbördan = DALYs (disability adjusted life years) = </a:t>
            </a:r>
            <a:r>
              <a:rPr lang="en-US" smtClean="0"/>
              <a:t>YLL (years of life lost) + YLD (years of life lost due to disability) för olika diagnoser.</a:t>
            </a:r>
            <a:endParaRPr lang="sv-SE" smtClean="0"/>
          </a:p>
          <a:p>
            <a:pPr eaLnBrk="1" hangingPunct="1">
              <a:spcBef>
                <a:spcPct val="0"/>
              </a:spcBef>
            </a:pPr>
            <a:r>
              <a:rPr lang="sv-SE" smtClean="0"/>
              <a:t>Tobak 9,2% av sjukdomsbördan</a:t>
            </a:r>
          </a:p>
          <a:p>
            <a:pPr eaLnBrk="1" hangingPunct="1">
              <a:spcBef>
                <a:spcPct val="0"/>
              </a:spcBef>
            </a:pPr>
            <a:r>
              <a:rPr lang="sv-SE" smtClean="0"/>
              <a:t>Alkohol 4,9% av sjukdomsbördan för män (en stor del utgörs av alkoholberoende)</a:t>
            </a:r>
          </a:p>
          <a:p>
            <a:pPr eaLnBrk="1" hangingPunct="1">
              <a:spcBef>
                <a:spcPct val="0"/>
              </a:spcBef>
            </a:pPr>
            <a:r>
              <a:rPr lang="sv-SE" smtClean="0"/>
              <a:t>Fysisk inaktivitet 3,7% av sjukdomsbördan</a:t>
            </a:r>
          </a:p>
          <a:p>
            <a:pPr eaLnBrk="1" hangingPunct="1">
              <a:spcBef>
                <a:spcPct val="0"/>
              </a:spcBef>
            </a:pPr>
            <a:r>
              <a:rPr lang="sv-SE" smtClean="0"/>
              <a:t>Lågt intag av frukt och grönt 3% för män och 1,9% för kvinnor</a:t>
            </a:r>
          </a:p>
          <a:p>
            <a:pPr eaLnBrk="1" hangingPunct="1">
              <a:spcBef>
                <a:spcPct val="0"/>
              </a:spcBef>
            </a:pPr>
            <a:endParaRPr lang="sv-SE" smtClean="0"/>
          </a:p>
          <a:p>
            <a:pPr eaLnBrk="1" hangingPunct="1">
              <a:spcBef>
                <a:spcPct val="0"/>
              </a:spcBef>
            </a:pPr>
            <a:r>
              <a:rPr lang="sv-SE" smtClean="0"/>
              <a:t>Förekomsten av ohälsosamma levnadsvanor är ojämnt fördelad i befolkningen. Till exempel är det fyra gånger fler lågutbildade än högutbildade kvinnor som röker. Personer med kort utbildning och ekonomiska problem har också sämre matvanor och är mindre fysiskt aktiva än de med lång utbildning och en god ekonomisk situation. Att ha flera ohälsosamma levnadsvanor samtidigt är vanligare om en person har ekonomiska problem, är utan sysselsättning eller är född utanför Sverige.</a:t>
            </a:r>
          </a:p>
          <a:p>
            <a:pPr eaLnBrk="1" hangingPunct="1">
              <a:spcBef>
                <a:spcPct val="0"/>
              </a:spcBef>
            </a:pPr>
            <a:r>
              <a:rPr lang="sv-SE" smtClean="0"/>
              <a:t>Källa FHI:s nationella folkhälsoenkät.</a:t>
            </a:r>
          </a:p>
          <a:p>
            <a:pPr eaLnBrk="1" hangingPunct="1">
              <a:spcBef>
                <a:spcPct val="0"/>
              </a:spcBef>
            </a:pPr>
            <a:endParaRPr lang="sv-SE" smtClean="0"/>
          </a:p>
        </p:txBody>
      </p:sp>
      <p:sp>
        <p:nvSpPr>
          <p:cNvPr id="22532"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75A5E8C-1B1F-4959-A188-A477D33DFC1C}" type="slidenum">
              <a:rPr lang="sv-SE" sz="1200" smtClean="0"/>
              <a:pPr/>
              <a:t>2</a:t>
            </a:fld>
            <a:endParaRPr lang="sv-SE"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sv-SE" smtClean="0"/>
              <a:t>Skriftlig info om rökningens skadeverkningar, risker med en för hög alkoholkonsumtion, vinster med fysisk aktivitet och tips om bra livsmedelsval. </a:t>
            </a:r>
          </a:p>
          <a:p>
            <a:pPr eaLnBrk="1" hangingPunct="1">
              <a:spcBef>
                <a:spcPct val="0"/>
              </a:spcBef>
            </a:pPr>
            <a:endParaRPr lang="sv-SE" smtClean="0"/>
          </a:p>
        </p:txBody>
      </p:sp>
      <p:sp>
        <p:nvSpPr>
          <p:cNvPr id="31748"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BB997C2-2097-4697-BFC5-336B893BDFD6}" type="slidenum">
              <a:rPr lang="sv-SE" sz="1200" smtClean="0"/>
              <a:pPr/>
              <a:t>12</a:t>
            </a:fld>
            <a:endParaRPr lang="sv-SE" sz="120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sv-SE" smtClean="0"/>
              <a:t>Innehållet i rådgivning kring levnadsvanor anpassas med utgångspunkt från den enskilda patientens förutsättningar med avseende på ålder, hälsa, risknivåer, etc.</a:t>
            </a:r>
          </a:p>
          <a:p>
            <a:pPr eaLnBrk="1" hangingPunct="1">
              <a:spcBef>
                <a:spcPct val="0"/>
              </a:spcBef>
            </a:pPr>
            <a:endParaRPr lang="sv-SE" smtClean="0"/>
          </a:p>
          <a:p>
            <a:pPr eaLnBrk="1" hangingPunct="1">
              <a:spcBef>
                <a:spcPct val="0"/>
              </a:spcBef>
            </a:pPr>
            <a:r>
              <a:rPr lang="sv-SE" smtClean="0"/>
              <a:t>Exempel på verktyg och hjälpmedel: Skriftlig information, nikotinläkemedel, kolmonoxidmätning, en förteckning över idrottsföreningar, träningsanläggningar och motionsspår, en receptbok eller en mat- och motionsdagbok, FaR, stegräknare. </a:t>
            </a:r>
          </a:p>
          <a:p>
            <a:pPr eaLnBrk="1" hangingPunct="1">
              <a:spcBef>
                <a:spcPct val="0"/>
              </a:spcBef>
            </a:pPr>
            <a:endParaRPr lang="sv-SE" smtClean="0"/>
          </a:p>
          <a:p>
            <a:pPr eaLnBrk="1" hangingPunct="1">
              <a:spcBef>
                <a:spcPct val="0"/>
              </a:spcBef>
            </a:pPr>
            <a:r>
              <a:rPr lang="sv-SE" smtClean="0"/>
              <a:t>Särskild uppföljning = återbesök, telefonsamtal, sms, brev eller mejl vid ett eller flera tillfällen.</a:t>
            </a:r>
          </a:p>
          <a:p>
            <a:pPr eaLnBrk="1" hangingPunct="1">
              <a:spcBef>
                <a:spcPct val="0"/>
              </a:spcBef>
            </a:pPr>
            <a:endParaRPr lang="sv-SE" smtClean="0"/>
          </a:p>
          <a:p>
            <a:pPr eaLnBrk="1" hangingPunct="1">
              <a:spcBef>
                <a:spcPct val="0"/>
              </a:spcBef>
            </a:pPr>
            <a:r>
              <a:rPr lang="sv-SE" smtClean="0"/>
              <a:t>BRIEF INTERVENTION – KORT RÅDGIVNING – PÅ ALKOHOLOMRÅDET HAMNAR HÄR.</a:t>
            </a:r>
          </a:p>
        </p:txBody>
      </p:sp>
      <p:sp>
        <p:nvSpPr>
          <p:cNvPr id="32772"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17853F2-3D0A-4C51-8268-AE0C41577824}" type="slidenum">
              <a:rPr lang="sv-SE" sz="1200" smtClean="0"/>
              <a:pPr/>
              <a:t>13</a:t>
            </a:fld>
            <a:endParaRPr lang="sv-SE" sz="120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sv-SE" smtClean="0"/>
              <a:t>Bygger på tydliggjorda antaganden om hur och varför metoden fungerar, och innehåller vissa fördefinierade komponenter.</a:t>
            </a:r>
          </a:p>
          <a:p>
            <a:pPr eaLnBrk="1" hangingPunct="1">
              <a:spcBef>
                <a:spcPct val="0"/>
              </a:spcBef>
            </a:pPr>
            <a:endParaRPr lang="sv-SE" smtClean="0"/>
          </a:p>
          <a:p>
            <a:pPr eaLnBrk="1" hangingPunct="1">
              <a:spcBef>
                <a:spcPct val="0"/>
              </a:spcBef>
            </a:pPr>
            <a:r>
              <a:rPr lang="sv-SE" smtClean="0"/>
              <a:t>Teorier/modeller: Social Cognitive Theory, Health Belief Model, Theory of Planned Behaviour, Stages of Change/Transtheoretical Model, MI och KBT. </a:t>
            </a:r>
          </a:p>
          <a:p>
            <a:pPr eaLnBrk="1" hangingPunct="1">
              <a:spcBef>
                <a:spcPct val="0"/>
              </a:spcBef>
            </a:pPr>
            <a:endParaRPr lang="sv-SE" smtClean="0"/>
          </a:p>
        </p:txBody>
      </p:sp>
      <p:sp>
        <p:nvSpPr>
          <p:cNvPr id="33796"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E4C5975-09AB-4E0F-BC53-3E8B97CDED65}" type="slidenum">
              <a:rPr lang="sv-SE" sz="1200" smtClean="0"/>
              <a:pPr/>
              <a:t>14</a:t>
            </a:fld>
            <a:endParaRPr lang="sv-SE" sz="12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sv-SE" smtClean="0"/>
              <a:t> </a:t>
            </a:r>
          </a:p>
          <a:p>
            <a:endParaRPr lang="sv-SE" smtClean="0"/>
          </a:p>
          <a:p>
            <a:endParaRPr lang="sv-SE" smtClean="0"/>
          </a:p>
        </p:txBody>
      </p:sp>
      <p:sp>
        <p:nvSpPr>
          <p:cNvPr id="34820"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73E2AA6-9F09-4E5D-857B-EDC2A2E3E1F1}" type="slidenum">
              <a:rPr lang="sv-SE" sz="1200" smtClean="0"/>
              <a:pPr/>
              <a:t>17</a:t>
            </a:fld>
            <a:endParaRPr lang="sv-SE" sz="120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xfrm>
            <a:off x="708025" y="744538"/>
            <a:ext cx="5378450" cy="3724275"/>
          </a:xfrm>
          <a:ln/>
        </p:spPr>
      </p:sp>
      <p:sp>
        <p:nvSpPr>
          <p:cNvPr id="368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xfrm>
            <a:off x="708025" y="744538"/>
            <a:ext cx="5378450" cy="3724275"/>
          </a:xfrm>
          <a:ln/>
        </p:spPr>
      </p:sp>
      <p:sp>
        <p:nvSpPr>
          <p:cNvPr id="378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sv-SE" smtClean="0"/>
          </a:p>
        </p:txBody>
      </p:sp>
      <p:sp>
        <p:nvSpPr>
          <p:cNvPr id="23556"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7E7D69A-6267-4EB5-86A0-EA78B71D8F43}" type="slidenum">
              <a:rPr lang="sv-SE" sz="1200" smtClean="0"/>
              <a:pPr/>
              <a:t>3</a:t>
            </a:fld>
            <a:endParaRPr lang="sv-SE" sz="12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sv-SE" smtClean="0"/>
          </a:p>
        </p:txBody>
      </p:sp>
      <p:sp>
        <p:nvSpPr>
          <p:cNvPr id="24580"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66A742B-11C6-4BBC-A5E8-DAA145A37EB2}" type="slidenum">
              <a:rPr lang="sv-SE" sz="1200" smtClean="0"/>
              <a:pPr/>
              <a:t>5</a:t>
            </a:fld>
            <a:endParaRPr lang="sv-SE"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sv-SE" smtClean="0"/>
          </a:p>
        </p:txBody>
      </p:sp>
      <p:sp>
        <p:nvSpPr>
          <p:cNvPr id="25604"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0BA4EEA-3058-4F1B-9CEA-0CF4899015EF}" type="slidenum">
              <a:rPr lang="sv-SE" sz="1200" smtClean="0"/>
              <a:pPr/>
              <a:t>6</a:t>
            </a:fld>
            <a:endParaRPr lang="sv-SE" sz="12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sv-SE" smtClean="0"/>
          </a:p>
        </p:txBody>
      </p:sp>
      <p:sp>
        <p:nvSpPr>
          <p:cNvPr id="26628"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C03E841-48FD-48E9-AAA1-767B32C558DA}" type="slidenum">
              <a:rPr lang="sv-SE" sz="1200" smtClean="0"/>
              <a:pPr/>
              <a:t>7</a:t>
            </a:fld>
            <a:endParaRPr lang="sv-SE" sz="120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sv-SE" smtClean="0"/>
          </a:p>
        </p:txBody>
      </p:sp>
      <p:sp>
        <p:nvSpPr>
          <p:cNvPr id="27652"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E49488F-527D-4FEF-8844-F4A5FFB58682}" type="slidenum">
              <a:rPr lang="sv-SE" sz="1200" smtClean="0"/>
              <a:pPr/>
              <a:t>8</a:t>
            </a:fld>
            <a:endParaRPr lang="sv-SE" sz="120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sv-SE" smtClean="0"/>
              <a:t>Hur ofta man äter: </a:t>
            </a:r>
          </a:p>
          <a:p>
            <a:r>
              <a:rPr lang="sv-SE" smtClean="0"/>
              <a:t>grönsaker och rotfrukter</a:t>
            </a:r>
          </a:p>
          <a:p>
            <a:r>
              <a:rPr lang="sv-SE" smtClean="0"/>
              <a:t>frukt och bär</a:t>
            </a:r>
          </a:p>
          <a:p>
            <a:r>
              <a:rPr lang="sv-SE" smtClean="0"/>
              <a:t>fisk och skaldjur</a:t>
            </a:r>
          </a:p>
          <a:p>
            <a:r>
              <a:rPr lang="sv-SE" smtClean="0"/>
              <a:t>kaffebröd, choklad, godis, chips och liknande snacks, läsk och saft. </a:t>
            </a:r>
          </a:p>
          <a:p>
            <a:endParaRPr lang="sv-SE" smtClean="0"/>
          </a:p>
        </p:txBody>
      </p:sp>
      <p:sp>
        <p:nvSpPr>
          <p:cNvPr id="28676"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4936DAE-CC08-4BC3-B49E-943B671A14C6}" type="slidenum">
              <a:rPr lang="sv-SE" sz="1200" smtClean="0"/>
              <a:pPr/>
              <a:t>9</a:t>
            </a:fld>
            <a:endParaRPr lang="sv-SE" sz="120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sv-SE" smtClean="0"/>
          </a:p>
        </p:txBody>
      </p:sp>
      <p:sp>
        <p:nvSpPr>
          <p:cNvPr id="29700"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F6C26A5-AF2C-495C-9C12-70433BACA1B1}" type="slidenum">
              <a:rPr lang="sv-SE" sz="1200" smtClean="0"/>
              <a:pPr/>
              <a:t>10</a:t>
            </a:fld>
            <a:endParaRPr lang="sv-SE" sz="120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sv-SE" smtClean="0"/>
              <a:t>Alla tre nivåer förutsätter sakkunskap, och att man konstaterat att personer har ohälsosamma levnadsvanor.</a:t>
            </a:r>
          </a:p>
        </p:txBody>
      </p:sp>
      <p:sp>
        <p:nvSpPr>
          <p:cNvPr id="30724"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0BEDF3F-4908-42BA-BCEB-EF25CD6D4065}" type="slidenum">
              <a:rPr lang="sv-SE" sz="1200" smtClean="0"/>
              <a:pPr/>
              <a:t>11</a:t>
            </a:fld>
            <a:endParaRPr lang="sv-SE"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742950" y="2130425"/>
            <a:ext cx="84201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sv-SE"/>
          </a:p>
        </p:txBody>
      </p:sp>
      <p:sp>
        <p:nvSpPr>
          <p:cNvPr id="4" name="Rectangle 6"/>
          <p:cNvSpPr>
            <a:spLocks noGrp="1" noChangeArrowheads="1"/>
          </p:cNvSpPr>
          <p:nvPr>
            <p:ph type="sldNum" sz="quarter" idx="10"/>
          </p:nvPr>
        </p:nvSpPr>
        <p:spPr>
          <a:ln/>
        </p:spPr>
        <p:txBody>
          <a:bodyPr/>
          <a:lstStyle>
            <a:lvl1pPr>
              <a:defRPr/>
            </a:lvl1pPr>
          </a:lstStyle>
          <a:p>
            <a:pPr>
              <a:defRPr/>
            </a:pPr>
            <a:fld id="{577F0E81-F1DA-4D6B-9FC4-BE199647C57D}" type="slidenum">
              <a:rPr lang="en-US"/>
              <a:pPr>
                <a:defRPr/>
              </a:pPr>
              <a:t>‹#›</a:t>
            </a:fld>
            <a:endParaRPr lang="en-US"/>
          </a:p>
        </p:txBody>
      </p:sp>
    </p:spTree>
    <p:extLst>
      <p:ext uri="{BB962C8B-B14F-4D97-AF65-F5344CB8AC3E}">
        <p14:creationId xmlns:p14="http://schemas.microsoft.com/office/powerpoint/2010/main" val="1127600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ctangle 6"/>
          <p:cNvSpPr>
            <a:spLocks noGrp="1" noChangeArrowheads="1"/>
          </p:cNvSpPr>
          <p:nvPr>
            <p:ph type="sldNum" sz="quarter" idx="10"/>
          </p:nvPr>
        </p:nvSpPr>
        <p:spPr>
          <a:ln/>
        </p:spPr>
        <p:txBody>
          <a:bodyPr/>
          <a:lstStyle>
            <a:lvl1pPr>
              <a:defRPr/>
            </a:lvl1pPr>
          </a:lstStyle>
          <a:p>
            <a:pPr>
              <a:defRPr/>
            </a:pPr>
            <a:fld id="{854C7A80-B00C-462B-BFD2-37F49BB5A5A1}" type="slidenum">
              <a:rPr lang="en-US"/>
              <a:pPr>
                <a:defRPr/>
              </a:pPr>
              <a:t>‹#›</a:t>
            </a:fld>
            <a:endParaRPr lang="en-US"/>
          </a:p>
        </p:txBody>
      </p:sp>
    </p:spTree>
    <p:extLst>
      <p:ext uri="{BB962C8B-B14F-4D97-AF65-F5344CB8AC3E}">
        <p14:creationId xmlns:p14="http://schemas.microsoft.com/office/powerpoint/2010/main" val="1439612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077075" y="304800"/>
            <a:ext cx="2105025" cy="5716588"/>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762000" y="304800"/>
            <a:ext cx="6162675" cy="5716588"/>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ctangle 6"/>
          <p:cNvSpPr>
            <a:spLocks noGrp="1" noChangeArrowheads="1"/>
          </p:cNvSpPr>
          <p:nvPr>
            <p:ph type="sldNum" sz="quarter" idx="10"/>
          </p:nvPr>
        </p:nvSpPr>
        <p:spPr>
          <a:ln/>
        </p:spPr>
        <p:txBody>
          <a:bodyPr/>
          <a:lstStyle>
            <a:lvl1pPr>
              <a:defRPr/>
            </a:lvl1pPr>
          </a:lstStyle>
          <a:p>
            <a:pPr>
              <a:defRPr/>
            </a:pPr>
            <a:fld id="{140018DB-894B-41E9-A979-30D6D042948C}" type="slidenum">
              <a:rPr lang="en-US"/>
              <a:pPr>
                <a:defRPr/>
              </a:pPr>
              <a:t>‹#›</a:t>
            </a:fld>
            <a:endParaRPr lang="en-US"/>
          </a:p>
        </p:txBody>
      </p:sp>
    </p:spTree>
    <p:extLst>
      <p:ext uri="{BB962C8B-B14F-4D97-AF65-F5344CB8AC3E}">
        <p14:creationId xmlns:p14="http://schemas.microsoft.com/office/powerpoint/2010/main" val="15535026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1_Rubrik och tabell">
    <p:spTree>
      <p:nvGrpSpPr>
        <p:cNvPr id="1" name=""/>
        <p:cNvGrpSpPr/>
        <p:nvPr/>
      </p:nvGrpSpPr>
      <p:grpSpPr>
        <a:xfrm>
          <a:off x="0" y="0"/>
          <a:ext cx="0" cy="0"/>
          <a:chOff x="0" y="0"/>
          <a:chExt cx="0" cy="0"/>
        </a:xfrm>
      </p:grpSpPr>
      <p:sp>
        <p:nvSpPr>
          <p:cNvPr id="2" name="Rubrik 1"/>
          <p:cNvSpPr>
            <a:spLocks noGrp="1"/>
          </p:cNvSpPr>
          <p:nvPr>
            <p:ph type="title"/>
          </p:nvPr>
        </p:nvSpPr>
        <p:spPr>
          <a:xfrm>
            <a:off x="762000" y="304800"/>
            <a:ext cx="8420100" cy="1143000"/>
          </a:xfrm>
        </p:spPr>
        <p:txBody>
          <a:bodyPr/>
          <a:lstStyle/>
          <a:p>
            <a:r>
              <a:rPr lang="sv-SE" smtClean="0"/>
              <a:t>Klicka här för att ändra format</a:t>
            </a:r>
            <a:endParaRPr lang="sv-SE"/>
          </a:p>
        </p:txBody>
      </p:sp>
      <p:sp>
        <p:nvSpPr>
          <p:cNvPr id="3" name="Platshållare för tabell 2"/>
          <p:cNvSpPr>
            <a:spLocks noGrp="1"/>
          </p:cNvSpPr>
          <p:nvPr>
            <p:ph type="tbl" idx="1"/>
          </p:nvPr>
        </p:nvSpPr>
        <p:spPr>
          <a:xfrm>
            <a:off x="762004" y="1600200"/>
            <a:ext cx="8401050" cy="4421188"/>
          </a:xfrm>
        </p:spPr>
        <p:txBody>
          <a:bodyPr/>
          <a:lstStyle/>
          <a:p>
            <a:pPr lvl="0"/>
            <a:endParaRPr lang="sv-SE" noProof="0"/>
          </a:p>
        </p:txBody>
      </p:sp>
      <p:sp>
        <p:nvSpPr>
          <p:cNvPr id="4" name="Platshållare för bildnummer 3"/>
          <p:cNvSpPr>
            <a:spLocks noGrp="1"/>
          </p:cNvSpPr>
          <p:nvPr>
            <p:ph type="sldNum" sz="quarter" idx="10"/>
          </p:nvPr>
        </p:nvSpPr>
        <p:spPr/>
        <p:txBody>
          <a:bodyPr/>
          <a:lstStyle>
            <a:lvl1pPr eaLnBrk="1" fontAlgn="auto" hangingPunct="1">
              <a:lnSpc>
                <a:spcPct val="93000"/>
              </a:lnSpc>
              <a:spcBef>
                <a:spcPts val="0"/>
              </a:spcBef>
              <a:spcAft>
                <a:spcPts val="0"/>
              </a:spcAft>
              <a:buClr>
                <a:srgbClr val="000000"/>
              </a:buClr>
              <a:buSzPct val="100000"/>
              <a:buFont typeface="Times New Roman" pitchFamily="18" charset="0"/>
              <a:buNone/>
              <a:defRPr>
                <a:latin typeface="+mn-lt"/>
              </a:defRPr>
            </a:lvl1pPr>
          </a:lstStyle>
          <a:p>
            <a:pPr>
              <a:defRPr/>
            </a:pPr>
            <a:fld id="{CC7FD784-BC66-4F73-BE0C-B21C54AEFB75}" type="slidenum">
              <a:rPr lang="en-US"/>
              <a:pPr>
                <a:defRPr/>
              </a:pPr>
              <a:t>‹#›</a:t>
            </a:fld>
            <a:endParaRPr lang="en-US"/>
          </a:p>
        </p:txBody>
      </p:sp>
    </p:spTree>
    <p:extLst>
      <p:ext uri="{BB962C8B-B14F-4D97-AF65-F5344CB8AC3E}">
        <p14:creationId xmlns:p14="http://schemas.microsoft.com/office/powerpoint/2010/main" val="2484283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ctangle 6"/>
          <p:cNvSpPr>
            <a:spLocks noGrp="1" noChangeArrowheads="1"/>
          </p:cNvSpPr>
          <p:nvPr>
            <p:ph type="sldNum" sz="quarter" idx="10"/>
          </p:nvPr>
        </p:nvSpPr>
        <p:spPr>
          <a:ln/>
        </p:spPr>
        <p:txBody>
          <a:bodyPr/>
          <a:lstStyle>
            <a:lvl1pPr>
              <a:defRPr/>
            </a:lvl1pPr>
          </a:lstStyle>
          <a:p>
            <a:pPr>
              <a:defRPr/>
            </a:pPr>
            <a:fld id="{1DF6A2AE-A771-420E-9C8F-A1914B99870B}" type="slidenum">
              <a:rPr lang="en-US"/>
              <a:pPr>
                <a:defRPr/>
              </a:pPr>
              <a:t>‹#›</a:t>
            </a:fld>
            <a:endParaRPr lang="en-US"/>
          </a:p>
        </p:txBody>
      </p:sp>
    </p:spTree>
    <p:extLst>
      <p:ext uri="{BB962C8B-B14F-4D97-AF65-F5344CB8AC3E}">
        <p14:creationId xmlns:p14="http://schemas.microsoft.com/office/powerpoint/2010/main" val="2803652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82638" y="4406900"/>
            <a:ext cx="84201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4" name="Rectangle 6"/>
          <p:cNvSpPr>
            <a:spLocks noGrp="1" noChangeArrowheads="1"/>
          </p:cNvSpPr>
          <p:nvPr>
            <p:ph type="sldNum" sz="quarter" idx="10"/>
          </p:nvPr>
        </p:nvSpPr>
        <p:spPr>
          <a:ln/>
        </p:spPr>
        <p:txBody>
          <a:bodyPr/>
          <a:lstStyle>
            <a:lvl1pPr>
              <a:defRPr/>
            </a:lvl1pPr>
          </a:lstStyle>
          <a:p>
            <a:pPr>
              <a:defRPr/>
            </a:pPr>
            <a:fld id="{8DF8D495-705E-4DCA-8EAB-306494A78AC7}" type="slidenum">
              <a:rPr lang="en-US"/>
              <a:pPr>
                <a:defRPr/>
              </a:pPr>
              <a:t>‹#›</a:t>
            </a:fld>
            <a:endParaRPr lang="en-US"/>
          </a:p>
        </p:txBody>
      </p:sp>
    </p:spTree>
    <p:extLst>
      <p:ext uri="{BB962C8B-B14F-4D97-AF65-F5344CB8AC3E}">
        <p14:creationId xmlns:p14="http://schemas.microsoft.com/office/powerpoint/2010/main" val="2100260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762000" y="1600200"/>
            <a:ext cx="4124325" cy="4421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5038725" y="1600200"/>
            <a:ext cx="4124325" cy="4421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Rectangle 6"/>
          <p:cNvSpPr>
            <a:spLocks noGrp="1" noChangeArrowheads="1"/>
          </p:cNvSpPr>
          <p:nvPr>
            <p:ph type="sldNum" sz="quarter" idx="10"/>
          </p:nvPr>
        </p:nvSpPr>
        <p:spPr>
          <a:ln/>
        </p:spPr>
        <p:txBody>
          <a:bodyPr/>
          <a:lstStyle>
            <a:lvl1pPr>
              <a:defRPr/>
            </a:lvl1pPr>
          </a:lstStyle>
          <a:p>
            <a:pPr>
              <a:defRPr/>
            </a:pPr>
            <a:fld id="{6F80DE62-0B49-4446-A7D7-C91EF7318FEF}" type="slidenum">
              <a:rPr lang="en-US"/>
              <a:pPr>
                <a:defRPr/>
              </a:pPr>
              <a:t>‹#›</a:t>
            </a:fld>
            <a:endParaRPr lang="en-US"/>
          </a:p>
        </p:txBody>
      </p:sp>
    </p:spTree>
    <p:extLst>
      <p:ext uri="{BB962C8B-B14F-4D97-AF65-F5344CB8AC3E}">
        <p14:creationId xmlns:p14="http://schemas.microsoft.com/office/powerpoint/2010/main" val="111675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95300" y="274638"/>
            <a:ext cx="8915400" cy="1143000"/>
          </a:xfrm>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Rectangle 6"/>
          <p:cNvSpPr>
            <a:spLocks noGrp="1" noChangeArrowheads="1"/>
          </p:cNvSpPr>
          <p:nvPr>
            <p:ph type="sldNum" sz="quarter" idx="10"/>
          </p:nvPr>
        </p:nvSpPr>
        <p:spPr>
          <a:ln/>
        </p:spPr>
        <p:txBody>
          <a:bodyPr/>
          <a:lstStyle>
            <a:lvl1pPr>
              <a:defRPr/>
            </a:lvl1pPr>
          </a:lstStyle>
          <a:p>
            <a:pPr>
              <a:defRPr/>
            </a:pPr>
            <a:fld id="{324898D2-DC40-4094-B2B1-B57DC70B01AC}" type="slidenum">
              <a:rPr lang="en-US"/>
              <a:pPr>
                <a:defRPr/>
              </a:pPr>
              <a:t>‹#›</a:t>
            </a:fld>
            <a:endParaRPr lang="en-US"/>
          </a:p>
        </p:txBody>
      </p:sp>
    </p:spTree>
    <p:extLst>
      <p:ext uri="{BB962C8B-B14F-4D97-AF65-F5344CB8AC3E}">
        <p14:creationId xmlns:p14="http://schemas.microsoft.com/office/powerpoint/2010/main" val="3354996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Rectangle 6"/>
          <p:cNvSpPr>
            <a:spLocks noGrp="1" noChangeArrowheads="1"/>
          </p:cNvSpPr>
          <p:nvPr>
            <p:ph type="sldNum" sz="quarter" idx="10"/>
          </p:nvPr>
        </p:nvSpPr>
        <p:spPr>
          <a:ln/>
        </p:spPr>
        <p:txBody>
          <a:bodyPr/>
          <a:lstStyle>
            <a:lvl1pPr>
              <a:defRPr/>
            </a:lvl1pPr>
          </a:lstStyle>
          <a:p>
            <a:pPr>
              <a:defRPr/>
            </a:pPr>
            <a:fld id="{0722A867-4234-4D09-B176-5554D605F4AA}" type="slidenum">
              <a:rPr lang="en-US"/>
              <a:pPr>
                <a:defRPr/>
              </a:pPr>
              <a:t>‹#›</a:t>
            </a:fld>
            <a:endParaRPr lang="en-US"/>
          </a:p>
        </p:txBody>
      </p:sp>
    </p:spTree>
    <p:extLst>
      <p:ext uri="{BB962C8B-B14F-4D97-AF65-F5344CB8AC3E}">
        <p14:creationId xmlns:p14="http://schemas.microsoft.com/office/powerpoint/2010/main" val="3417941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4CD48D40-0B0F-4D21-BED7-60457F717869}" type="slidenum">
              <a:rPr lang="en-US"/>
              <a:pPr>
                <a:defRPr/>
              </a:pPr>
              <a:t>‹#›</a:t>
            </a:fld>
            <a:endParaRPr lang="en-US"/>
          </a:p>
        </p:txBody>
      </p:sp>
    </p:spTree>
    <p:extLst>
      <p:ext uri="{BB962C8B-B14F-4D97-AF65-F5344CB8AC3E}">
        <p14:creationId xmlns:p14="http://schemas.microsoft.com/office/powerpoint/2010/main" val="3745045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95300" y="273050"/>
            <a:ext cx="3259138"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Rectangle 6"/>
          <p:cNvSpPr>
            <a:spLocks noGrp="1" noChangeArrowheads="1"/>
          </p:cNvSpPr>
          <p:nvPr>
            <p:ph type="sldNum" sz="quarter" idx="10"/>
          </p:nvPr>
        </p:nvSpPr>
        <p:spPr>
          <a:ln/>
        </p:spPr>
        <p:txBody>
          <a:bodyPr/>
          <a:lstStyle>
            <a:lvl1pPr>
              <a:defRPr/>
            </a:lvl1pPr>
          </a:lstStyle>
          <a:p>
            <a:pPr>
              <a:defRPr/>
            </a:pPr>
            <a:fld id="{F7B19C92-143C-43A5-8F25-AC59DC07636A}" type="slidenum">
              <a:rPr lang="en-US"/>
              <a:pPr>
                <a:defRPr/>
              </a:pPr>
              <a:t>‹#›</a:t>
            </a:fld>
            <a:endParaRPr lang="en-US"/>
          </a:p>
        </p:txBody>
      </p:sp>
    </p:spTree>
    <p:extLst>
      <p:ext uri="{BB962C8B-B14F-4D97-AF65-F5344CB8AC3E}">
        <p14:creationId xmlns:p14="http://schemas.microsoft.com/office/powerpoint/2010/main" val="3450708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941513" y="4800600"/>
            <a:ext cx="59436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smtClean="0"/>
          </a:p>
        </p:txBody>
      </p:sp>
      <p:sp>
        <p:nvSpPr>
          <p:cNvPr id="4" name="Platshållare för text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Rectangle 6"/>
          <p:cNvSpPr>
            <a:spLocks noGrp="1" noChangeArrowheads="1"/>
          </p:cNvSpPr>
          <p:nvPr>
            <p:ph type="sldNum" sz="quarter" idx="10"/>
          </p:nvPr>
        </p:nvSpPr>
        <p:spPr>
          <a:ln/>
        </p:spPr>
        <p:txBody>
          <a:bodyPr/>
          <a:lstStyle>
            <a:lvl1pPr>
              <a:defRPr/>
            </a:lvl1pPr>
          </a:lstStyle>
          <a:p>
            <a:pPr>
              <a:defRPr/>
            </a:pPr>
            <a:fld id="{2C2E94DF-E999-40A1-A38F-4D57A07A3137}" type="slidenum">
              <a:rPr lang="en-US"/>
              <a:pPr>
                <a:defRPr/>
              </a:pPr>
              <a:t>‹#›</a:t>
            </a:fld>
            <a:endParaRPr lang="en-US"/>
          </a:p>
        </p:txBody>
      </p:sp>
    </p:spTree>
    <p:extLst>
      <p:ext uri="{BB962C8B-B14F-4D97-AF65-F5344CB8AC3E}">
        <p14:creationId xmlns:p14="http://schemas.microsoft.com/office/powerpoint/2010/main" val="427975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762000" y="304800"/>
            <a:ext cx="84201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Klicka här för att ändra format på bakgrundsrubriken</a:t>
            </a:r>
          </a:p>
        </p:txBody>
      </p:sp>
      <p:sp>
        <p:nvSpPr>
          <p:cNvPr id="1027" name="Rectangle 3"/>
          <p:cNvSpPr>
            <a:spLocks noGrp="1" noChangeArrowheads="1"/>
          </p:cNvSpPr>
          <p:nvPr>
            <p:ph type="body" idx="1"/>
          </p:nvPr>
        </p:nvSpPr>
        <p:spPr bwMode="auto">
          <a:xfrm>
            <a:off x="762000" y="1600200"/>
            <a:ext cx="8401050" cy="442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Klicka här för att ändra format på bakgrundstexten</a:t>
            </a:r>
          </a:p>
          <a:p>
            <a:pPr lvl="1"/>
            <a:r>
              <a:rPr lang="en-US" smtClean="0"/>
              <a:t>Nivå två</a:t>
            </a:r>
          </a:p>
          <a:p>
            <a:pPr lvl="2"/>
            <a:r>
              <a:rPr lang="en-US" smtClean="0"/>
              <a:t>Nivå tre</a:t>
            </a:r>
          </a:p>
          <a:p>
            <a:pPr lvl="3"/>
            <a:r>
              <a:rPr lang="en-US" smtClean="0"/>
              <a:t>Nivå fyra</a:t>
            </a:r>
          </a:p>
          <a:p>
            <a:pPr lvl="4"/>
            <a:r>
              <a:rPr lang="en-US" smtClean="0"/>
              <a:t>Nivå fem</a:t>
            </a:r>
          </a:p>
        </p:txBody>
      </p:sp>
      <p:sp>
        <p:nvSpPr>
          <p:cNvPr id="4102" name="Rectangle 6"/>
          <p:cNvSpPr>
            <a:spLocks noGrp="1" noChangeArrowheads="1"/>
          </p:cNvSpPr>
          <p:nvPr>
            <p:ph type="sldNum" sz="quarter" idx="4"/>
          </p:nvPr>
        </p:nvSpPr>
        <p:spPr bwMode="auto">
          <a:xfrm>
            <a:off x="7842250" y="6453188"/>
            <a:ext cx="2063750" cy="4048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atin typeface="+mn-lt"/>
              </a:defRPr>
            </a:lvl1pPr>
          </a:lstStyle>
          <a:p>
            <a:pPr>
              <a:defRPr/>
            </a:pPr>
            <a:fld id="{AB8A06BC-8139-4ACA-89E2-78ED80211CE2}" type="slidenum">
              <a:rPr lang="en-US"/>
              <a:pPr>
                <a:defRPr/>
              </a:pPr>
              <a:t>‹#›</a:t>
            </a:fld>
            <a:endParaRPr lang="en-US"/>
          </a:p>
        </p:txBody>
      </p:sp>
      <p:pic>
        <p:nvPicPr>
          <p:cNvPr id="1029" name="Picture 9" descr="Sos-ny"/>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7326313" y="6237288"/>
            <a:ext cx="1982787"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11"/>
          <p:cNvSpPr>
            <a:spLocks noChangeArrowheads="1"/>
          </p:cNvSpPr>
          <p:nvPr userDrawn="1"/>
        </p:nvSpPr>
        <p:spPr bwMode="auto">
          <a:xfrm>
            <a:off x="0" y="0"/>
            <a:ext cx="344488" cy="6262688"/>
          </a:xfrm>
          <a:prstGeom prst="rect">
            <a:avLst/>
          </a:prstGeom>
          <a:solidFill>
            <a:srgbClr val="B2161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hangingPunct="0"/>
            <a:endParaRPr lang="sv-SE"/>
          </a:p>
        </p:txBody>
      </p:sp>
      <p:sp>
        <p:nvSpPr>
          <p:cNvPr id="1031" name="Rectangle 12"/>
          <p:cNvSpPr>
            <a:spLocks noChangeArrowheads="1"/>
          </p:cNvSpPr>
          <p:nvPr userDrawn="1"/>
        </p:nvSpPr>
        <p:spPr bwMode="auto">
          <a:xfrm>
            <a:off x="9561513" y="6257925"/>
            <a:ext cx="344487" cy="611188"/>
          </a:xfrm>
          <a:prstGeom prst="rect">
            <a:avLst/>
          </a:prstGeom>
          <a:solidFill>
            <a:srgbClr val="B2161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hangingPunct="0"/>
            <a:endParaRPr lang="sv-SE"/>
          </a:p>
        </p:txBody>
      </p:sp>
    </p:spTree>
  </p:cSld>
  <p:clrMap bg1="lt1" tx1="dk1" bg2="lt2" tx2="dk2" accent1="accent1" accent2="accent2" accent3="accent3" accent4="accent4" accent5="accent5" accent6="accent6" hlink="hlink" folHlink="folHlink"/>
  <p:sldLayoutIdLst>
    <p:sldLayoutId id="2147484298" r:id="rId1"/>
    <p:sldLayoutId id="2147484299" r:id="rId2"/>
    <p:sldLayoutId id="2147484300" r:id="rId3"/>
    <p:sldLayoutId id="2147484301" r:id="rId4"/>
    <p:sldLayoutId id="2147484302" r:id="rId5"/>
    <p:sldLayoutId id="2147484303" r:id="rId6"/>
    <p:sldLayoutId id="2147484304" r:id="rId7"/>
    <p:sldLayoutId id="2147484305" r:id="rId8"/>
    <p:sldLayoutId id="2147484306" r:id="rId9"/>
    <p:sldLayoutId id="2147484307" r:id="rId10"/>
    <p:sldLayoutId id="2147484308" r:id="rId11"/>
    <p:sldLayoutId id="2147484309" r:id="rId12"/>
  </p:sldLayoutIdLst>
  <p:txStyles>
    <p:titleStyle>
      <a:lvl1pPr algn="l" rtl="0" eaLnBrk="0" fontAlgn="base" hangingPunct="0">
        <a:lnSpc>
          <a:spcPct val="90000"/>
        </a:lnSpc>
        <a:spcBef>
          <a:spcPct val="0"/>
        </a:spcBef>
        <a:spcAft>
          <a:spcPct val="0"/>
        </a:spcAft>
        <a:defRPr sz="4400" b="1">
          <a:solidFill>
            <a:srgbClr val="B21611"/>
          </a:solidFill>
          <a:effectLst>
            <a:outerShdw blurRad="38100" dist="38100" dir="2700000" algn="tl">
              <a:srgbClr val="C0C0C0"/>
            </a:outerShdw>
          </a:effectLst>
          <a:latin typeface="+mj-lt"/>
          <a:ea typeface="+mj-ea"/>
          <a:cs typeface="+mj-cs"/>
        </a:defRPr>
      </a:lvl1pPr>
      <a:lvl2pPr algn="l" rtl="0" eaLnBrk="0" fontAlgn="base" hangingPunct="0">
        <a:lnSpc>
          <a:spcPct val="90000"/>
        </a:lnSpc>
        <a:spcBef>
          <a:spcPct val="0"/>
        </a:spcBef>
        <a:spcAft>
          <a:spcPct val="0"/>
        </a:spcAft>
        <a:defRPr sz="4400" b="1">
          <a:solidFill>
            <a:srgbClr val="B21611"/>
          </a:solidFill>
          <a:effectLst>
            <a:outerShdw blurRad="38100" dist="38100" dir="2700000" algn="tl">
              <a:srgbClr val="C0C0C0"/>
            </a:outerShdw>
          </a:effectLst>
          <a:latin typeface="Arial" pitchFamily="34" charset="0"/>
        </a:defRPr>
      </a:lvl2pPr>
      <a:lvl3pPr algn="l" rtl="0" eaLnBrk="0" fontAlgn="base" hangingPunct="0">
        <a:lnSpc>
          <a:spcPct val="90000"/>
        </a:lnSpc>
        <a:spcBef>
          <a:spcPct val="0"/>
        </a:spcBef>
        <a:spcAft>
          <a:spcPct val="0"/>
        </a:spcAft>
        <a:defRPr sz="4400" b="1">
          <a:solidFill>
            <a:srgbClr val="B21611"/>
          </a:solidFill>
          <a:effectLst>
            <a:outerShdw blurRad="38100" dist="38100" dir="2700000" algn="tl">
              <a:srgbClr val="C0C0C0"/>
            </a:outerShdw>
          </a:effectLst>
          <a:latin typeface="Arial" pitchFamily="34" charset="0"/>
        </a:defRPr>
      </a:lvl3pPr>
      <a:lvl4pPr algn="l" rtl="0" eaLnBrk="0" fontAlgn="base" hangingPunct="0">
        <a:lnSpc>
          <a:spcPct val="90000"/>
        </a:lnSpc>
        <a:spcBef>
          <a:spcPct val="0"/>
        </a:spcBef>
        <a:spcAft>
          <a:spcPct val="0"/>
        </a:spcAft>
        <a:defRPr sz="4400" b="1">
          <a:solidFill>
            <a:srgbClr val="B21611"/>
          </a:solidFill>
          <a:effectLst>
            <a:outerShdw blurRad="38100" dist="38100" dir="2700000" algn="tl">
              <a:srgbClr val="C0C0C0"/>
            </a:outerShdw>
          </a:effectLst>
          <a:latin typeface="Arial" pitchFamily="34" charset="0"/>
        </a:defRPr>
      </a:lvl4pPr>
      <a:lvl5pPr algn="l" rtl="0" eaLnBrk="0" fontAlgn="base" hangingPunct="0">
        <a:lnSpc>
          <a:spcPct val="90000"/>
        </a:lnSpc>
        <a:spcBef>
          <a:spcPct val="0"/>
        </a:spcBef>
        <a:spcAft>
          <a:spcPct val="0"/>
        </a:spcAft>
        <a:defRPr sz="4400" b="1">
          <a:solidFill>
            <a:srgbClr val="B21611"/>
          </a:solidFill>
          <a:effectLst>
            <a:outerShdw blurRad="38100" dist="38100" dir="2700000" algn="tl">
              <a:srgbClr val="C0C0C0"/>
            </a:outerShdw>
          </a:effectLst>
          <a:latin typeface="Arial" pitchFamily="34" charset="0"/>
        </a:defRPr>
      </a:lvl5pPr>
      <a:lvl6pPr marL="457200" algn="l" rtl="0" eaLnBrk="0" fontAlgn="base" hangingPunct="0">
        <a:lnSpc>
          <a:spcPct val="90000"/>
        </a:lnSpc>
        <a:spcBef>
          <a:spcPct val="0"/>
        </a:spcBef>
        <a:spcAft>
          <a:spcPct val="0"/>
        </a:spcAft>
        <a:defRPr sz="4400" b="1">
          <a:solidFill>
            <a:srgbClr val="B21611"/>
          </a:solidFill>
          <a:effectLst>
            <a:outerShdw blurRad="38100" dist="38100" dir="2700000" algn="tl">
              <a:srgbClr val="C0C0C0"/>
            </a:outerShdw>
          </a:effectLst>
          <a:latin typeface="Arial" pitchFamily="34" charset="0"/>
        </a:defRPr>
      </a:lvl6pPr>
      <a:lvl7pPr marL="914400" algn="l" rtl="0" eaLnBrk="0" fontAlgn="base" hangingPunct="0">
        <a:lnSpc>
          <a:spcPct val="90000"/>
        </a:lnSpc>
        <a:spcBef>
          <a:spcPct val="0"/>
        </a:spcBef>
        <a:spcAft>
          <a:spcPct val="0"/>
        </a:spcAft>
        <a:defRPr sz="4400" b="1">
          <a:solidFill>
            <a:srgbClr val="B21611"/>
          </a:solidFill>
          <a:effectLst>
            <a:outerShdw blurRad="38100" dist="38100" dir="2700000" algn="tl">
              <a:srgbClr val="C0C0C0"/>
            </a:outerShdw>
          </a:effectLst>
          <a:latin typeface="Arial" pitchFamily="34" charset="0"/>
        </a:defRPr>
      </a:lvl7pPr>
      <a:lvl8pPr marL="1371600" algn="l" rtl="0" eaLnBrk="0" fontAlgn="base" hangingPunct="0">
        <a:lnSpc>
          <a:spcPct val="90000"/>
        </a:lnSpc>
        <a:spcBef>
          <a:spcPct val="0"/>
        </a:spcBef>
        <a:spcAft>
          <a:spcPct val="0"/>
        </a:spcAft>
        <a:defRPr sz="4400" b="1">
          <a:solidFill>
            <a:srgbClr val="B21611"/>
          </a:solidFill>
          <a:effectLst>
            <a:outerShdw blurRad="38100" dist="38100" dir="2700000" algn="tl">
              <a:srgbClr val="C0C0C0"/>
            </a:outerShdw>
          </a:effectLst>
          <a:latin typeface="Arial" pitchFamily="34" charset="0"/>
        </a:defRPr>
      </a:lvl8pPr>
      <a:lvl9pPr marL="1828800" algn="l" rtl="0" eaLnBrk="0" fontAlgn="base" hangingPunct="0">
        <a:lnSpc>
          <a:spcPct val="90000"/>
        </a:lnSpc>
        <a:spcBef>
          <a:spcPct val="0"/>
        </a:spcBef>
        <a:spcAft>
          <a:spcPct val="0"/>
        </a:spcAft>
        <a:defRPr sz="4400" b="1">
          <a:solidFill>
            <a:srgbClr val="B21611"/>
          </a:solidFill>
          <a:effectLst>
            <a:outerShdw blurRad="38100" dist="38100" dir="2700000" algn="tl">
              <a:srgbClr val="C0C0C0"/>
            </a:outerShdw>
          </a:effectLst>
          <a:latin typeface="Arial" pitchFamily="34"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fhi.se/templates/Page____8936.aspx"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hyperlink" Target="http://www.fhi.se/templates/Page____8936.aspx"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742950" y="2103438"/>
            <a:ext cx="8420100" cy="1470025"/>
          </a:xfrm>
        </p:spPr>
        <p:txBody>
          <a:bodyPr/>
          <a:lstStyle/>
          <a:p>
            <a:pPr algn="ctr">
              <a:defRPr/>
            </a:pPr>
            <a:r>
              <a:rPr lang="sv-SE" sz="4000" dirty="0" smtClean="0"/>
              <a:t/>
            </a:r>
            <a:br>
              <a:rPr lang="sv-SE" sz="4000" dirty="0" smtClean="0"/>
            </a:br>
            <a:r>
              <a:rPr lang="sv-SE" sz="4000" dirty="0"/>
              <a:t/>
            </a:r>
            <a:br>
              <a:rPr lang="sv-SE" sz="4000" dirty="0"/>
            </a:br>
            <a:r>
              <a:rPr lang="sv-SE" sz="4000" dirty="0" smtClean="0"/>
              <a:t/>
            </a:r>
            <a:br>
              <a:rPr lang="sv-SE" sz="4000" dirty="0" smtClean="0"/>
            </a:br>
            <a:r>
              <a:rPr lang="sv-SE" sz="4000" dirty="0" smtClean="0">
                <a:effectLst>
                  <a:outerShdw blurRad="38100" dist="38100" dir="2700000" algn="tl">
                    <a:srgbClr val="000000">
                      <a:alpha val="43137"/>
                    </a:srgbClr>
                  </a:outerShdw>
                </a:effectLst>
              </a:rPr>
              <a:t>Levnadsvanor </a:t>
            </a:r>
            <a:r>
              <a:rPr lang="sv-SE" sz="4000" dirty="0">
                <a:effectLst>
                  <a:outerShdw blurRad="38100" dist="38100" dir="2700000" algn="tl">
                    <a:srgbClr val="000000">
                      <a:alpha val="43137"/>
                    </a:srgbClr>
                  </a:outerShdw>
                </a:effectLst>
              </a:rPr>
              <a:t>och läkarrollen</a:t>
            </a:r>
            <a:r>
              <a:rPr lang="sv-SE" sz="4000" dirty="0" smtClean="0">
                <a:effectLst>
                  <a:outerShdw blurRad="38100" dist="38100" dir="2700000" algn="tl">
                    <a:srgbClr val="000000">
                      <a:alpha val="43137"/>
                    </a:srgbClr>
                  </a:outerShdw>
                </a:effectLst>
              </a:rPr>
              <a:t/>
            </a:r>
            <a:br>
              <a:rPr lang="sv-SE" sz="4000" dirty="0" smtClean="0">
                <a:effectLst>
                  <a:outerShdw blurRad="38100" dist="38100" dir="2700000" algn="tl">
                    <a:srgbClr val="000000">
                      <a:alpha val="43137"/>
                    </a:srgbClr>
                  </a:outerShdw>
                </a:effectLst>
              </a:rPr>
            </a:br>
            <a:r>
              <a:rPr lang="sv-SE" sz="4000" dirty="0"/>
              <a:t/>
            </a:r>
            <a:br>
              <a:rPr lang="sv-SE" sz="4000" dirty="0"/>
            </a:br>
            <a:r>
              <a:rPr lang="sv-SE" sz="3200" dirty="0" smtClean="0"/>
              <a:t>Nationella riktlinjer för </a:t>
            </a:r>
            <a:br>
              <a:rPr lang="sv-SE" sz="3200" dirty="0" smtClean="0"/>
            </a:br>
            <a:r>
              <a:rPr lang="sv-SE" sz="3200" dirty="0" smtClean="0"/>
              <a:t>sjukdomsförebyggande metoder 2011</a:t>
            </a:r>
            <a:br>
              <a:rPr lang="sv-SE" sz="3200" dirty="0" smtClean="0"/>
            </a:br>
            <a:r>
              <a:rPr lang="sv-SE" sz="3200" dirty="0" smtClean="0"/>
              <a:t/>
            </a:r>
            <a:br>
              <a:rPr lang="sv-SE" sz="3200" dirty="0" smtClean="0"/>
            </a:br>
            <a:r>
              <a:rPr lang="sv-SE" sz="3200" dirty="0" smtClean="0"/>
              <a:t>Tillkomsten</a:t>
            </a:r>
            <a:r>
              <a:rPr lang="sv-SE" sz="4000" dirty="0" smtClean="0"/>
              <a:t/>
            </a:r>
            <a:br>
              <a:rPr lang="sv-SE" sz="4000" dirty="0" smtClean="0"/>
            </a:br>
            <a:r>
              <a:rPr lang="sv-SE" sz="4000" dirty="0" smtClean="0"/>
              <a:t/>
            </a:r>
            <a:br>
              <a:rPr lang="sv-SE" sz="4000" dirty="0" smtClean="0"/>
            </a:br>
            <a:endParaRPr lang="sv-SE" sz="4000" dirty="0">
              <a:effectLst/>
            </a:endParaRPr>
          </a:p>
        </p:txBody>
      </p:sp>
      <p:sp>
        <p:nvSpPr>
          <p:cNvPr id="3075" name="Underrubrik 2"/>
          <p:cNvSpPr>
            <a:spLocks noGrp="1"/>
          </p:cNvSpPr>
          <p:nvPr>
            <p:ph type="subTitle" idx="1"/>
          </p:nvPr>
        </p:nvSpPr>
        <p:spPr>
          <a:xfrm>
            <a:off x="849313" y="4845050"/>
            <a:ext cx="8424862" cy="1752600"/>
          </a:xfrm>
        </p:spPr>
        <p:txBody>
          <a:bodyPr/>
          <a:lstStyle/>
          <a:p>
            <a:r>
              <a:rPr lang="sv-SE" sz="2400" smtClean="0"/>
              <a:t>Lars Weinehall, prioriteringsordförande</a:t>
            </a:r>
          </a:p>
          <a:p>
            <a:r>
              <a:rPr lang="sv-SE" sz="2000" smtClean="0"/>
              <a:t>Professor i allmänmedicin och epidemiologi </a:t>
            </a:r>
          </a:p>
          <a:p>
            <a:r>
              <a:rPr lang="sv-SE" sz="2000" smtClean="0"/>
              <a:t>Umeå universitet</a:t>
            </a:r>
            <a:r>
              <a:rPr lang="sv-SE" sz="2400" smtClean="0"/>
              <a:t/>
            </a:r>
            <a:br>
              <a:rPr lang="sv-SE" sz="2400" smtClean="0"/>
            </a:br>
            <a:endParaRPr lang="sv-SE" sz="2400" smtClean="0"/>
          </a:p>
        </p:txBody>
      </p:sp>
      <p:pic>
        <p:nvPicPr>
          <p:cNvPr id="307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89850" y="188913"/>
            <a:ext cx="15621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2963" y="331788"/>
            <a:ext cx="2238375" cy="100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defRPr/>
            </a:pPr>
            <a:r>
              <a:rPr lang="sv-SE" sz="4000" dirty="0" smtClean="0"/>
              <a:t>Vilka omfattas av riktlinjerna?</a:t>
            </a:r>
            <a:endParaRPr lang="sv-SE" sz="4000" dirty="0"/>
          </a:p>
        </p:txBody>
      </p:sp>
      <p:sp>
        <p:nvSpPr>
          <p:cNvPr id="13315" name="Platshållare för innehåll 2"/>
          <p:cNvSpPr>
            <a:spLocks noGrp="1"/>
          </p:cNvSpPr>
          <p:nvPr>
            <p:ph idx="1"/>
          </p:nvPr>
        </p:nvSpPr>
        <p:spPr/>
        <p:txBody>
          <a:bodyPr/>
          <a:lstStyle/>
          <a:p>
            <a:r>
              <a:rPr lang="sv-SE" b="1" dirty="0" smtClean="0"/>
              <a:t>Vuxna med ohälsosamma levnadsvanor</a:t>
            </a:r>
          </a:p>
          <a:p>
            <a:r>
              <a:rPr lang="sv-SE" b="1" dirty="0" smtClean="0"/>
              <a:t>Särskilda tillstånd</a:t>
            </a:r>
          </a:p>
          <a:p>
            <a:pPr>
              <a:buFontTx/>
              <a:buNone/>
            </a:pPr>
            <a:r>
              <a:rPr lang="sv-SE" dirty="0" smtClean="0"/>
              <a:t>	Inför operation, vid graviditet, vid amning och när man är förälder</a:t>
            </a:r>
          </a:p>
          <a:p>
            <a:r>
              <a:rPr lang="sv-SE" b="1" dirty="0" smtClean="0"/>
              <a:t>Högriskgrupper</a:t>
            </a:r>
          </a:p>
          <a:p>
            <a:pPr>
              <a:buFontTx/>
              <a:buNone/>
            </a:pPr>
            <a:r>
              <a:rPr lang="sv-SE" b="1" dirty="0" smtClean="0"/>
              <a:t>	</a:t>
            </a:r>
            <a:r>
              <a:rPr lang="sv-SE" dirty="0" smtClean="0"/>
              <a:t>Ökad risk för negativa hälsomässiga konsekvenser, t.ex. person med lungsjukdom som röker</a:t>
            </a:r>
          </a:p>
        </p:txBody>
      </p:sp>
      <p:sp>
        <p:nvSpPr>
          <p:cNvPr id="4" name="Platshållare för bildnummer 3"/>
          <p:cNvSpPr>
            <a:spLocks noGrp="1"/>
          </p:cNvSpPr>
          <p:nvPr>
            <p:ph type="sldNum" sz="quarter" idx="10"/>
          </p:nvPr>
        </p:nvSpPr>
        <p:spPr/>
        <p:txBody>
          <a:bodyPr/>
          <a:lstStyle/>
          <a:p>
            <a:pPr>
              <a:defRPr/>
            </a:pPr>
            <a:fld id="{3C491F27-48DE-4F46-B10D-C26FACC870C1}" type="slidenum">
              <a:rPr lang="en-US" smtClean="0"/>
              <a:pPr>
                <a:defRPr/>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31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defRPr/>
            </a:pPr>
            <a:r>
              <a:rPr lang="sv-SE" sz="4000" dirty="0" smtClean="0"/>
              <a:t>Riktlinjernas rekommendationer </a:t>
            </a:r>
            <a:endParaRPr lang="sv-SE" sz="4000" dirty="0"/>
          </a:p>
        </p:txBody>
      </p:sp>
      <p:sp>
        <p:nvSpPr>
          <p:cNvPr id="15363" name="Platshållare för innehåll 2"/>
          <p:cNvSpPr>
            <a:spLocks noGrp="1"/>
          </p:cNvSpPr>
          <p:nvPr>
            <p:ph idx="1"/>
          </p:nvPr>
        </p:nvSpPr>
        <p:spPr>
          <a:xfrm>
            <a:off x="762000" y="1600200"/>
            <a:ext cx="8367713" cy="4421188"/>
          </a:xfrm>
        </p:spPr>
        <p:txBody>
          <a:bodyPr/>
          <a:lstStyle/>
          <a:p>
            <a:r>
              <a:rPr lang="sv-SE" smtClean="0"/>
              <a:t>Alla rekommendationer är någon form av rådgivning/samtal</a:t>
            </a:r>
          </a:p>
          <a:p>
            <a:pPr>
              <a:buFontTx/>
              <a:buNone/>
            </a:pPr>
            <a:r>
              <a:rPr lang="sv-SE" smtClean="0"/>
              <a:t>	Tre nivåer:</a:t>
            </a:r>
          </a:p>
          <a:p>
            <a:pPr lvl="1"/>
            <a:r>
              <a:rPr lang="sv-SE" smtClean="0"/>
              <a:t>enkla råd</a:t>
            </a:r>
          </a:p>
          <a:p>
            <a:pPr lvl="1"/>
            <a:r>
              <a:rPr lang="sv-SE" smtClean="0"/>
              <a:t>rådgivande samtal</a:t>
            </a:r>
          </a:p>
          <a:p>
            <a:pPr lvl="1"/>
            <a:r>
              <a:rPr lang="sv-SE" smtClean="0"/>
              <a:t>kvalificerat rådgivande samtal</a:t>
            </a:r>
          </a:p>
          <a:p>
            <a:pPr lvl="1"/>
            <a:endParaRPr lang="sv-SE" smtClean="0"/>
          </a:p>
          <a:p>
            <a:r>
              <a:rPr lang="sv-SE" smtClean="0"/>
              <a:t>Nivåerna skiljs åt genom innehållet och personalens kvalifikationer </a:t>
            </a:r>
          </a:p>
          <a:p>
            <a:r>
              <a:rPr lang="sv-SE" smtClean="0"/>
              <a:t>Mer kvalificerade åtgärder tar i regel mer tid</a:t>
            </a:r>
          </a:p>
          <a:p>
            <a:pPr>
              <a:buFontTx/>
              <a:buNone/>
            </a:pPr>
            <a:endParaRPr lang="sv-SE" sz="1600" smtClean="0"/>
          </a:p>
          <a:p>
            <a:endParaRPr lang="sv-SE" smtClean="0"/>
          </a:p>
          <a:p>
            <a:pPr>
              <a:buFontTx/>
              <a:buNone/>
            </a:pPr>
            <a:endParaRPr lang="sv-SE" smtClean="0"/>
          </a:p>
          <a:p>
            <a:endParaRPr lang="sv-SE" smtClean="0"/>
          </a:p>
          <a:p>
            <a:pPr>
              <a:buFontTx/>
              <a:buNone/>
            </a:pPr>
            <a:endParaRPr lang="sv-SE" smtClean="0"/>
          </a:p>
          <a:p>
            <a:pPr>
              <a:buFontTx/>
              <a:buNone/>
            </a:pPr>
            <a:endParaRPr lang="sv-SE" smtClean="0"/>
          </a:p>
        </p:txBody>
      </p:sp>
      <p:sp>
        <p:nvSpPr>
          <p:cNvPr id="4" name="Platshållare för bildnummer 3"/>
          <p:cNvSpPr>
            <a:spLocks noGrp="1"/>
          </p:cNvSpPr>
          <p:nvPr>
            <p:ph type="sldNum" sz="quarter" idx="10"/>
          </p:nvPr>
        </p:nvSpPr>
        <p:spPr/>
        <p:txBody>
          <a:bodyPr/>
          <a:lstStyle/>
          <a:p>
            <a:pPr>
              <a:defRPr/>
            </a:pPr>
            <a:fld id="{05CED653-8176-4BF2-BB61-B7681FA81B6A}" type="slidenum">
              <a:rPr lang="en-US" smtClean="0"/>
              <a:pPr>
                <a:defRPr/>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5363">
                                            <p:txEl>
                                              <p:pRg st="7" end="7"/>
                                            </p:txEl>
                                          </p:spTgt>
                                        </p:tgtEl>
                                        <p:attrNameLst>
                                          <p:attrName>style.visibility</p:attrName>
                                        </p:attrNameLst>
                                      </p:cBhvr>
                                      <p:to>
                                        <p:strVal val="visible"/>
                                      </p:to>
                                    </p:set>
                                    <p:anim calcmode="lin" valueType="num">
                                      <p:cBhvr additive="base">
                                        <p:cTn id="7" dur="500" fill="hold"/>
                                        <p:tgtEl>
                                          <p:spTgt spid="15363">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5363">
                                            <p:txEl>
                                              <p:pRg st="6" end="6"/>
                                            </p:txEl>
                                          </p:spTgt>
                                        </p:tgtEl>
                                        <p:attrNameLst>
                                          <p:attrName>style.visibility</p:attrName>
                                        </p:attrNameLst>
                                      </p:cBhvr>
                                      <p:to>
                                        <p:strVal val="visible"/>
                                      </p:to>
                                    </p:set>
                                    <p:anim calcmode="lin" valueType="num">
                                      <p:cBhvr additive="base">
                                        <p:cTn id="13" dur="500" fill="hold"/>
                                        <p:tgtEl>
                                          <p:spTgt spid="15363">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defRPr/>
            </a:pPr>
            <a:r>
              <a:rPr lang="sv-SE" sz="4000" dirty="0" smtClean="0">
                <a:latin typeface="+mn-lt"/>
                <a:ea typeface="+mn-ea"/>
                <a:cs typeface="+mn-cs"/>
              </a:rPr>
              <a:t>Enkla råd</a:t>
            </a:r>
            <a:endParaRPr lang="sv-SE" sz="4000" dirty="0"/>
          </a:p>
        </p:txBody>
      </p:sp>
      <p:sp>
        <p:nvSpPr>
          <p:cNvPr id="15363" name="Platshållare för innehåll 2"/>
          <p:cNvSpPr>
            <a:spLocks noGrp="1"/>
          </p:cNvSpPr>
          <p:nvPr>
            <p:ph idx="1"/>
          </p:nvPr>
        </p:nvSpPr>
        <p:spPr>
          <a:xfrm>
            <a:off x="704850" y="1700213"/>
            <a:ext cx="7777163" cy="4421187"/>
          </a:xfrm>
        </p:spPr>
        <p:txBody>
          <a:bodyPr/>
          <a:lstStyle/>
          <a:p>
            <a:r>
              <a:rPr lang="sv-SE" smtClean="0"/>
              <a:t>Mycket korta, standardiserade råd eller rekommendationer </a:t>
            </a:r>
          </a:p>
          <a:p>
            <a:r>
              <a:rPr lang="sv-SE" smtClean="0"/>
              <a:t>Ingen särskild uppföljning </a:t>
            </a:r>
          </a:p>
          <a:p>
            <a:r>
              <a:rPr lang="sv-SE" smtClean="0"/>
              <a:t>Kan kompletteras med skriftlig information </a:t>
            </a:r>
          </a:p>
          <a:p>
            <a:r>
              <a:rPr lang="sv-SE" smtClean="0"/>
              <a:t>Tar mindre än 5 minuter </a:t>
            </a:r>
          </a:p>
          <a:p>
            <a:endParaRPr lang="sv-SE" smtClean="0"/>
          </a:p>
          <a:p>
            <a:pPr>
              <a:buFontTx/>
              <a:buNone/>
            </a:pPr>
            <a:r>
              <a:rPr lang="sv-SE" smtClean="0"/>
              <a:t>	</a:t>
            </a:r>
          </a:p>
        </p:txBody>
      </p:sp>
      <p:sp>
        <p:nvSpPr>
          <p:cNvPr id="4" name="Platshållare för bildnummer 3"/>
          <p:cNvSpPr>
            <a:spLocks noGrp="1"/>
          </p:cNvSpPr>
          <p:nvPr>
            <p:ph type="sldNum" sz="quarter" idx="10"/>
          </p:nvPr>
        </p:nvSpPr>
        <p:spPr/>
        <p:txBody>
          <a:bodyPr/>
          <a:lstStyle/>
          <a:p>
            <a:pPr>
              <a:defRPr/>
            </a:pPr>
            <a:fld id="{7E8719F2-6E2D-450D-BF14-BBA8D4531A08}" type="slidenum">
              <a:rPr lang="en-US" smtClean="0"/>
              <a:pPr>
                <a:defRPr/>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defRPr/>
            </a:pPr>
            <a:r>
              <a:rPr lang="sv-SE" sz="4000" dirty="0" smtClean="0">
                <a:latin typeface="+mn-lt"/>
                <a:ea typeface="+mn-ea"/>
                <a:cs typeface="+mn-cs"/>
              </a:rPr>
              <a:t>Rådgivande samtal</a:t>
            </a:r>
            <a:endParaRPr lang="sv-SE" dirty="0"/>
          </a:p>
        </p:txBody>
      </p:sp>
      <p:sp>
        <p:nvSpPr>
          <p:cNvPr id="16387" name="Platshållare för innehåll 2"/>
          <p:cNvSpPr>
            <a:spLocks noGrp="1"/>
          </p:cNvSpPr>
          <p:nvPr>
            <p:ph idx="1"/>
          </p:nvPr>
        </p:nvSpPr>
        <p:spPr>
          <a:xfrm>
            <a:off x="776288" y="1700213"/>
            <a:ext cx="8439150" cy="4537075"/>
          </a:xfrm>
        </p:spPr>
        <p:txBody>
          <a:bodyPr/>
          <a:lstStyle/>
          <a:p>
            <a:r>
              <a:rPr lang="sv-SE" smtClean="0"/>
              <a:t>Mer av en dialog och anpassat till individen</a:t>
            </a:r>
          </a:p>
          <a:p>
            <a:r>
              <a:rPr lang="sv-SE" smtClean="0"/>
              <a:t>Kan kompletteras med verktyg och hjälpmedel </a:t>
            </a:r>
          </a:p>
          <a:p>
            <a:r>
              <a:rPr lang="sv-SE" smtClean="0"/>
              <a:t>Kan också kompletteras med särskild uppföljning</a:t>
            </a:r>
          </a:p>
          <a:p>
            <a:r>
              <a:rPr lang="sv-SE" smtClean="0"/>
              <a:t>Kan inkludera motiverande strategier</a:t>
            </a:r>
          </a:p>
          <a:p>
            <a:r>
              <a:rPr lang="sv-SE" smtClean="0"/>
              <a:t>Tidsmässigt mer omfattande än enkla råd </a:t>
            </a:r>
          </a:p>
          <a:p>
            <a:pPr>
              <a:buFontTx/>
              <a:buNone/>
            </a:pPr>
            <a:r>
              <a:rPr lang="sv-SE" smtClean="0"/>
              <a:t> </a:t>
            </a:r>
          </a:p>
          <a:p>
            <a:pPr>
              <a:buFontTx/>
              <a:buNone/>
            </a:pPr>
            <a:r>
              <a:rPr lang="sv-SE" smtClean="0"/>
              <a:t>	</a:t>
            </a:r>
          </a:p>
          <a:p>
            <a:endParaRPr lang="sv-SE" smtClean="0"/>
          </a:p>
          <a:p>
            <a:pPr>
              <a:buFontTx/>
              <a:buNone/>
            </a:pPr>
            <a:endParaRPr lang="sv-SE" smtClean="0"/>
          </a:p>
        </p:txBody>
      </p:sp>
      <p:sp>
        <p:nvSpPr>
          <p:cNvPr id="4" name="Platshållare för bildnummer 3"/>
          <p:cNvSpPr>
            <a:spLocks noGrp="1"/>
          </p:cNvSpPr>
          <p:nvPr>
            <p:ph type="sldNum" sz="quarter" idx="10"/>
          </p:nvPr>
        </p:nvSpPr>
        <p:spPr/>
        <p:txBody>
          <a:bodyPr/>
          <a:lstStyle/>
          <a:p>
            <a:pPr>
              <a:defRPr/>
            </a:pPr>
            <a:fld id="{F1F50946-C8A3-4F65-81F5-96E1EA0FDAC6}" type="slidenum">
              <a:rPr lang="en-US" smtClean="0"/>
              <a:pPr>
                <a:defRPr/>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defRPr/>
            </a:pPr>
            <a:r>
              <a:rPr lang="sv-SE" sz="4000" dirty="0" smtClean="0">
                <a:latin typeface="+mn-lt"/>
                <a:ea typeface="+mn-ea"/>
                <a:cs typeface="+mn-cs"/>
              </a:rPr>
              <a:t>Kvalificerat rådgivande samtal </a:t>
            </a:r>
            <a:endParaRPr lang="sv-SE" sz="4000" dirty="0"/>
          </a:p>
        </p:txBody>
      </p:sp>
      <p:sp>
        <p:nvSpPr>
          <p:cNvPr id="17411" name="Platshållare för innehåll 2"/>
          <p:cNvSpPr>
            <a:spLocks noGrp="1"/>
          </p:cNvSpPr>
          <p:nvPr>
            <p:ph idx="1"/>
          </p:nvPr>
        </p:nvSpPr>
        <p:spPr>
          <a:xfrm>
            <a:off x="762000" y="1600200"/>
            <a:ext cx="8367713" cy="4421188"/>
          </a:xfrm>
        </p:spPr>
        <p:txBody>
          <a:bodyPr/>
          <a:lstStyle/>
          <a:p>
            <a:r>
              <a:rPr lang="sv-SE" smtClean="0"/>
              <a:t>Är strukturerat/teoribaserat</a:t>
            </a:r>
          </a:p>
          <a:p>
            <a:r>
              <a:rPr lang="sv-SE" smtClean="0"/>
              <a:t>Personalen särskilt utbildad</a:t>
            </a:r>
          </a:p>
          <a:p>
            <a:r>
              <a:rPr lang="sv-SE" smtClean="0"/>
              <a:t>Kan kompletteras med verktyg och hjälpmedel </a:t>
            </a:r>
          </a:p>
          <a:p>
            <a:r>
              <a:rPr lang="sv-SE" smtClean="0"/>
              <a:t>Kan också kompletteras med särskild uppföljning</a:t>
            </a:r>
          </a:p>
          <a:p>
            <a:r>
              <a:rPr lang="sv-SE" smtClean="0"/>
              <a:t>Kan inkludera motiverande strategier</a:t>
            </a:r>
          </a:p>
          <a:p>
            <a:r>
              <a:rPr lang="sv-SE" smtClean="0"/>
              <a:t>Ofta tidsmässigt mer omfattande än rådgivande samtal </a:t>
            </a:r>
          </a:p>
          <a:p>
            <a:endParaRPr lang="sv-SE" smtClean="0"/>
          </a:p>
        </p:txBody>
      </p:sp>
      <p:sp>
        <p:nvSpPr>
          <p:cNvPr id="4" name="Platshållare för bildnummer 3"/>
          <p:cNvSpPr>
            <a:spLocks noGrp="1"/>
          </p:cNvSpPr>
          <p:nvPr>
            <p:ph type="sldNum" sz="quarter" idx="10"/>
          </p:nvPr>
        </p:nvSpPr>
        <p:spPr/>
        <p:txBody>
          <a:bodyPr/>
          <a:lstStyle/>
          <a:p>
            <a:pPr>
              <a:defRPr/>
            </a:pPr>
            <a:fld id="{89A9891C-AC52-4DB3-A5DE-7D253C8FEB8C}" type="slidenum">
              <a:rPr lang="en-US" smtClean="0"/>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defRPr/>
            </a:pPr>
            <a:r>
              <a:rPr lang="sv-SE" sz="4000" dirty="0" smtClean="0"/>
              <a:t>Sammanfattning av rekommendationerna</a:t>
            </a:r>
            <a:endParaRPr lang="sv-SE" sz="4000" dirty="0"/>
          </a:p>
        </p:txBody>
      </p:sp>
      <p:graphicFrame>
        <p:nvGraphicFramePr>
          <p:cNvPr id="5" name="Platshållare för innehåll 4"/>
          <p:cNvGraphicFramePr>
            <a:graphicFrameLocks noGrp="1"/>
          </p:cNvGraphicFramePr>
          <p:nvPr>
            <p:ph idx="1"/>
          </p:nvPr>
        </p:nvGraphicFramePr>
        <p:xfrm>
          <a:off x="704850" y="1773238"/>
          <a:ext cx="8401050" cy="3576638"/>
        </p:xfrm>
        <a:graphic>
          <a:graphicData uri="http://schemas.openxmlformats.org/drawingml/2006/table">
            <a:tbl>
              <a:tblPr firstRow="1" bandRow="1">
                <a:tableStyleId>{5C22544A-7EE6-4342-B048-85BDC9FD1C3A}</a:tableStyleId>
              </a:tblPr>
              <a:tblGrid>
                <a:gridCol w="2102768"/>
                <a:gridCol w="1440160"/>
                <a:gridCol w="864096"/>
                <a:gridCol w="1008112"/>
                <a:gridCol w="1368152"/>
                <a:gridCol w="1617762"/>
              </a:tblGrid>
              <a:tr h="914481">
                <a:tc>
                  <a:txBody>
                    <a:bodyPr/>
                    <a:lstStyle/>
                    <a:p>
                      <a:r>
                        <a:rPr lang="sv-SE" sz="1800" b="1" kern="1200" dirty="0" smtClean="0">
                          <a:solidFill>
                            <a:schemeClr val="lt1"/>
                          </a:solidFill>
                          <a:latin typeface="+mn-lt"/>
                          <a:ea typeface="+mn-ea"/>
                          <a:cs typeface="+mn-cs"/>
                        </a:rPr>
                        <a:t>Levnadsvana</a:t>
                      </a:r>
                      <a:endParaRPr lang="sv-SE" sz="1800" dirty="0"/>
                    </a:p>
                  </a:txBody>
                  <a:tcPr marT="45724" marB="45724">
                    <a:solidFill>
                      <a:srgbClr val="006666"/>
                    </a:solidFill>
                  </a:tcPr>
                </a:tc>
                <a:tc>
                  <a:txBody>
                    <a:bodyPr/>
                    <a:lstStyle/>
                    <a:p>
                      <a:pPr algn="ctr"/>
                      <a:r>
                        <a:rPr lang="sv-SE" sz="1800" b="1" kern="1200" dirty="0" smtClean="0">
                          <a:solidFill>
                            <a:schemeClr val="lt1"/>
                          </a:solidFill>
                          <a:latin typeface="+mn-lt"/>
                          <a:ea typeface="+mn-ea"/>
                          <a:cs typeface="+mn-cs"/>
                        </a:rPr>
                        <a:t>Enkla</a:t>
                      </a:r>
                      <a:r>
                        <a:rPr lang="sv-SE" sz="1800" b="1" kern="1200" baseline="0" dirty="0" smtClean="0">
                          <a:solidFill>
                            <a:schemeClr val="lt1"/>
                          </a:solidFill>
                          <a:latin typeface="+mn-lt"/>
                          <a:ea typeface="+mn-ea"/>
                          <a:cs typeface="+mn-cs"/>
                        </a:rPr>
                        <a:t> råd</a:t>
                      </a:r>
                      <a:endParaRPr lang="sv-SE" sz="1800" dirty="0"/>
                    </a:p>
                  </a:txBody>
                  <a:tcPr marT="45724" marB="45724">
                    <a:solidFill>
                      <a:srgbClr val="006666"/>
                    </a:solidFill>
                  </a:tcPr>
                </a:tc>
                <a:tc gridSpan="3">
                  <a:txBody>
                    <a:bodyPr/>
                    <a:lstStyle/>
                    <a:p>
                      <a:pPr algn="ctr"/>
                      <a:r>
                        <a:rPr lang="sv-SE" sz="1800" b="1" kern="1200" dirty="0" smtClean="0">
                          <a:solidFill>
                            <a:schemeClr val="lt1"/>
                          </a:solidFill>
                          <a:latin typeface="+mn-lt"/>
                          <a:ea typeface="+mn-ea"/>
                          <a:cs typeface="+mn-cs"/>
                        </a:rPr>
                        <a:t>Rådgivande</a:t>
                      </a:r>
                      <a:r>
                        <a:rPr lang="sv-SE" sz="1800" b="1" kern="1200" baseline="0" dirty="0" smtClean="0">
                          <a:solidFill>
                            <a:schemeClr val="lt1"/>
                          </a:solidFill>
                          <a:latin typeface="+mn-lt"/>
                          <a:ea typeface="+mn-ea"/>
                          <a:cs typeface="+mn-cs"/>
                        </a:rPr>
                        <a:t> samtal</a:t>
                      </a:r>
                      <a:endParaRPr lang="sv-SE" sz="1800" dirty="0"/>
                    </a:p>
                  </a:txBody>
                  <a:tcPr marT="45724" marB="45724">
                    <a:solidFill>
                      <a:srgbClr val="006666"/>
                    </a:solidFill>
                  </a:tcPr>
                </a:tc>
                <a:tc hMerge="1">
                  <a:txBody>
                    <a:bodyPr/>
                    <a:lstStyle/>
                    <a:p>
                      <a:endParaRPr lang="sv-SE" dirty="0"/>
                    </a:p>
                  </a:txBody>
                  <a:tcPr/>
                </a:tc>
                <a:tc hMerge="1">
                  <a:txBody>
                    <a:bodyPr/>
                    <a:lstStyle/>
                    <a:p>
                      <a:endParaRPr lang="sv-SE" dirty="0"/>
                    </a:p>
                  </a:txBody>
                  <a:tcPr/>
                </a:tc>
                <a:tc>
                  <a:txBody>
                    <a:bodyPr/>
                    <a:lstStyle/>
                    <a:p>
                      <a:pPr algn="ctr"/>
                      <a:r>
                        <a:rPr lang="sv-SE" sz="1800" b="1" kern="1200" dirty="0" smtClean="0">
                          <a:solidFill>
                            <a:schemeClr val="lt1"/>
                          </a:solidFill>
                          <a:latin typeface="+mn-lt"/>
                          <a:ea typeface="+mn-ea"/>
                          <a:cs typeface="+mn-cs"/>
                        </a:rPr>
                        <a:t>Kvalificerat </a:t>
                      </a:r>
                    </a:p>
                    <a:p>
                      <a:pPr algn="ctr"/>
                      <a:r>
                        <a:rPr lang="sv-SE" sz="1800" b="1" kern="1200" dirty="0" smtClean="0">
                          <a:solidFill>
                            <a:schemeClr val="lt1"/>
                          </a:solidFill>
                          <a:latin typeface="+mn-lt"/>
                          <a:ea typeface="+mn-ea"/>
                          <a:cs typeface="+mn-cs"/>
                        </a:rPr>
                        <a:t>rådgivande samtal</a:t>
                      </a:r>
                      <a:endParaRPr lang="sv-SE" sz="1800" dirty="0"/>
                    </a:p>
                  </a:txBody>
                  <a:tcPr marT="45724" marB="45724">
                    <a:solidFill>
                      <a:srgbClr val="006666"/>
                    </a:solidFill>
                  </a:tcPr>
                </a:tc>
              </a:tr>
              <a:tr h="370873">
                <a:tc>
                  <a:txBody>
                    <a:bodyPr/>
                    <a:lstStyle/>
                    <a:p>
                      <a:endParaRPr lang="sv-SE" sz="1800" dirty="0"/>
                    </a:p>
                  </a:txBody>
                  <a:tcPr marT="45724" marB="45724"/>
                </a:tc>
                <a:tc>
                  <a:txBody>
                    <a:bodyPr/>
                    <a:lstStyle/>
                    <a:p>
                      <a:pPr algn="ctr"/>
                      <a:endParaRPr lang="sv-SE" sz="1800"/>
                    </a:p>
                  </a:txBody>
                  <a:tcPr marT="45724" marB="45724"/>
                </a:tc>
                <a:tc>
                  <a:txBody>
                    <a:bodyPr/>
                    <a:lstStyle/>
                    <a:p>
                      <a:pPr algn="ctr"/>
                      <a:endParaRPr lang="sv-SE" sz="1800"/>
                    </a:p>
                  </a:txBody>
                  <a:tcPr marT="45724" marB="45724"/>
                </a:tc>
                <a:tc>
                  <a:txBody>
                    <a:bodyPr/>
                    <a:lstStyle/>
                    <a:p>
                      <a:pPr algn="ctr"/>
                      <a:r>
                        <a:rPr lang="sv-SE" sz="1800" kern="1200" dirty="0" smtClean="0">
                          <a:solidFill>
                            <a:schemeClr val="dk1"/>
                          </a:solidFill>
                          <a:latin typeface="+mn-lt"/>
                          <a:ea typeface="+mn-ea"/>
                          <a:cs typeface="+mn-cs"/>
                        </a:rPr>
                        <a:t>Tillägg</a:t>
                      </a:r>
                      <a:endParaRPr lang="sv-SE" sz="1800" dirty="0"/>
                    </a:p>
                  </a:txBody>
                  <a:tcPr marT="45724" marB="45724"/>
                </a:tc>
                <a:tc>
                  <a:txBody>
                    <a:bodyPr/>
                    <a:lstStyle/>
                    <a:p>
                      <a:pPr algn="ctr"/>
                      <a:r>
                        <a:rPr lang="sv-SE" sz="1800" kern="1200" dirty="0" smtClean="0">
                          <a:solidFill>
                            <a:schemeClr val="dk1"/>
                          </a:solidFill>
                          <a:latin typeface="+mn-lt"/>
                          <a:ea typeface="+mn-ea"/>
                          <a:cs typeface="+mn-cs"/>
                        </a:rPr>
                        <a:t>Uppföljning</a:t>
                      </a:r>
                      <a:endParaRPr lang="sv-SE" sz="1800" dirty="0"/>
                    </a:p>
                  </a:txBody>
                  <a:tcPr marT="45724" marB="45724"/>
                </a:tc>
                <a:tc>
                  <a:txBody>
                    <a:bodyPr/>
                    <a:lstStyle/>
                    <a:p>
                      <a:pPr algn="ctr"/>
                      <a:endParaRPr lang="sv-SE" sz="1800" dirty="0"/>
                    </a:p>
                  </a:txBody>
                  <a:tcPr marT="45724" marB="45724"/>
                </a:tc>
              </a:tr>
              <a:tr h="370873">
                <a:tc>
                  <a:txBody>
                    <a:bodyPr/>
                    <a:lstStyle/>
                    <a:p>
                      <a:r>
                        <a:rPr lang="sv-SE" sz="1800" b="1" kern="1200" dirty="0" smtClean="0">
                          <a:solidFill>
                            <a:schemeClr val="dk1"/>
                          </a:solidFill>
                          <a:latin typeface="+mn-lt"/>
                          <a:ea typeface="+mn-ea"/>
                          <a:cs typeface="+mn-cs"/>
                        </a:rPr>
                        <a:t>Rökning</a:t>
                      </a:r>
                      <a:endParaRPr lang="sv-SE" sz="1800" dirty="0"/>
                    </a:p>
                  </a:txBody>
                  <a:tcPr marT="45724" marB="45724"/>
                </a:tc>
                <a:tc>
                  <a:txBody>
                    <a:bodyPr/>
                    <a:lstStyle/>
                    <a:p>
                      <a:pPr algn="ctr"/>
                      <a:endParaRPr lang="sv-SE" sz="1800"/>
                    </a:p>
                  </a:txBody>
                  <a:tcPr marT="45724" marB="45724"/>
                </a:tc>
                <a:tc>
                  <a:txBody>
                    <a:bodyPr/>
                    <a:lstStyle/>
                    <a:p>
                      <a:pPr algn="ctr"/>
                      <a:endParaRPr lang="sv-SE" sz="1800"/>
                    </a:p>
                  </a:txBody>
                  <a:tcPr marT="45724" marB="45724"/>
                </a:tc>
                <a:tc>
                  <a:txBody>
                    <a:bodyPr/>
                    <a:lstStyle/>
                    <a:p>
                      <a:pPr algn="ctr"/>
                      <a:endParaRPr lang="sv-SE" sz="1800" dirty="0"/>
                    </a:p>
                  </a:txBody>
                  <a:tcPr marT="45724" marB="45724"/>
                </a:tc>
                <a:tc>
                  <a:txBody>
                    <a:bodyPr/>
                    <a:lstStyle/>
                    <a:p>
                      <a:pPr algn="ctr"/>
                      <a:endParaRPr lang="sv-SE" sz="1800"/>
                    </a:p>
                  </a:txBody>
                  <a:tcPr marT="45724" marB="45724"/>
                </a:tc>
                <a:tc>
                  <a:txBody>
                    <a:bodyPr/>
                    <a:lstStyle/>
                    <a:p>
                      <a:pPr algn="ctr"/>
                      <a:r>
                        <a:rPr lang="sv-SE" sz="1800" dirty="0" smtClean="0"/>
                        <a:t>x</a:t>
                      </a:r>
                      <a:endParaRPr lang="sv-SE" sz="1800" dirty="0"/>
                    </a:p>
                  </a:txBody>
                  <a:tcPr marT="45724" marB="45724"/>
                </a:tc>
              </a:tr>
              <a:tr h="640137">
                <a:tc>
                  <a:txBody>
                    <a:bodyPr/>
                    <a:lstStyle/>
                    <a:p>
                      <a:r>
                        <a:rPr lang="sv-SE" sz="1800" b="1" kern="1200" dirty="0" smtClean="0">
                          <a:solidFill>
                            <a:schemeClr val="dk1"/>
                          </a:solidFill>
                          <a:latin typeface="+mn-lt"/>
                          <a:ea typeface="+mn-ea"/>
                          <a:cs typeface="+mn-cs"/>
                        </a:rPr>
                        <a:t>Riskbruk av </a:t>
                      </a:r>
                      <a:endParaRPr lang="sv-SE" sz="1800" kern="1200" dirty="0" smtClean="0">
                        <a:solidFill>
                          <a:schemeClr val="dk1"/>
                        </a:solidFill>
                        <a:latin typeface="+mn-lt"/>
                        <a:ea typeface="+mn-ea"/>
                        <a:cs typeface="+mn-cs"/>
                      </a:endParaRPr>
                    </a:p>
                    <a:p>
                      <a:r>
                        <a:rPr lang="sv-SE" sz="1800" b="1" kern="1200" dirty="0" smtClean="0">
                          <a:solidFill>
                            <a:schemeClr val="dk1"/>
                          </a:solidFill>
                          <a:latin typeface="+mn-lt"/>
                          <a:ea typeface="+mn-ea"/>
                          <a:cs typeface="+mn-cs"/>
                        </a:rPr>
                        <a:t>alkohol</a:t>
                      </a:r>
                      <a:endParaRPr lang="sv-SE" sz="1800" dirty="0"/>
                    </a:p>
                  </a:txBody>
                  <a:tcPr marT="45724" marB="45724"/>
                </a:tc>
                <a:tc>
                  <a:txBody>
                    <a:bodyPr/>
                    <a:lstStyle/>
                    <a:p>
                      <a:pPr algn="ctr"/>
                      <a:endParaRPr lang="sv-SE" sz="1800"/>
                    </a:p>
                  </a:txBody>
                  <a:tcPr marT="45724" marB="45724"/>
                </a:tc>
                <a:tc>
                  <a:txBody>
                    <a:bodyPr/>
                    <a:lstStyle/>
                    <a:p>
                      <a:pPr algn="ctr"/>
                      <a:r>
                        <a:rPr lang="sv-SE" sz="1800" dirty="0" smtClean="0"/>
                        <a:t>x</a:t>
                      </a:r>
                      <a:endParaRPr lang="sv-SE" sz="1800" dirty="0"/>
                    </a:p>
                  </a:txBody>
                  <a:tcPr marT="45724" marB="45724"/>
                </a:tc>
                <a:tc>
                  <a:txBody>
                    <a:bodyPr/>
                    <a:lstStyle/>
                    <a:p>
                      <a:pPr algn="ctr"/>
                      <a:endParaRPr lang="sv-SE" sz="1800" dirty="0"/>
                    </a:p>
                  </a:txBody>
                  <a:tcPr marT="45724" marB="45724"/>
                </a:tc>
                <a:tc>
                  <a:txBody>
                    <a:bodyPr/>
                    <a:lstStyle/>
                    <a:p>
                      <a:pPr algn="ctr"/>
                      <a:endParaRPr lang="sv-SE" sz="1800"/>
                    </a:p>
                  </a:txBody>
                  <a:tcPr marT="45724" marB="45724"/>
                </a:tc>
                <a:tc>
                  <a:txBody>
                    <a:bodyPr/>
                    <a:lstStyle/>
                    <a:p>
                      <a:pPr algn="ctr"/>
                      <a:endParaRPr lang="sv-SE" sz="1800" dirty="0"/>
                    </a:p>
                  </a:txBody>
                  <a:tcPr marT="45724" marB="45724"/>
                </a:tc>
              </a:tr>
              <a:tr h="640137">
                <a:tc>
                  <a:txBody>
                    <a:bodyPr/>
                    <a:lstStyle/>
                    <a:p>
                      <a:r>
                        <a:rPr lang="sv-SE" sz="1800" b="1" kern="1200" dirty="0" smtClean="0">
                          <a:solidFill>
                            <a:schemeClr val="dk1"/>
                          </a:solidFill>
                          <a:latin typeface="+mn-lt"/>
                          <a:ea typeface="+mn-ea"/>
                          <a:cs typeface="+mn-cs"/>
                        </a:rPr>
                        <a:t>Otillräcklig fysisk aktivitet</a:t>
                      </a:r>
                      <a:endParaRPr lang="sv-SE" sz="1800" dirty="0"/>
                    </a:p>
                  </a:txBody>
                  <a:tcPr marT="45724" marB="45724"/>
                </a:tc>
                <a:tc>
                  <a:txBody>
                    <a:bodyPr/>
                    <a:lstStyle/>
                    <a:p>
                      <a:pPr algn="ctr"/>
                      <a:endParaRPr lang="sv-SE" sz="1800"/>
                    </a:p>
                  </a:txBody>
                  <a:tcPr marT="45724" marB="45724"/>
                </a:tc>
                <a:tc>
                  <a:txBody>
                    <a:bodyPr/>
                    <a:lstStyle/>
                    <a:p>
                      <a:pPr algn="ctr"/>
                      <a:endParaRPr lang="sv-SE" sz="1800"/>
                    </a:p>
                  </a:txBody>
                  <a:tcPr marT="45724" marB="45724"/>
                </a:tc>
                <a:tc>
                  <a:txBody>
                    <a:bodyPr/>
                    <a:lstStyle/>
                    <a:p>
                      <a:pPr algn="ctr"/>
                      <a:r>
                        <a:rPr lang="sv-SE" sz="1800" dirty="0" smtClean="0"/>
                        <a:t>x</a:t>
                      </a:r>
                      <a:endParaRPr lang="sv-SE" sz="1800" dirty="0"/>
                    </a:p>
                  </a:txBody>
                  <a:tcPr marT="45724" marB="45724"/>
                </a:tc>
                <a:tc>
                  <a:txBody>
                    <a:bodyPr/>
                    <a:lstStyle/>
                    <a:p>
                      <a:pPr algn="ctr"/>
                      <a:r>
                        <a:rPr lang="sv-SE" sz="1800" dirty="0" smtClean="0"/>
                        <a:t>x</a:t>
                      </a:r>
                      <a:endParaRPr lang="sv-SE" sz="1800" dirty="0"/>
                    </a:p>
                  </a:txBody>
                  <a:tcPr marT="45724" marB="45724"/>
                </a:tc>
                <a:tc>
                  <a:txBody>
                    <a:bodyPr/>
                    <a:lstStyle/>
                    <a:p>
                      <a:pPr algn="ctr"/>
                      <a:endParaRPr lang="sv-SE" sz="1800" dirty="0"/>
                    </a:p>
                  </a:txBody>
                  <a:tcPr marT="45724" marB="45724"/>
                </a:tc>
              </a:tr>
              <a:tr h="640137">
                <a:tc>
                  <a:txBody>
                    <a:bodyPr/>
                    <a:lstStyle/>
                    <a:p>
                      <a:r>
                        <a:rPr lang="sv-SE" sz="1800" b="1" kern="1200" dirty="0" smtClean="0">
                          <a:solidFill>
                            <a:schemeClr val="dk1"/>
                          </a:solidFill>
                          <a:latin typeface="+mn-lt"/>
                          <a:ea typeface="+mn-ea"/>
                          <a:cs typeface="+mn-cs"/>
                        </a:rPr>
                        <a:t>Ohälsosamma matvanor</a:t>
                      </a:r>
                      <a:endParaRPr lang="sv-SE" sz="1800" dirty="0"/>
                    </a:p>
                  </a:txBody>
                  <a:tcPr marT="45724" marB="45724"/>
                </a:tc>
                <a:tc>
                  <a:txBody>
                    <a:bodyPr/>
                    <a:lstStyle/>
                    <a:p>
                      <a:pPr algn="ctr"/>
                      <a:endParaRPr lang="sv-SE" sz="1800"/>
                    </a:p>
                  </a:txBody>
                  <a:tcPr marT="45724" marB="45724"/>
                </a:tc>
                <a:tc>
                  <a:txBody>
                    <a:bodyPr/>
                    <a:lstStyle/>
                    <a:p>
                      <a:pPr algn="ctr"/>
                      <a:endParaRPr lang="sv-SE" sz="1800"/>
                    </a:p>
                  </a:txBody>
                  <a:tcPr marT="45724" marB="45724"/>
                </a:tc>
                <a:tc>
                  <a:txBody>
                    <a:bodyPr/>
                    <a:lstStyle/>
                    <a:p>
                      <a:pPr algn="ctr"/>
                      <a:endParaRPr lang="sv-SE" sz="1800"/>
                    </a:p>
                  </a:txBody>
                  <a:tcPr marT="45724" marB="45724"/>
                </a:tc>
                <a:tc>
                  <a:txBody>
                    <a:bodyPr/>
                    <a:lstStyle/>
                    <a:p>
                      <a:pPr algn="ctr"/>
                      <a:endParaRPr lang="sv-SE" sz="1800"/>
                    </a:p>
                  </a:txBody>
                  <a:tcPr marT="45724" marB="45724"/>
                </a:tc>
                <a:tc>
                  <a:txBody>
                    <a:bodyPr/>
                    <a:lstStyle/>
                    <a:p>
                      <a:pPr algn="ctr"/>
                      <a:r>
                        <a:rPr lang="sv-SE" sz="1800" dirty="0" smtClean="0"/>
                        <a:t>x</a:t>
                      </a:r>
                      <a:endParaRPr lang="sv-SE" sz="1800" dirty="0"/>
                    </a:p>
                  </a:txBody>
                  <a:tcPr marT="45724" marB="45724"/>
                </a:tc>
              </a:tr>
            </a:tbl>
          </a:graphicData>
        </a:graphic>
      </p:graphicFrame>
      <p:sp>
        <p:nvSpPr>
          <p:cNvPr id="4" name="Platshållare för bildnummer 3"/>
          <p:cNvSpPr>
            <a:spLocks noGrp="1"/>
          </p:cNvSpPr>
          <p:nvPr>
            <p:ph type="sldNum" sz="quarter" idx="10"/>
          </p:nvPr>
        </p:nvSpPr>
        <p:spPr/>
        <p:txBody>
          <a:bodyPr/>
          <a:lstStyle/>
          <a:p>
            <a:pPr>
              <a:defRPr/>
            </a:pPr>
            <a:fld id="{B69001D9-4B08-4D5C-B58C-9769E916F26B}" type="slidenum">
              <a:rPr lang="en-US" smtClean="0"/>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eaLnBrk="1" hangingPunct="1">
              <a:defRPr/>
            </a:pPr>
            <a:r>
              <a:rPr lang="sv-SE" dirty="0" smtClean="0"/>
              <a:t>Hälso- och sjukvården bör erbjuda patienter:</a:t>
            </a:r>
            <a:endParaRPr lang="sv-SE" dirty="0"/>
          </a:p>
        </p:txBody>
      </p:sp>
      <p:graphicFrame>
        <p:nvGraphicFramePr>
          <p:cNvPr id="6" name="Platshållare för innehåll 5"/>
          <p:cNvGraphicFramePr>
            <a:graphicFrameLocks noGrp="1"/>
          </p:cNvGraphicFramePr>
          <p:nvPr>
            <p:ph idx="1"/>
          </p:nvPr>
        </p:nvGraphicFramePr>
        <p:xfrm>
          <a:off x="776288" y="1989138"/>
          <a:ext cx="8401050" cy="3810000"/>
        </p:xfrm>
        <a:graphic>
          <a:graphicData uri="http://schemas.openxmlformats.org/drawingml/2006/table">
            <a:tbl>
              <a:tblPr firstRow="1" bandRow="1">
                <a:tableStyleId>{5C22544A-7EE6-4342-B048-85BDC9FD1C3A}</a:tableStyleId>
              </a:tblPr>
              <a:tblGrid>
                <a:gridCol w="3902968"/>
                <a:gridCol w="4498082"/>
              </a:tblGrid>
              <a:tr h="370840">
                <a:tc>
                  <a:txBody>
                    <a:bodyPr/>
                    <a:lstStyle/>
                    <a:p>
                      <a:r>
                        <a:rPr lang="sv-SE" sz="2800" dirty="0" smtClean="0"/>
                        <a:t>Levnadsvana</a:t>
                      </a:r>
                      <a:endParaRPr lang="sv-SE" sz="2800" dirty="0"/>
                    </a:p>
                  </a:txBody>
                  <a:tcPr>
                    <a:solidFill>
                      <a:srgbClr val="006666"/>
                    </a:solidFill>
                  </a:tcPr>
                </a:tc>
                <a:tc>
                  <a:txBody>
                    <a:bodyPr/>
                    <a:lstStyle/>
                    <a:p>
                      <a:r>
                        <a:rPr lang="sv-SE" sz="2800" dirty="0" smtClean="0"/>
                        <a:t>Åtgärd</a:t>
                      </a:r>
                      <a:endParaRPr lang="sv-SE" sz="2800" dirty="0"/>
                    </a:p>
                  </a:txBody>
                  <a:tcPr>
                    <a:solidFill>
                      <a:srgbClr val="006666"/>
                    </a:solidFill>
                  </a:tcPr>
                </a:tc>
              </a:tr>
              <a:tr h="370840">
                <a:tc>
                  <a:txBody>
                    <a:bodyPr/>
                    <a:lstStyle/>
                    <a:p>
                      <a:r>
                        <a:rPr lang="sv-SE" sz="2400" dirty="0" smtClean="0"/>
                        <a:t>Rökning</a:t>
                      </a:r>
                      <a:endParaRPr lang="sv-SE" sz="2400" dirty="0"/>
                    </a:p>
                  </a:txBody>
                  <a:tcPr/>
                </a:tc>
                <a:tc>
                  <a:txBody>
                    <a:bodyPr/>
                    <a:lstStyle/>
                    <a:p>
                      <a:r>
                        <a:rPr lang="sv-SE" sz="2400" dirty="0" smtClean="0"/>
                        <a:t>Kvalificerat rådgivande samtal</a:t>
                      </a:r>
                    </a:p>
                    <a:p>
                      <a:endParaRPr lang="sv-SE" sz="24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2400" dirty="0" smtClean="0"/>
                        <a:t>Riskbruk av alkohol</a:t>
                      </a:r>
                    </a:p>
                  </a:txBody>
                  <a:tcPr/>
                </a:tc>
                <a:tc>
                  <a:txBody>
                    <a:bodyPr/>
                    <a:lstStyle/>
                    <a:p>
                      <a:r>
                        <a:rPr lang="sv-SE" sz="2400" dirty="0" smtClean="0"/>
                        <a:t>Rådgivande samtal</a:t>
                      </a:r>
                    </a:p>
                    <a:p>
                      <a:endParaRPr lang="sv-SE" sz="24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2400" dirty="0" smtClean="0"/>
                        <a:t>Otillräcklig fysisk aktivitet</a:t>
                      </a:r>
                    </a:p>
                    <a:p>
                      <a:endParaRPr lang="sv-SE" sz="2400" dirty="0"/>
                    </a:p>
                  </a:txBody>
                  <a:tcPr/>
                </a:tc>
                <a:tc>
                  <a:txBody>
                    <a:bodyPr/>
                    <a:lstStyle/>
                    <a:p>
                      <a:r>
                        <a:rPr lang="sv-SE" sz="2400" dirty="0" smtClean="0"/>
                        <a:t>Rådgivande samtal med tillägg och särskild uppföljning</a:t>
                      </a:r>
                      <a:endParaRPr lang="sv-SE" sz="24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2400" dirty="0" smtClean="0"/>
                        <a:t>Ohälsosamma</a:t>
                      </a:r>
                      <a:r>
                        <a:rPr lang="sv-SE" sz="2400" baseline="0" dirty="0" smtClean="0"/>
                        <a:t> matvanor</a:t>
                      </a:r>
                      <a:endParaRPr lang="sv-SE" sz="2400" dirty="0" smtClean="0"/>
                    </a:p>
                    <a:p>
                      <a:endParaRPr lang="sv-SE" sz="2400" dirty="0"/>
                    </a:p>
                  </a:txBody>
                  <a:tcPr/>
                </a:tc>
                <a:tc>
                  <a:txBody>
                    <a:bodyPr/>
                    <a:lstStyle/>
                    <a:p>
                      <a:r>
                        <a:rPr lang="sv-SE" sz="2400" dirty="0" smtClean="0"/>
                        <a:t>Kvalificerat rådgivande samtal</a:t>
                      </a:r>
                      <a:endParaRPr lang="sv-SE" sz="2400" dirty="0"/>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pPr>
              <a:defRPr/>
            </a:pPr>
            <a:r>
              <a:rPr lang="sv-SE" sz="4000" dirty="0" smtClean="0"/>
              <a:t>De rekommenderade åtgärderna har god kostnadseffektivitet</a:t>
            </a:r>
          </a:p>
        </p:txBody>
      </p:sp>
      <p:sp>
        <p:nvSpPr>
          <p:cNvPr id="20483" name="Platshållare för innehåll 6"/>
          <p:cNvSpPr>
            <a:spLocks noGrp="1"/>
          </p:cNvSpPr>
          <p:nvPr>
            <p:ph idx="1"/>
          </p:nvPr>
        </p:nvSpPr>
        <p:spPr>
          <a:xfrm>
            <a:off x="762000" y="1600200"/>
            <a:ext cx="7504113" cy="4421188"/>
          </a:xfrm>
        </p:spPr>
        <p:txBody>
          <a:bodyPr/>
          <a:lstStyle/>
          <a:p>
            <a:r>
              <a:rPr lang="sv-SE" smtClean="0"/>
              <a:t>Förhållandevis billiga åtgärder för att vinna mycket hälsa (låg kostnad/QALY).</a:t>
            </a:r>
          </a:p>
          <a:p>
            <a:pPr>
              <a:buFontTx/>
              <a:buNone/>
            </a:pPr>
            <a:endParaRPr lang="sv-SE" smtClean="0"/>
          </a:p>
          <a:p>
            <a:r>
              <a:rPr lang="sv-SE" smtClean="0"/>
              <a:t>Alla rekommenderade åtgärder har god kostnadseffektivitet jämfört med ingen åtgärd eller enklare åtgärder</a:t>
            </a:r>
          </a:p>
          <a:p>
            <a:pPr>
              <a:buFontTx/>
              <a:buNone/>
            </a:pPr>
            <a:endParaRPr lang="sv-SE" smtClean="0"/>
          </a:p>
          <a:p>
            <a:pPr lvl="1">
              <a:buFontTx/>
              <a:buNone/>
            </a:pPr>
            <a:endParaRPr lang="sv-SE" smtClean="0"/>
          </a:p>
          <a:p>
            <a:endParaRPr lang="sv-SE" smtClean="0"/>
          </a:p>
        </p:txBody>
      </p:sp>
      <p:sp>
        <p:nvSpPr>
          <p:cNvPr id="5" name="Platshållare för bildnummer 4"/>
          <p:cNvSpPr>
            <a:spLocks noGrp="1"/>
          </p:cNvSpPr>
          <p:nvPr>
            <p:ph type="sldNum" sz="quarter" idx="10"/>
          </p:nvPr>
        </p:nvSpPr>
        <p:spPr/>
        <p:txBody>
          <a:bodyPr/>
          <a:lstStyle/>
          <a:p>
            <a:pPr>
              <a:defRPr/>
            </a:pPr>
            <a:fld id="{3D24B531-B7FC-49EA-8125-3C6C0AB331E2}" type="slidenum">
              <a:rPr lang="en-US" smtClean="0"/>
              <a:pPr>
                <a:defRPr/>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body" idx="1"/>
          </p:nvPr>
        </p:nvSpPr>
        <p:spPr>
          <a:xfrm>
            <a:off x="742950" y="838200"/>
            <a:ext cx="8420100" cy="4114800"/>
          </a:xfrm>
        </p:spPr>
        <p:txBody>
          <a:bodyPr/>
          <a:lstStyle/>
          <a:p>
            <a:pPr marL="0" indent="0">
              <a:lnSpc>
                <a:spcPct val="90000"/>
              </a:lnSpc>
              <a:buFontTx/>
              <a:buNone/>
            </a:pPr>
            <a:r>
              <a:rPr lang="sv-SE" sz="2400" smtClean="0">
                <a:latin typeface="Arial" charset="0"/>
              </a:rPr>
              <a:t>					</a:t>
            </a:r>
            <a:endParaRPr lang="sv-SE" sz="1600" smtClean="0">
              <a:latin typeface="Arial" charset="0"/>
              <a:hlinkClick r:id="rId3"/>
            </a:endParaRPr>
          </a:p>
        </p:txBody>
      </p:sp>
      <p:sp>
        <p:nvSpPr>
          <p:cNvPr id="9219" name="Rectangle 3"/>
          <p:cNvSpPr>
            <a:spLocks noGrp="1" noChangeArrowheads="1"/>
          </p:cNvSpPr>
          <p:nvPr>
            <p:ph type="title"/>
          </p:nvPr>
        </p:nvSpPr>
        <p:spPr>
          <a:xfrm>
            <a:off x="741231" y="333375"/>
            <a:ext cx="8420100" cy="5181600"/>
          </a:xfrm>
        </p:spPr>
        <p:txBody>
          <a:bodyPr/>
          <a:lstStyle/>
          <a:p>
            <a:pPr algn="l"/>
            <a:r>
              <a:rPr lang="en-GB" sz="4000" dirty="0" err="1" smtClean="0">
                <a:effectLst>
                  <a:outerShdw blurRad="38100" dist="38100" dir="2700000" algn="tl">
                    <a:srgbClr val="000000">
                      <a:alpha val="43137"/>
                    </a:srgbClr>
                  </a:outerShdw>
                </a:effectLst>
              </a:rPr>
              <a:t>Riktlinjerna</a:t>
            </a:r>
            <a:r>
              <a:rPr lang="en-GB" sz="4000" dirty="0" smtClean="0">
                <a:effectLst>
                  <a:outerShdw blurRad="38100" dist="38100" dir="2700000" algn="tl">
                    <a:srgbClr val="000000">
                      <a:alpha val="43137"/>
                    </a:srgbClr>
                  </a:outerShdw>
                </a:effectLst>
              </a:rPr>
              <a:t> </a:t>
            </a:r>
            <a:r>
              <a:rPr lang="en-GB" sz="4000" dirty="0" err="1" smtClean="0">
                <a:effectLst>
                  <a:outerShdw blurRad="38100" dist="38100" dir="2700000" algn="tl">
                    <a:srgbClr val="000000">
                      <a:alpha val="43137"/>
                    </a:srgbClr>
                  </a:outerShdw>
                </a:effectLst>
              </a:rPr>
              <a:t>handlar</a:t>
            </a:r>
            <a:r>
              <a:rPr lang="en-GB" sz="4000" dirty="0" smtClean="0">
                <a:effectLst>
                  <a:outerShdw blurRad="38100" dist="38100" dir="2700000" algn="tl">
                    <a:srgbClr val="000000">
                      <a:alpha val="43137"/>
                    </a:srgbClr>
                  </a:outerShdw>
                </a:effectLst>
              </a:rPr>
              <a:t> </a:t>
            </a:r>
            <a:r>
              <a:rPr lang="en-GB" sz="4000" u="sng" dirty="0" err="1" smtClean="0">
                <a:effectLst>
                  <a:outerShdw blurRad="38100" dist="38100" dir="2700000" algn="tl">
                    <a:srgbClr val="000000">
                      <a:alpha val="43137"/>
                    </a:srgbClr>
                  </a:outerShdw>
                </a:effectLst>
              </a:rPr>
              <a:t>inte</a:t>
            </a:r>
            <a:r>
              <a:rPr lang="en-GB" sz="4000" dirty="0" smtClean="0">
                <a:effectLst>
                  <a:outerShdw blurRad="38100" dist="38100" dir="2700000" algn="tl">
                    <a:srgbClr val="000000">
                      <a:alpha val="43137"/>
                    </a:srgbClr>
                  </a:outerShdw>
                </a:effectLst>
              </a:rPr>
              <a:t> </a:t>
            </a:r>
            <a:r>
              <a:rPr lang="en-GB" sz="4000" dirty="0" err="1" smtClean="0">
                <a:effectLst>
                  <a:outerShdw blurRad="38100" dist="38100" dir="2700000" algn="tl">
                    <a:srgbClr val="000000">
                      <a:alpha val="43137"/>
                    </a:srgbClr>
                  </a:outerShdw>
                </a:effectLst>
              </a:rPr>
              <a:t>om</a:t>
            </a:r>
            <a:r>
              <a:rPr lang="en-GB" sz="4000" dirty="0" smtClean="0">
                <a:effectLst>
                  <a:outerShdw blurRad="38100" dist="38100" dir="2700000" algn="tl">
                    <a:srgbClr val="000000">
                      <a:alpha val="43137"/>
                    </a:srgbClr>
                  </a:outerShdw>
                </a:effectLst>
              </a:rPr>
              <a:t/>
            </a:r>
            <a:br>
              <a:rPr lang="en-GB" sz="4000" dirty="0" smtClean="0">
                <a:effectLst>
                  <a:outerShdw blurRad="38100" dist="38100" dir="2700000" algn="tl">
                    <a:srgbClr val="000000">
                      <a:alpha val="43137"/>
                    </a:srgbClr>
                  </a:outerShdw>
                </a:effectLst>
              </a:rPr>
            </a:br>
            <a:r>
              <a:rPr lang="en-GB" sz="4000" dirty="0" err="1" smtClean="0">
                <a:effectLst>
                  <a:outerShdw blurRad="38100" dist="38100" dir="2700000" algn="tl">
                    <a:srgbClr val="000000">
                      <a:alpha val="43137"/>
                    </a:srgbClr>
                  </a:outerShdw>
                </a:effectLst>
              </a:rPr>
              <a:t>vilka</a:t>
            </a:r>
            <a:r>
              <a:rPr lang="en-GB" sz="4000" dirty="0" smtClean="0">
                <a:effectLst>
                  <a:outerShdw blurRad="38100" dist="38100" dir="2700000" algn="tl">
                    <a:srgbClr val="000000">
                      <a:alpha val="43137"/>
                    </a:srgbClr>
                  </a:outerShdw>
                </a:effectLst>
              </a:rPr>
              <a:t> </a:t>
            </a:r>
            <a:r>
              <a:rPr lang="en-GB" sz="4000" dirty="0" err="1" smtClean="0">
                <a:effectLst>
                  <a:outerShdw blurRad="38100" dist="38100" dir="2700000" algn="tl">
                    <a:srgbClr val="000000">
                      <a:alpha val="43137"/>
                    </a:srgbClr>
                  </a:outerShdw>
                </a:effectLst>
              </a:rPr>
              <a:t>levnadsvanor</a:t>
            </a:r>
            <a:r>
              <a:rPr lang="en-GB" sz="4000" dirty="0" smtClean="0">
                <a:effectLst>
                  <a:outerShdw blurRad="38100" dist="38100" dir="2700000" algn="tl">
                    <a:srgbClr val="000000">
                      <a:alpha val="43137"/>
                    </a:srgbClr>
                  </a:outerShdw>
                </a:effectLst>
              </a:rPr>
              <a:t> </a:t>
            </a:r>
            <a:r>
              <a:rPr lang="en-GB" sz="4000" dirty="0" err="1" smtClean="0">
                <a:effectLst>
                  <a:outerShdw blurRad="38100" dist="38100" dir="2700000" algn="tl">
                    <a:srgbClr val="000000">
                      <a:alpha val="43137"/>
                    </a:srgbClr>
                  </a:outerShdw>
                </a:effectLst>
              </a:rPr>
              <a:t>som</a:t>
            </a:r>
            <a:r>
              <a:rPr lang="en-GB" sz="4000" dirty="0" smtClean="0">
                <a:effectLst>
                  <a:outerShdw blurRad="38100" dist="38100" dir="2700000" algn="tl">
                    <a:srgbClr val="000000">
                      <a:alpha val="43137"/>
                    </a:srgbClr>
                  </a:outerShdw>
                </a:effectLst>
              </a:rPr>
              <a:t> </a:t>
            </a:r>
            <a:r>
              <a:rPr lang="en-GB" sz="4000" dirty="0" err="1" smtClean="0">
                <a:effectLst>
                  <a:outerShdw blurRad="38100" dist="38100" dir="2700000" algn="tl">
                    <a:srgbClr val="000000">
                      <a:alpha val="43137"/>
                    </a:srgbClr>
                  </a:outerShdw>
                </a:effectLst>
              </a:rPr>
              <a:t>är</a:t>
            </a:r>
            <a:r>
              <a:rPr lang="en-GB" sz="4000" dirty="0" smtClean="0">
                <a:effectLst>
                  <a:outerShdw blurRad="38100" dist="38100" dir="2700000" algn="tl">
                    <a:srgbClr val="000000">
                      <a:alpha val="43137"/>
                    </a:srgbClr>
                  </a:outerShdw>
                </a:effectLst>
              </a:rPr>
              <a:t> </a:t>
            </a:r>
            <a:r>
              <a:rPr lang="en-GB" sz="4000" dirty="0" err="1" smtClean="0">
                <a:effectLst>
                  <a:outerShdw blurRad="38100" dist="38100" dir="2700000" algn="tl">
                    <a:srgbClr val="000000">
                      <a:alpha val="43137"/>
                    </a:srgbClr>
                  </a:outerShdw>
                </a:effectLst>
              </a:rPr>
              <a:t>nyttiga</a:t>
            </a:r>
            <a:r>
              <a:rPr lang="en-GB" sz="4000" dirty="0" smtClean="0">
                <a:effectLst>
                  <a:outerShdw blurRad="38100" dist="38100" dir="2700000" algn="tl">
                    <a:srgbClr val="000000">
                      <a:alpha val="43137"/>
                    </a:srgbClr>
                  </a:outerShdw>
                </a:effectLst>
              </a:rPr>
              <a:t>…</a:t>
            </a:r>
            <a:r>
              <a:rPr lang="en-GB" sz="4000" dirty="0" smtClean="0">
                <a:effectLst/>
              </a:rPr>
              <a:t/>
            </a:r>
            <a:br>
              <a:rPr lang="en-GB" sz="4000" dirty="0" smtClean="0">
                <a:effectLst/>
              </a:rPr>
            </a:br>
            <a:r>
              <a:rPr lang="en-GB" sz="4000" dirty="0" smtClean="0">
                <a:solidFill>
                  <a:schemeClr val="tx1"/>
                </a:solidFill>
                <a:effectLst/>
              </a:rPr>
              <a:t/>
            </a:r>
            <a:br>
              <a:rPr lang="en-GB" sz="4000" dirty="0" smtClean="0">
                <a:solidFill>
                  <a:schemeClr val="tx1"/>
                </a:solidFill>
                <a:effectLst/>
              </a:rPr>
            </a:br>
            <a:r>
              <a:rPr lang="en-GB" sz="4000" b="0" dirty="0" smtClean="0">
                <a:solidFill>
                  <a:schemeClr val="tx1"/>
                </a:solidFill>
                <a:effectLst/>
              </a:rPr>
              <a:t>…</a:t>
            </a:r>
            <a:r>
              <a:rPr lang="en-GB" sz="4000" b="0" dirty="0" err="1" smtClean="0">
                <a:solidFill>
                  <a:schemeClr val="tx1"/>
                </a:solidFill>
                <a:effectLst/>
              </a:rPr>
              <a:t>utan</a:t>
            </a:r>
            <a:r>
              <a:rPr lang="en-GB" sz="4000" b="0" dirty="0" smtClean="0">
                <a:solidFill>
                  <a:schemeClr val="tx1"/>
                </a:solidFill>
                <a:effectLst/>
              </a:rPr>
              <a:t> </a:t>
            </a:r>
            <a:r>
              <a:rPr lang="en-GB" sz="4000" b="0" dirty="0" err="1" smtClean="0">
                <a:solidFill>
                  <a:schemeClr val="tx1"/>
                </a:solidFill>
                <a:effectLst/>
              </a:rPr>
              <a:t>om</a:t>
            </a:r>
            <a:r>
              <a:rPr lang="en-GB" sz="4000" b="0" dirty="0" smtClean="0">
                <a:solidFill>
                  <a:schemeClr val="tx1"/>
                </a:solidFill>
                <a:effectLst/>
              </a:rPr>
              <a:t> </a:t>
            </a:r>
            <a:r>
              <a:rPr lang="en-GB" sz="4000" b="0" dirty="0" err="1" smtClean="0">
                <a:solidFill>
                  <a:schemeClr val="tx1"/>
                </a:solidFill>
                <a:effectLst/>
              </a:rPr>
              <a:t>hur</a:t>
            </a:r>
            <a:r>
              <a:rPr lang="en-GB" sz="4000" b="0" dirty="0" smtClean="0">
                <a:solidFill>
                  <a:schemeClr val="tx1"/>
                </a:solidFill>
                <a:effectLst/>
              </a:rPr>
              <a:t> </a:t>
            </a:r>
            <a:r>
              <a:rPr lang="en-GB" sz="4000" b="0" dirty="0" err="1" smtClean="0">
                <a:solidFill>
                  <a:schemeClr val="tx1"/>
                </a:solidFill>
                <a:effectLst/>
              </a:rPr>
              <a:t>vården</a:t>
            </a:r>
            <a:r>
              <a:rPr lang="en-GB" sz="4000" b="0" dirty="0" smtClean="0">
                <a:solidFill>
                  <a:schemeClr val="tx1"/>
                </a:solidFill>
                <a:effectLst/>
              </a:rPr>
              <a:t> </a:t>
            </a:r>
            <a:br>
              <a:rPr lang="en-GB" sz="4000" b="0" dirty="0" smtClean="0">
                <a:solidFill>
                  <a:schemeClr val="tx1"/>
                </a:solidFill>
                <a:effectLst/>
              </a:rPr>
            </a:br>
            <a:r>
              <a:rPr lang="en-GB" sz="4000" b="0" dirty="0" err="1" smtClean="0">
                <a:solidFill>
                  <a:schemeClr val="tx1"/>
                </a:solidFill>
                <a:effectLst/>
              </a:rPr>
              <a:t>kan</a:t>
            </a:r>
            <a:r>
              <a:rPr lang="en-GB" sz="4000" b="0" dirty="0" smtClean="0">
                <a:solidFill>
                  <a:schemeClr val="tx1"/>
                </a:solidFill>
                <a:effectLst/>
              </a:rPr>
              <a:t> </a:t>
            </a:r>
            <a:r>
              <a:rPr lang="en-GB" sz="4000" b="0" dirty="0" err="1" smtClean="0">
                <a:solidFill>
                  <a:schemeClr val="tx1"/>
                </a:solidFill>
                <a:effectLst/>
              </a:rPr>
              <a:t>påverka</a:t>
            </a:r>
            <a:r>
              <a:rPr lang="en-GB" sz="4000" b="0" dirty="0" smtClean="0">
                <a:solidFill>
                  <a:schemeClr val="tx1"/>
                </a:solidFill>
                <a:effectLst/>
              </a:rPr>
              <a:t> </a:t>
            </a:r>
            <a:br>
              <a:rPr lang="en-GB" sz="4000" b="0" dirty="0" smtClean="0">
                <a:solidFill>
                  <a:schemeClr val="tx1"/>
                </a:solidFill>
                <a:effectLst/>
              </a:rPr>
            </a:br>
            <a:r>
              <a:rPr lang="en-GB" sz="4000" b="0" dirty="0" err="1" smtClean="0">
                <a:solidFill>
                  <a:schemeClr val="tx1"/>
                </a:solidFill>
                <a:effectLst/>
              </a:rPr>
              <a:t>levnadsvanorna</a:t>
            </a:r>
            <a:r>
              <a:rPr lang="en-GB" sz="4000" b="0" dirty="0" smtClean="0">
                <a:effectLst/>
              </a:rPr>
              <a:t/>
            </a:r>
            <a:br>
              <a:rPr lang="en-GB" sz="4000" b="0" dirty="0" smtClean="0">
                <a:effectLst/>
              </a:rPr>
            </a:br>
            <a:endParaRPr lang="en-GB" sz="4000" b="0" dirty="0" smtClean="0">
              <a:effectLst/>
            </a:endParaRPr>
          </a:p>
        </p:txBody>
      </p:sp>
      <p:pic>
        <p:nvPicPr>
          <p:cNvPr id="9220" name="Picture 4" descr="skutskar2_web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99895" y="4005266"/>
            <a:ext cx="3764625" cy="2312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774346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1"/>
          </p:nvPr>
        </p:nvSpPr>
        <p:spPr>
          <a:xfrm>
            <a:off x="742950" y="838200"/>
            <a:ext cx="8420100" cy="4114800"/>
          </a:xfrm>
        </p:spPr>
        <p:txBody>
          <a:bodyPr/>
          <a:lstStyle/>
          <a:p>
            <a:pPr marL="0" indent="0">
              <a:lnSpc>
                <a:spcPct val="90000"/>
              </a:lnSpc>
              <a:buFontTx/>
              <a:buNone/>
            </a:pPr>
            <a:r>
              <a:rPr lang="sv-SE" sz="2400" smtClean="0">
                <a:latin typeface="Arial" charset="0"/>
              </a:rPr>
              <a:t>					</a:t>
            </a:r>
            <a:endParaRPr lang="sv-SE" sz="1600" smtClean="0">
              <a:latin typeface="Arial" charset="0"/>
              <a:hlinkClick r:id="rId3"/>
            </a:endParaRPr>
          </a:p>
        </p:txBody>
      </p:sp>
      <p:sp>
        <p:nvSpPr>
          <p:cNvPr id="10243" name="Rectangle 3"/>
          <p:cNvSpPr>
            <a:spLocks noGrp="1" noChangeArrowheads="1"/>
          </p:cNvSpPr>
          <p:nvPr>
            <p:ph type="title"/>
          </p:nvPr>
        </p:nvSpPr>
        <p:spPr>
          <a:xfrm>
            <a:off x="632520" y="582169"/>
            <a:ext cx="8420100" cy="4605337"/>
          </a:xfrm>
        </p:spPr>
        <p:txBody>
          <a:bodyPr/>
          <a:lstStyle/>
          <a:p>
            <a:pPr algn="l"/>
            <a:r>
              <a:rPr lang="en-GB" sz="4000" b="0" dirty="0" smtClean="0">
                <a:solidFill>
                  <a:schemeClr val="tx1"/>
                </a:solidFill>
                <a:effectLst/>
              </a:rPr>
              <a:t/>
            </a:r>
            <a:br>
              <a:rPr lang="en-GB" sz="4000" b="0" dirty="0" smtClean="0">
                <a:solidFill>
                  <a:schemeClr val="tx1"/>
                </a:solidFill>
                <a:effectLst/>
              </a:rPr>
            </a:br>
            <a:r>
              <a:rPr lang="en-GB" sz="4000" dirty="0" smtClean="0">
                <a:effectLst>
                  <a:outerShdw blurRad="38100" dist="38100" dir="2700000" algn="tl">
                    <a:srgbClr val="000000">
                      <a:alpha val="43137"/>
                    </a:srgbClr>
                  </a:outerShdw>
                </a:effectLst>
              </a:rPr>
              <a:t>De </a:t>
            </a:r>
            <a:r>
              <a:rPr lang="en-GB" sz="4000" dirty="0" err="1" smtClean="0">
                <a:effectLst>
                  <a:outerShdw blurRad="38100" dist="38100" dir="2700000" algn="tl">
                    <a:srgbClr val="000000">
                      <a:alpha val="43137"/>
                    </a:srgbClr>
                  </a:outerShdw>
                </a:effectLst>
              </a:rPr>
              <a:t>handlar</a:t>
            </a:r>
            <a:r>
              <a:rPr lang="en-GB" sz="4000" dirty="0" smtClean="0">
                <a:effectLst>
                  <a:outerShdw blurRad="38100" dist="38100" dir="2700000" algn="tl">
                    <a:srgbClr val="000000">
                      <a:alpha val="43137"/>
                    </a:srgbClr>
                  </a:outerShdw>
                </a:effectLst>
              </a:rPr>
              <a:t> </a:t>
            </a:r>
            <a:r>
              <a:rPr lang="en-GB" sz="4000" dirty="0" err="1" smtClean="0">
                <a:effectLst>
                  <a:outerShdw blurRad="38100" dist="38100" dir="2700000" algn="tl">
                    <a:srgbClr val="000000">
                      <a:alpha val="43137"/>
                    </a:srgbClr>
                  </a:outerShdw>
                </a:effectLst>
              </a:rPr>
              <a:t>om</a:t>
            </a:r>
            <a:r>
              <a:rPr lang="en-GB" sz="4000" dirty="0" smtClean="0">
                <a:effectLst>
                  <a:outerShdw blurRad="38100" dist="38100" dir="2700000" algn="tl">
                    <a:srgbClr val="000000">
                      <a:alpha val="43137"/>
                    </a:srgbClr>
                  </a:outerShdw>
                </a:effectLst>
              </a:rPr>
              <a:t> </a:t>
            </a:r>
            <a:r>
              <a:rPr lang="en-GB" sz="4000" dirty="0" err="1" smtClean="0">
                <a:effectLst>
                  <a:outerShdw blurRad="38100" dist="38100" dir="2700000" algn="tl">
                    <a:srgbClr val="000000">
                      <a:alpha val="43137"/>
                    </a:srgbClr>
                  </a:outerShdw>
                </a:effectLst>
              </a:rPr>
              <a:t>att</a:t>
            </a:r>
            <a:r>
              <a:rPr lang="en-GB" sz="4000" dirty="0" smtClean="0">
                <a:effectLst>
                  <a:outerShdw blurRad="38100" dist="38100" dir="2700000" algn="tl">
                    <a:srgbClr val="000000">
                      <a:alpha val="43137"/>
                    </a:srgbClr>
                  </a:outerShdw>
                </a:effectLst>
              </a:rPr>
              <a:t> </a:t>
            </a:r>
            <a:r>
              <a:rPr lang="en-GB" sz="4000" dirty="0" err="1" smtClean="0">
                <a:effectLst>
                  <a:outerShdw blurRad="38100" dist="38100" dir="2700000" algn="tl">
                    <a:srgbClr val="000000">
                      <a:alpha val="43137"/>
                    </a:srgbClr>
                  </a:outerShdw>
                </a:effectLst>
              </a:rPr>
              <a:t>bättre</a:t>
            </a:r>
            <a:r>
              <a:rPr lang="en-GB" sz="4000" dirty="0" smtClean="0">
                <a:effectLst>
                  <a:outerShdw blurRad="38100" dist="38100" dir="2700000" algn="tl">
                    <a:srgbClr val="000000">
                      <a:alpha val="43137"/>
                    </a:srgbClr>
                  </a:outerShdw>
                </a:effectLst>
              </a:rPr>
              <a:t> ta hand </a:t>
            </a:r>
            <a:r>
              <a:rPr lang="en-GB" sz="4000" dirty="0" err="1" smtClean="0">
                <a:effectLst>
                  <a:outerShdw blurRad="38100" dist="38100" dir="2700000" algn="tl">
                    <a:srgbClr val="000000">
                      <a:alpha val="43137"/>
                    </a:srgbClr>
                  </a:outerShdw>
                </a:effectLst>
              </a:rPr>
              <a:t>om</a:t>
            </a:r>
            <a:r>
              <a:rPr lang="en-GB" sz="4000" dirty="0" smtClean="0">
                <a:effectLst>
                  <a:outerShdw blurRad="38100" dist="38100" dir="2700000" algn="tl">
                    <a:srgbClr val="000000">
                      <a:alpha val="43137"/>
                    </a:srgbClr>
                  </a:outerShdw>
                </a:effectLst>
              </a:rPr>
              <a:t> de </a:t>
            </a:r>
            <a:r>
              <a:rPr lang="en-GB" sz="4000" u="sng" dirty="0" err="1" smtClean="0">
                <a:effectLst>
                  <a:outerShdw blurRad="38100" dist="38100" dir="2700000" algn="tl">
                    <a:srgbClr val="000000">
                      <a:alpha val="43137"/>
                    </a:srgbClr>
                  </a:outerShdw>
                </a:effectLst>
              </a:rPr>
              <a:t>patienter</a:t>
            </a:r>
            <a:r>
              <a:rPr lang="en-GB" sz="4000" dirty="0" smtClean="0">
                <a:effectLst>
                  <a:outerShdw blurRad="38100" dist="38100" dir="2700000" algn="tl">
                    <a:srgbClr val="000000">
                      <a:alpha val="43137"/>
                    </a:srgbClr>
                  </a:outerShdw>
                </a:effectLst>
              </a:rPr>
              <a:t> </a:t>
            </a:r>
            <a:r>
              <a:rPr lang="en-GB" sz="4000" dirty="0" err="1" smtClean="0">
                <a:effectLst>
                  <a:outerShdw blurRad="38100" dist="38100" dir="2700000" algn="tl">
                    <a:srgbClr val="000000">
                      <a:alpha val="43137"/>
                    </a:srgbClr>
                  </a:outerShdw>
                </a:effectLst>
              </a:rPr>
              <a:t>som</a:t>
            </a:r>
            <a:r>
              <a:rPr lang="en-GB" sz="4000" dirty="0" smtClean="0">
                <a:effectLst>
                  <a:outerShdw blurRad="38100" dist="38100" dir="2700000" algn="tl">
                    <a:srgbClr val="000000">
                      <a:alpha val="43137"/>
                    </a:srgbClr>
                  </a:outerShdw>
                </a:effectLst>
              </a:rPr>
              <a:t> </a:t>
            </a:r>
            <a:r>
              <a:rPr lang="en-GB" sz="4000" dirty="0" err="1" smtClean="0">
                <a:effectLst>
                  <a:outerShdw blurRad="38100" dist="38100" dir="2700000" algn="tl">
                    <a:srgbClr val="000000">
                      <a:alpha val="43137"/>
                    </a:srgbClr>
                  </a:outerShdw>
                </a:effectLst>
              </a:rPr>
              <a:t>vården</a:t>
            </a:r>
            <a:r>
              <a:rPr lang="en-GB" sz="4000" dirty="0" smtClean="0">
                <a:effectLst>
                  <a:outerShdw blurRad="38100" dist="38100" dir="2700000" algn="tl">
                    <a:srgbClr val="000000">
                      <a:alpha val="43137"/>
                    </a:srgbClr>
                  </a:outerShdw>
                </a:effectLst>
              </a:rPr>
              <a:t> </a:t>
            </a:r>
            <a:r>
              <a:rPr lang="en-GB" sz="4000" dirty="0" err="1" smtClean="0">
                <a:effectLst>
                  <a:outerShdw blurRad="38100" dist="38100" dir="2700000" algn="tl">
                    <a:srgbClr val="000000">
                      <a:alpha val="43137"/>
                    </a:srgbClr>
                  </a:outerShdw>
                </a:effectLst>
              </a:rPr>
              <a:t>redan</a:t>
            </a:r>
            <a:r>
              <a:rPr lang="en-GB" sz="4000" dirty="0" smtClean="0">
                <a:effectLst>
                  <a:outerShdw blurRad="38100" dist="38100" dir="2700000" algn="tl">
                    <a:srgbClr val="000000">
                      <a:alpha val="43137"/>
                    </a:srgbClr>
                  </a:outerShdw>
                </a:effectLst>
              </a:rPr>
              <a:t> </a:t>
            </a:r>
            <a:r>
              <a:rPr lang="en-GB" sz="4000" dirty="0" err="1" smtClean="0">
                <a:effectLst>
                  <a:outerShdw blurRad="38100" dist="38100" dir="2700000" algn="tl">
                    <a:srgbClr val="000000">
                      <a:alpha val="43137"/>
                    </a:srgbClr>
                  </a:outerShdw>
                </a:effectLst>
              </a:rPr>
              <a:t>har</a:t>
            </a:r>
            <a:r>
              <a:rPr lang="en-GB" sz="4000" dirty="0" smtClean="0">
                <a:effectLst>
                  <a:outerShdw blurRad="38100" dist="38100" dir="2700000" algn="tl">
                    <a:srgbClr val="000000">
                      <a:alpha val="43137"/>
                    </a:srgbClr>
                  </a:outerShdw>
                </a:effectLst>
              </a:rPr>
              <a:t> </a:t>
            </a:r>
            <a:r>
              <a:rPr lang="en-GB" sz="4000" dirty="0" err="1" smtClean="0">
                <a:effectLst>
                  <a:outerShdw blurRad="38100" dist="38100" dir="2700000" algn="tl">
                    <a:srgbClr val="000000">
                      <a:alpha val="43137"/>
                    </a:srgbClr>
                  </a:outerShdw>
                </a:effectLst>
              </a:rPr>
              <a:t>idag</a:t>
            </a:r>
            <a:r>
              <a:rPr lang="en-GB" sz="4000" dirty="0" smtClean="0">
                <a:effectLst>
                  <a:outerShdw blurRad="38100" dist="38100" dir="2700000" algn="tl">
                    <a:srgbClr val="000000">
                      <a:alpha val="43137"/>
                    </a:srgbClr>
                  </a:outerShdw>
                </a:effectLst>
              </a:rPr>
              <a:t> …</a:t>
            </a:r>
            <a:r>
              <a:rPr lang="en-GB" sz="4000" b="0" dirty="0" smtClean="0">
                <a:solidFill>
                  <a:schemeClr val="tx1"/>
                </a:solidFill>
                <a:effectLst/>
              </a:rPr>
              <a:t/>
            </a:r>
            <a:br>
              <a:rPr lang="en-GB" sz="4000" b="0" dirty="0" smtClean="0">
                <a:solidFill>
                  <a:schemeClr val="tx1"/>
                </a:solidFill>
                <a:effectLst/>
              </a:rPr>
            </a:br>
            <a:r>
              <a:rPr lang="en-GB" sz="4000" b="0" dirty="0" smtClean="0">
                <a:solidFill>
                  <a:schemeClr val="tx1"/>
                </a:solidFill>
                <a:effectLst/>
              </a:rPr>
              <a:t/>
            </a:r>
            <a:br>
              <a:rPr lang="en-GB" sz="4000" b="0" dirty="0" smtClean="0">
                <a:solidFill>
                  <a:schemeClr val="tx1"/>
                </a:solidFill>
                <a:effectLst/>
              </a:rPr>
            </a:br>
            <a:r>
              <a:rPr lang="en-GB" sz="4000" b="0" dirty="0" smtClean="0">
                <a:solidFill>
                  <a:schemeClr val="tx1"/>
                </a:solidFill>
                <a:effectLst/>
              </a:rPr>
              <a:t>…</a:t>
            </a:r>
            <a:r>
              <a:rPr lang="en-GB" sz="4000" b="0" dirty="0" err="1" smtClean="0">
                <a:solidFill>
                  <a:schemeClr val="tx1"/>
                </a:solidFill>
                <a:effectLst/>
              </a:rPr>
              <a:t>och</a:t>
            </a:r>
            <a:r>
              <a:rPr lang="en-GB" sz="4000" b="0" dirty="0" smtClean="0">
                <a:solidFill>
                  <a:schemeClr val="tx1"/>
                </a:solidFill>
                <a:effectLst/>
              </a:rPr>
              <a:t> </a:t>
            </a:r>
            <a:r>
              <a:rPr lang="en-GB" sz="4000" b="0" dirty="0" err="1" smtClean="0">
                <a:solidFill>
                  <a:schemeClr val="tx1"/>
                </a:solidFill>
                <a:effectLst/>
              </a:rPr>
              <a:t>ska</a:t>
            </a:r>
            <a:r>
              <a:rPr lang="en-GB" sz="4000" b="0" dirty="0" smtClean="0">
                <a:solidFill>
                  <a:schemeClr val="tx1"/>
                </a:solidFill>
                <a:effectLst/>
              </a:rPr>
              <a:t> </a:t>
            </a:r>
            <a:r>
              <a:rPr lang="en-GB" sz="4000" b="0" dirty="0" err="1" smtClean="0">
                <a:solidFill>
                  <a:schemeClr val="tx1"/>
                </a:solidFill>
                <a:effectLst/>
              </a:rPr>
              <a:t>användas</a:t>
            </a:r>
            <a:r>
              <a:rPr lang="en-GB" sz="4000" b="0" dirty="0" smtClean="0">
                <a:solidFill>
                  <a:schemeClr val="tx1"/>
                </a:solidFill>
                <a:effectLst/>
              </a:rPr>
              <a:t> </a:t>
            </a:r>
            <a:br>
              <a:rPr lang="en-GB" sz="4000" b="0" dirty="0" smtClean="0">
                <a:solidFill>
                  <a:schemeClr val="tx1"/>
                </a:solidFill>
                <a:effectLst/>
              </a:rPr>
            </a:br>
            <a:r>
              <a:rPr lang="en-GB" sz="4000" b="0" dirty="0" err="1" smtClean="0">
                <a:solidFill>
                  <a:schemeClr val="tx1"/>
                </a:solidFill>
                <a:effectLst/>
              </a:rPr>
              <a:t>på</a:t>
            </a:r>
            <a:r>
              <a:rPr lang="en-GB" sz="4000" b="0" dirty="0" smtClean="0">
                <a:solidFill>
                  <a:schemeClr val="tx1"/>
                </a:solidFill>
                <a:effectLst/>
              </a:rPr>
              <a:t> </a:t>
            </a:r>
            <a:r>
              <a:rPr lang="en-GB" sz="4000" b="0" dirty="0" err="1" smtClean="0">
                <a:solidFill>
                  <a:schemeClr val="tx1"/>
                </a:solidFill>
                <a:effectLst/>
              </a:rPr>
              <a:t>ett</a:t>
            </a:r>
            <a:r>
              <a:rPr lang="en-GB" sz="4000" b="0" dirty="0" smtClean="0">
                <a:solidFill>
                  <a:schemeClr val="tx1"/>
                </a:solidFill>
                <a:effectLst/>
              </a:rPr>
              <a:t> </a:t>
            </a:r>
            <a:r>
              <a:rPr lang="en-GB" sz="4000" b="0" dirty="0" err="1" smtClean="0">
                <a:solidFill>
                  <a:schemeClr val="tx1"/>
                </a:solidFill>
                <a:effectLst/>
              </a:rPr>
              <a:t>sätt</a:t>
            </a:r>
            <a:r>
              <a:rPr lang="en-GB" sz="4000" b="0" dirty="0" smtClean="0">
                <a:solidFill>
                  <a:schemeClr val="tx1"/>
                </a:solidFill>
                <a:effectLst/>
              </a:rPr>
              <a:t> </a:t>
            </a:r>
            <a:r>
              <a:rPr lang="en-GB" sz="4000" b="0" dirty="0" err="1" smtClean="0">
                <a:solidFill>
                  <a:schemeClr val="tx1"/>
                </a:solidFill>
                <a:effectLst/>
              </a:rPr>
              <a:t>som</a:t>
            </a:r>
            <a:r>
              <a:rPr lang="en-GB" sz="4000" b="0" dirty="0" smtClean="0">
                <a:solidFill>
                  <a:schemeClr val="tx1"/>
                </a:solidFill>
                <a:effectLst/>
              </a:rPr>
              <a:t/>
            </a:r>
            <a:br>
              <a:rPr lang="en-GB" sz="4000" b="0" dirty="0" smtClean="0">
                <a:solidFill>
                  <a:schemeClr val="tx1"/>
                </a:solidFill>
                <a:effectLst/>
              </a:rPr>
            </a:br>
            <a:r>
              <a:rPr lang="en-GB" sz="4000" b="0" dirty="0" err="1" smtClean="0">
                <a:solidFill>
                  <a:schemeClr val="tx1"/>
                </a:solidFill>
                <a:effectLst/>
              </a:rPr>
              <a:t>känns</a:t>
            </a:r>
            <a:r>
              <a:rPr lang="en-GB" sz="4000" b="0" dirty="0" smtClean="0">
                <a:solidFill>
                  <a:schemeClr val="tx1"/>
                </a:solidFill>
                <a:effectLst/>
              </a:rPr>
              <a:t> relevant </a:t>
            </a:r>
            <a:r>
              <a:rPr lang="en-GB" sz="4000" b="0" dirty="0" err="1" smtClean="0">
                <a:solidFill>
                  <a:schemeClr val="tx1"/>
                </a:solidFill>
                <a:effectLst/>
              </a:rPr>
              <a:t>för</a:t>
            </a:r>
            <a:r>
              <a:rPr lang="en-GB" sz="4000" b="0" dirty="0" smtClean="0">
                <a:solidFill>
                  <a:schemeClr val="tx1"/>
                </a:solidFill>
                <a:effectLst/>
              </a:rPr>
              <a:t/>
            </a:r>
            <a:br>
              <a:rPr lang="en-GB" sz="4000" b="0" dirty="0" smtClean="0">
                <a:solidFill>
                  <a:schemeClr val="tx1"/>
                </a:solidFill>
                <a:effectLst/>
              </a:rPr>
            </a:br>
            <a:r>
              <a:rPr lang="en-GB" sz="4000" b="0" dirty="0" err="1" smtClean="0">
                <a:solidFill>
                  <a:schemeClr val="tx1"/>
                </a:solidFill>
                <a:effectLst/>
              </a:rPr>
              <a:t>patienten</a:t>
            </a:r>
            <a:r>
              <a:rPr lang="en-GB" sz="4000" b="0" dirty="0" smtClean="0">
                <a:solidFill>
                  <a:schemeClr val="tx1"/>
                </a:solidFill>
                <a:effectLst/>
              </a:rPr>
              <a:t>!</a:t>
            </a:r>
            <a:endParaRPr lang="en-GB" sz="4000" b="0" dirty="0" smtClean="0">
              <a:effectLst/>
            </a:endParaRPr>
          </a:p>
        </p:txBody>
      </p:sp>
      <p:pic>
        <p:nvPicPr>
          <p:cNvPr id="10244" name="Picture 4" descr="skutskar2_web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99895" y="4005266"/>
            <a:ext cx="3764625" cy="2312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267766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eaLnBrk="1" hangingPunct="1">
              <a:defRPr/>
            </a:pPr>
            <a:r>
              <a:rPr lang="sv-SE" dirty="0" smtClean="0"/>
              <a:t>Varför riktlinjer för </a:t>
            </a:r>
            <a:r>
              <a:rPr lang="sv-SE" dirty="0" err="1" smtClean="0"/>
              <a:t>sjukdoms-förebyggande</a:t>
            </a:r>
            <a:r>
              <a:rPr lang="sv-SE" dirty="0" smtClean="0"/>
              <a:t> metoder?</a:t>
            </a:r>
            <a:endParaRPr lang="sv-SE" dirty="0"/>
          </a:p>
        </p:txBody>
      </p:sp>
      <p:sp>
        <p:nvSpPr>
          <p:cNvPr id="4099" name="Platshållare för innehåll 2"/>
          <p:cNvSpPr>
            <a:spLocks noGrp="1"/>
          </p:cNvSpPr>
          <p:nvPr>
            <p:ph idx="1"/>
          </p:nvPr>
        </p:nvSpPr>
        <p:spPr>
          <a:xfrm>
            <a:off x="762000" y="1600200"/>
            <a:ext cx="8620125" cy="4421188"/>
          </a:xfrm>
        </p:spPr>
        <p:txBody>
          <a:bodyPr/>
          <a:lstStyle/>
          <a:p>
            <a:pPr eaLnBrk="1" hangingPunct="1"/>
            <a:r>
              <a:rPr lang="sv-SE" dirty="0" smtClean="0"/>
              <a:t>50% av alla kvinnor och 65% av alla män har minst en ohälsosam levnadsvana  </a:t>
            </a:r>
          </a:p>
          <a:p>
            <a:pPr eaLnBrk="1" hangingPunct="1"/>
            <a:r>
              <a:rPr lang="sv-SE" dirty="0" smtClean="0"/>
              <a:t>Minst 20% av sjukdomsbördan i Sverige beror på ohälsosamma levnadsvanor</a:t>
            </a:r>
          </a:p>
          <a:p>
            <a:pPr eaLnBrk="1" hangingPunct="1"/>
            <a:r>
              <a:rPr lang="sv-SE" dirty="0" smtClean="0"/>
              <a:t>Det finns effektiva metoder som hälso- och sjukvården kan använda för att stödja patienterna</a:t>
            </a:r>
          </a:p>
          <a:p>
            <a:pPr eaLnBrk="1" hangingPunct="1"/>
            <a:r>
              <a:rPr lang="sv-SE" dirty="0" smtClean="0"/>
              <a:t>Det finns ingen enhetlig praxis i sjukvården</a:t>
            </a:r>
          </a:p>
          <a:p>
            <a:pPr eaLnBrk="1" hangingPunct="1"/>
            <a:r>
              <a:rPr lang="sv-SE" dirty="0" smtClean="0"/>
              <a:t>Socialt utsatta har oftare ohälsosamma levnadsvanor</a:t>
            </a:r>
          </a:p>
        </p:txBody>
      </p:sp>
      <p:sp>
        <p:nvSpPr>
          <p:cNvPr id="4" name="Platshållare för bildnummer 3"/>
          <p:cNvSpPr>
            <a:spLocks noGrp="1"/>
          </p:cNvSpPr>
          <p:nvPr>
            <p:ph type="sldNum" sz="quarter" idx="10"/>
          </p:nvPr>
        </p:nvSpPr>
        <p:spPr/>
        <p:txBody>
          <a:bodyPr/>
          <a:lstStyle/>
          <a:p>
            <a:pPr>
              <a:defRPr/>
            </a:pPr>
            <a:fld id="{04D6DCE1-8DC4-4E86-AC68-D28FF2168FBD}" type="slidenum">
              <a:rPr lang="en-US" smtClean="0"/>
              <a:pPr>
                <a:defRPr/>
              </a:pPr>
              <a:t>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bildnummer 3"/>
          <p:cNvSpPr>
            <a:spLocks noGrp="1"/>
          </p:cNvSpPr>
          <p:nvPr>
            <p:ph type="sldNum" sz="quarter" idx="10"/>
          </p:nvPr>
        </p:nvSpPr>
        <p:spPr/>
        <p:txBody>
          <a:bodyPr/>
          <a:lstStyle/>
          <a:p>
            <a:pPr>
              <a:defRPr/>
            </a:pPr>
            <a:fld id="{6D0C167B-D205-497D-A46C-BCAE62AA7F51}" type="slidenum">
              <a:rPr lang="en-US"/>
              <a:pPr>
                <a:defRPr/>
              </a:pPr>
              <a:t>20</a:t>
            </a:fld>
            <a:endParaRPr lang="en-US"/>
          </a:p>
        </p:txBody>
      </p:sp>
      <p:sp>
        <p:nvSpPr>
          <p:cNvPr id="108546" name="Rectangle 2"/>
          <p:cNvSpPr>
            <a:spLocks noGrp="1" noChangeArrowheads="1"/>
          </p:cNvSpPr>
          <p:nvPr>
            <p:ph type="title"/>
          </p:nvPr>
        </p:nvSpPr>
        <p:spPr>
          <a:xfrm>
            <a:off x="1352600" y="3942184"/>
            <a:ext cx="7560840" cy="1143000"/>
          </a:xfrm>
        </p:spPr>
        <p:txBody>
          <a:bodyPr/>
          <a:lstStyle/>
          <a:p>
            <a:pPr algn="ctr">
              <a:defRPr/>
            </a:pPr>
            <a:r>
              <a:rPr lang="sv-SE" sz="3600" dirty="0" smtClean="0">
                <a:effectLst>
                  <a:outerShdw blurRad="38100" dist="38100" dir="2700000" algn="tl">
                    <a:srgbClr val="000000">
                      <a:alpha val="43137"/>
                    </a:srgbClr>
                  </a:outerShdw>
                </a:effectLst>
              </a:rPr>
              <a:t>TACK </a:t>
            </a:r>
            <a:br>
              <a:rPr lang="sv-SE" sz="3600" dirty="0" smtClean="0">
                <a:effectLst>
                  <a:outerShdw blurRad="38100" dist="38100" dir="2700000" algn="tl">
                    <a:srgbClr val="000000">
                      <a:alpha val="43137"/>
                    </a:srgbClr>
                  </a:outerShdw>
                </a:effectLst>
              </a:rPr>
            </a:br>
            <a:r>
              <a:rPr lang="sv-SE" sz="3600" dirty="0" smtClean="0">
                <a:effectLst>
                  <a:outerShdw blurRad="38100" dist="38100" dir="2700000" algn="tl">
                    <a:srgbClr val="000000">
                      <a:alpha val="43137"/>
                    </a:srgbClr>
                  </a:outerShdw>
                </a:effectLst>
              </a:rPr>
              <a:t>för </a:t>
            </a:r>
            <a:br>
              <a:rPr lang="sv-SE" sz="3600" dirty="0" smtClean="0">
                <a:effectLst>
                  <a:outerShdw blurRad="38100" dist="38100" dir="2700000" algn="tl">
                    <a:srgbClr val="000000">
                      <a:alpha val="43137"/>
                    </a:srgbClr>
                  </a:outerShdw>
                </a:effectLst>
              </a:rPr>
            </a:br>
            <a:r>
              <a:rPr lang="sv-SE" sz="3600" dirty="0" smtClean="0">
                <a:effectLst>
                  <a:outerShdw blurRad="38100" dist="38100" dir="2700000" algn="tl">
                    <a:srgbClr val="000000">
                      <a:alpha val="43137"/>
                    </a:srgbClr>
                  </a:outerShdw>
                </a:effectLst>
              </a:rPr>
              <a:t>största </a:t>
            </a:r>
            <a:r>
              <a:rPr lang="sv-SE" sz="3600" dirty="0" smtClean="0">
                <a:effectLst>
                  <a:outerShdw blurRad="38100" dist="38100" dir="2700000" algn="tl">
                    <a:srgbClr val="000000">
                      <a:alpha val="43137"/>
                    </a:srgbClr>
                  </a:outerShdw>
                </a:effectLst>
              </a:rPr>
              <a:t>möjliga </a:t>
            </a:r>
            <a:r>
              <a:rPr lang="sv-SE" sz="3600" dirty="0" smtClean="0">
                <a:effectLst>
                  <a:outerShdw blurRad="38100" dist="38100" dir="2700000" algn="tl">
                    <a:srgbClr val="000000">
                      <a:alpha val="43137"/>
                    </a:srgbClr>
                  </a:outerShdw>
                </a:effectLst>
              </a:rPr>
              <a:t/>
            </a:r>
            <a:br>
              <a:rPr lang="sv-SE" sz="3600" dirty="0" smtClean="0">
                <a:effectLst>
                  <a:outerShdw blurRad="38100" dist="38100" dir="2700000" algn="tl">
                    <a:srgbClr val="000000">
                      <a:alpha val="43137"/>
                    </a:srgbClr>
                  </a:outerShdw>
                </a:effectLst>
              </a:rPr>
            </a:br>
            <a:r>
              <a:rPr lang="sv-SE" sz="3600" dirty="0" smtClean="0">
                <a:effectLst>
                  <a:outerShdw blurRad="38100" dist="38100" dir="2700000" algn="tl">
                    <a:srgbClr val="000000">
                      <a:alpha val="43137"/>
                    </a:srgbClr>
                  </a:outerShdw>
                </a:effectLst>
              </a:rPr>
              <a:t>uppmärksamhet</a:t>
            </a:r>
            <a:br>
              <a:rPr lang="sv-SE" sz="3600" dirty="0" smtClean="0">
                <a:effectLst>
                  <a:outerShdw blurRad="38100" dist="38100" dir="2700000" algn="tl">
                    <a:srgbClr val="000000">
                      <a:alpha val="43137"/>
                    </a:srgbClr>
                  </a:outerShdw>
                </a:effectLst>
              </a:rPr>
            </a:br>
            <a:r>
              <a:rPr lang="sv-SE" sz="3600" dirty="0" smtClean="0">
                <a:effectLst>
                  <a:outerShdw blurRad="38100" dist="38100" dir="2700000" algn="tl">
                    <a:srgbClr val="000000">
                      <a:alpha val="43137"/>
                    </a:srgbClr>
                  </a:outerShdw>
                </a:effectLst>
              </a:rPr>
              <a:t>kring de nya Riktlinjerna</a:t>
            </a:r>
            <a:r>
              <a:rPr lang="sv-SE" sz="3600" dirty="0" smtClean="0">
                <a:effectLst>
                  <a:outerShdw blurRad="38100" dist="38100" dir="2700000" algn="tl">
                    <a:srgbClr val="000000">
                      <a:alpha val="43137"/>
                    </a:srgbClr>
                  </a:outerShdw>
                </a:effectLst>
              </a:rPr>
              <a:t>!</a:t>
            </a:r>
            <a:r>
              <a:rPr lang="sv-SE" sz="2000" dirty="0" smtClean="0">
                <a:effectLst>
                  <a:outerShdw blurRad="38100" dist="38100" dir="2700000" algn="tl">
                    <a:srgbClr val="000000">
                      <a:alpha val="43137"/>
                    </a:srgbClr>
                  </a:outerShdw>
                </a:effectLst>
              </a:rPr>
              <a:t/>
            </a:r>
            <a:br>
              <a:rPr lang="sv-SE" sz="2000" dirty="0" smtClean="0">
                <a:effectLst>
                  <a:outerShdw blurRad="38100" dist="38100" dir="2700000" algn="tl">
                    <a:srgbClr val="000000">
                      <a:alpha val="43137"/>
                    </a:srgbClr>
                  </a:outerShdw>
                </a:effectLst>
              </a:rPr>
            </a:br>
            <a:endParaRPr lang="sv-SE" sz="1600" dirty="0" smtClean="0">
              <a:effectLst>
                <a:outerShdw blurRad="38100" dist="38100" dir="2700000" algn="tl">
                  <a:srgbClr val="000000">
                    <a:alpha val="43137"/>
                  </a:srgbClr>
                </a:outerShdw>
              </a:effectLst>
            </a:endParaRPr>
          </a:p>
        </p:txBody>
      </p:sp>
      <p:pic>
        <p:nvPicPr>
          <p:cNvPr id="9220" name="Bildobjekt 4" descr="framsid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4488" y="404664"/>
            <a:ext cx="9576040" cy="2304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35321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85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pPr eaLnBrk="1" hangingPunct="1">
              <a:defRPr/>
            </a:pPr>
            <a:r>
              <a:rPr lang="sv-SE" sz="3600" dirty="0" smtClean="0"/>
              <a:t>Hur vanliga är de ohälsosamma levnadsvanorna?</a:t>
            </a:r>
            <a:endParaRPr lang="sv-SE" sz="3600" dirty="0"/>
          </a:p>
        </p:txBody>
      </p:sp>
      <p:sp>
        <p:nvSpPr>
          <p:cNvPr id="5123" name="Platshållare för innehåll 6"/>
          <p:cNvSpPr>
            <a:spLocks noGrp="1"/>
          </p:cNvSpPr>
          <p:nvPr>
            <p:ph idx="1"/>
          </p:nvPr>
        </p:nvSpPr>
        <p:spPr>
          <a:xfrm>
            <a:off x="762000" y="1672108"/>
            <a:ext cx="8401050" cy="4421188"/>
          </a:xfrm>
        </p:spPr>
        <p:txBody>
          <a:bodyPr/>
          <a:lstStyle/>
          <a:p>
            <a:pPr eaLnBrk="1" hangingPunct="1"/>
            <a:r>
              <a:rPr lang="sv-SE" smtClean="0"/>
              <a:t>Dagligrökning 			13%</a:t>
            </a:r>
          </a:p>
          <a:p>
            <a:pPr eaLnBrk="1" hangingPunct="1"/>
            <a:r>
              <a:rPr lang="sv-SE" smtClean="0"/>
              <a:t>Riskabla alkoholvanor	14%</a:t>
            </a:r>
          </a:p>
          <a:p>
            <a:pPr eaLnBrk="1" hangingPunct="1"/>
            <a:r>
              <a:rPr lang="sv-SE" smtClean="0"/>
              <a:t>Otillräcklig fysisk aktivitet	35%</a:t>
            </a:r>
          </a:p>
          <a:p>
            <a:pPr eaLnBrk="1" hangingPunct="1"/>
            <a:r>
              <a:rPr lang="sv-SE" smtClean="0"/>
              <a:t>Ohälsosamma matvanor 	20%</a:t>
            </a:r>
          </a:p>
          <a:p>
            <a:pPr eaLnBrk="1" hangingPunct="1"/>
            <a:endParaRPr lang="sv-SE" smtClean="0"/>
          </a:p>
          <a:p>
            <a:pPr eaLnBrk="1" hangingPunct="1">
              <a:buFontTx/>
              <a:buNone/>
            </a:pPr>
            <a:r>
              <a:rPr lang="sv-SE" smtClean="0"/>
              <a:t>	Ökad risk för bl.a. diabetes, hjärtkärlsjukdom, cancer, leverskador, olycksfall, psykisk ohälsa, alkoholberoende, högt blodtryck, övervikt/fetma. </a:t>
            </a:r>
          </a:p>
        </p:txBody>
      </p:sp>
      <p:sp>
        <p:nvSpPr>
          <p:cNvPr id="5" name="Platshållare för bildnummer 4"/>
          <p:cNvSpPr>
            <a:spLocks noGrp="1"/>
          </p:cNvSpPr>
          <p:nvPr>
            <p:ph type="sldNum" sz="quarter" idx="10"/>
          </p:nvPr>
        </p:nvSpPr>
        <p:spPr/>
        <p:txBody>
          <a:bodyPr/>
          <a:lstStyle/>
          <a:p>
            <a:pPr>
              <a:defRPr/>
            </a:pPr>
            <a:fld id="{22D4C354-E44D-4A0D-AD5C-D4A9106F9135}" type="slidenum">
              <a:rPr lang="en-US" smtClean="0"/>
              <a:pPr>
                <a:defRPr/>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776536" y="116632"/>
            <a:ext cx="8728075" cy="1143000"/>
          </a:xfrm>
        </p:spPr>
        <p:txBody>
          <a:bodyPr/>
          <a:lstStyle/>
          <a:p>
            <a:pPr>
              <a:defRPr/>
            </a:pPr>
            <a:r>
              <a:rPr lang="sv-SE" sz="4000" dirty="0" smtClean="0"/>
              <a:t>Vägen till rekommendationerna</a:t>
            </a:r>
            <a:endParaRPr lang="sv-SE" sz="4000" dirty="0"/>
          </a:p>
        </p:txBody>
      </p:sp>
      <p:graphicFrame>
        <p:nvGraphicFramePr>
          <p:cNvPr id="6" name="Platshållare för innehåll 5"/>
          <p:cNvGraphicFramePr>
            <a:graphicFrameLocks noGrp="1"/>
          </p:cNvGraphicFramePr>
          <p:nvPr>
            <p:ph idx="1"/>
            <p:extLst>
              <p:ext uri="{D42A27DB-BD31-4B8C-83A1-F6EECF244321}">
                <p14:modId xmlns:p14="http://schemas.microsoft.com/office/powerpoint/2010/main" val="3826747578"/>
              </p:ext>
            </p:extLst>
          </p:nvPr>
        </p:nvGraphicFramePr>
        <p:xfrm>
          <a:off x="632520" y="1196652"/>
          <a:ext cx="8871520" cy="51126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148" name="Vänster hakparentes 3"/>
          <p:cNvSpPr>
            <a:spLocks/>
          </p:cNvSpPr>
          <p:nvPr/>
        </p:nvSpPr>
        <p:spPr bwMode="auto">
          <a:xfrm rot="5400000">
            <a:off x="3368675" y="1628775"/>
            <a:ext cx="360363" cy="2951163"/>
          </a:xfrm>
          <a:prstGeom prst="leftBracket">
            <a:avLst>
              <a:gd name="adj" fmla="val 8341"/>
            </a:avLst>
          </a:prstGeom>
          <a:noFill/>
          <a:ln w="381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pPr eaLnBrk="0" hangingPunct="0"/>
            <a:endParaRPr lang="sv-SE"/>
          </a:p>
        </p:txBody>
      </p:sp>
      <p:sp>
        <p:nvSpPr>
          <p:cNvPr id="5" name="textruta 4"/>
          <p:cNvSpPr txBox="1"/>
          <p:nvPr/>
        </p:nvSpPr>
        <p:spPr>
          <a:xfrm>
            <a:off x="2306638" y="2420938"/>
            <a:ext cx="2478087" cy="461962"/>
          </a:xfrm>
          <a:prstGeom prst="rect">
            <a:avLst/>
          </a:prstGeom>
          <a:noFill/>
        </p:spPr>
        <p:txBody>
          <a:bodyPr wrap="none">
            <a:spAutoFit/>
          </a:bodyPr>
          <a:lstStyle/>
          <a:p>
            <a:pPr>
              <a:defRPr/>
            </a:pPr>
            <a:r>
              <a:rPr lang="sv-SE" dirty="0">
                <a:latin typeface="+mn-lt"/>
              </a:rPr>
              <a:t> 4 Expertgrupper</a:t>
            </a:r>
          </a:p>
        </p:txBody>
      </p:sp>
      <p:sp>
        <p:nvSpPr>
          <p:cNvPr id="3" name="textruta 2"/>
          <p:cNvSpPr txBox="1"/>
          <p:nvPr/>
        </p:nvSpPr>
        <p:spPr>
          <a:xfrm>
            <a:off x="1825625" y="6237288"/>
            <a:ext cx="4927600" cy="400050"/>
          </a:xfrm>
          <a:prstGeom prst="rect">
            <a:avLst/>
          </a:prstGeom>
          <a:noFill/>
        </p:spPr>
        <p:txBody>
          <a:bodyPr wrap="none">
            <a:spAutoFit/>
          </a:bodyPr>
          <a:lstStyle/>
          <a:p>
            <a:pPr>
              <a:defRPr/>
            </a:pPr>
            <a:r>
              <a:rPr lang="sv-SE" sz="2000" b="1" dirty="0">
                <a:latin typeface="+mn-lt"/>
              </a:rPr>
              <a:t>Genomgången omfattar 31 600 arbeten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defRPr/>
            </a:pPr>
            <a:r>
              <a:rPr lang="sv-SE" sz="4000" dirty="0" smtClean="0"/>
              <a:t>Principer för prioriteringen</a:t>
            </a:r>
            <a:endParaRPr lang="sv-SE" sz="4000" dirty="0"/>
          </a:p>
        </p:txBody>
      </p:sp>
      <p:graphicFrame>
        <p:nvGraphicFramePr>
          <p:cNvPr id="5" name="Platshållare för innehåll 4"/>
          <p:cNvGraphicFramePr>
            <a:graphicFrameLocks noGrp="1"/>
          </p:cNvGraphicFramePr>
          <p:nvPr>
            <p:ph idx="1"/>
            <p:extLst>
              <p:ext uri="{D42A27DB-BD31-4B8C-83A1-F6EECF244321}">
                <p14:modId xmlns:p14="http://schemas.microsoft.com/office/powerpoint/2010/main" val="285207262"/>
              </p:ext>
            </p:extLst>
          </p:nvPr>
        </p:nvGraphicFramePr>
        <p:xfrm>
          <a:off x="762000" y="1600200"/>
          <a:ext cx="8401050" cy="44211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defRPr/>
            </a:pPr>
            <a:r>
              <a:rPr lang="sv-SE" sz="4000" dirty="0" smtClean="0"/>
              <a:t>Kriterier rökning</a:t>
            </a:r>
            <a:endParaRPr lang="sv-SE" sz="4000" dirty="0"/>
          </a:p>
        </p:txBody>
      </p:sp>
      <p:sp>
        <p:nvSpPr>
          <p:cNvPr id="9219" name="Platshållare för innehåll 2"/>
          <p:cNvSpPr>
            <a:spLocks noGrp="1"/>
          </p:cNvSpPr>
          <p:nvPr>
            <p:ph idx="1"/>
          </p:nvPr>
        </p:nvSpPr>
        <p:spPr>
          <a:xfrm>
            <a:off x="704850" y="1268413"/>
            <a:ext cx="8401050" cy="4421187"/>
          </a:xfrm>
        </p:spPr>
        <p:txBody>
          <a:bodyPr/>
          <a:lstStyle/>
          <a:p>
            <a:endParaRPr lang="sv-SE" smtClean="0"/>
          </a:p>
          <a:p>
            <a:r>
              <a:rPr lang="sv-SE" smtClean="0"/>
              <a:t>Dagligrökare oavsett antal cigaretter per dag</a:t>
            </a:r>
          </a:p>
        </p:txBody>
      </p:sp>
      <p:sp>
        <p:nvSpPr>
          <p:cNvPr id="4" name="Platshållare för bildnummer 3"/>
          <p:cNvSpPr>
            <a:spLocks noGrp="1"/>
          </p:cNvSpPr>
          <p:nvPr>
            <p:ph type="sldNum" sz="quarter" idx="10"/>
          </p:nvPr>
        </p:nvSpPr>
        <p:spPr/>
        <p:txBody>
          <a:bodyPr/>
          <a:lstStyle/>
          <a:p>
            <a:pPr>
              <a:defRPr/>
            </a:pPr>
            <a:fld id="{70005791-4DFB-4657-9B35-562C8A571B69}" type="slidenum">
              <a:rPr lang="en-US" smtClean="0"/>
              <a:pPr>
                <a:defRPr/>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defRPr/>
            </a:pPr>
            <a:r>
              <a:rPr lang="sv-SE" sz="4000" dirty="0" smtClean="0"/>
              <a:t>Kriterier riskbruk av alkohol</a:t>
            </a:r>
            <a:endParaRPr lang="sv-SE" sz="4000" dirty="0"/>
          </a:p>
        </p:txBody>
      </p:sp>
      <p:sp>
        <p:nvSpPr>
          <p:cNvPr id="4" name="Platshållare för bildnummer 3"/>
          <p:cNvSpPr>
            <a:spLocks noGrp="1"/>
          </p:cNvSpPr>
          <p:nvPr>
            <p:ph type="sldNum" sz="quarter" idx="10"/>
          </p:nvPr>
        </p:nvSpPr>
        <p:spPr/>
        <p:txBody>
          <a:bodyPr/>
          <a:lstStyle/>
          <a:p>
            <a:pPr>
              <a:defRPr/>
            </a:pPr>
            <a:fld id="{5147DA64-D1B8-482E-9F6F-477D54918B73}" type="slidenum">
              <a:rPr lang="en-US" smtClean="0"/>
              <a:pPr>
                <a:defRPr/>
              </a:pPr>
              <a:t>7</a:t>
            </a:fld>
            <a:endParaRPr lang="en-US"/>
          </a:p>
        </p:txBody>
      </p:sp>
      <p:sp>
        <p:nvSpPr>
          <p:cNvPr id="10244" name="Rectangle 1"/>
          <p:cNvSpPr>
            <a:spLocks noGrp="1" noChangeArrowheads="1"/>
          </p:cNvSpPr>
          <p:nvPr>
            <p:ph idx="1"/>
          </p:nvPr>
        </p:nvSpPr>
        <p:spPr>
          <a:xfrm>
            <a:off x="776288" y="1700481"/>
            <a:ext cx="7720012" cy="3785652"/>
          </a:xfrm>
        </p:spPr>
        <p:txBody>
          <a:bodyPr anchor="ctr">
            <a:spAutoFit/>
          </a:bodyPr>
          <a:lstStyle/>
          <a:p>
            <a:pPr marL="0" indent="144463">
              <a:spcBef>
                <a:spcPct val="0"/>
              </a:spcBef>
              <a:buFontTx/>
              <a:buNone/>
            </a:pPr>
            <a:r>
              <a:rPr lang="sv-SE" sz="2400" dirty="0" smtClean="0">
                <a:cs typeface="Times New Roman" pitchFamily="18" charset="0"/>
              </a:rPr>
              <a:t>Återspeglar genomsnittlig konsumtion och </a:t>
            </a:r>
          </a:p>
          <a:p>
            <a:pPr marL="0" indent="144463">
              <a:spcBef>
                <a:spcPct val="0"/>
              </a:spcBef>
              <a:buFontTx/>
              <a:buNone/>
            </a:pPr>
            <a:r>
              <a:rPr lang="sv-SE" sz="2400" dirty="0" smtClean="0">
                <a:cs typeface="Times New Roman" pitchFamily="18" charset="0"/>
              </a:rPr>
              <a:t>intensivkonsumtion. Uttrycks i ”standardglas”. </a:t>
            </a:r>
          </a:p>
          <a:p>
            <a:pPr marL="0" indent="144463">
              <a:spcBef>
                <a:spcPct val="0"/>
              </a:spcBef>
              <a:buFontTx/>
              <a:buNone/>
            </a:pPr>
            <a:endParaRPr lang="sv-SE" sz="2400" dirty="0" smtClean="0">
              <a:cs typeface="Times New Roman" pitchFamily="18" charset="0"/>
            </a:endParaRPr>
          </a:p>
          <a:p>
            <a:pPr marL="0" indent="144463">
              <a:spcBef>
                <a:spcPct val="0"/>
              </a:spcBef>
              <a:buFontTx/>
              <a:buNone/>
            </a:pPr>
            <a:r>
              <a:rPr lang="sv-SE" sz="2400" u="sng" dirty="0" smtClean="0">
                <a:cs typeface="Times New Roman" pitchFamily="18" charset="0"/>
              </a:rPr>
              <a:t>Hög genomsnittlig konsumtion:</a:t>
            </a:r>
            <a:r>
              <a:rPr lang="sv-SE" sz="2400" dirty="0" smtClean="0">
                <a:cs typeface="Times New Roman" pitchFamily="18" charset="0"/>
              </a:rPr>
              <a:t> </a:t>
            </a:r>
            <a:endParaRPr lang="sv-SE" sz="2400" dirty="0" smtClean="0"/>
          </a:p>
          <a:p>
            <a:pPr marL="0" indent="144463">
              <a:spcBef>
                <a:spcPct val="0"/>
              </a:spcBef>
              <a:buFontTx/>
              <a:buNone/>
            </a:pPr>
            <a:r>
              <a:rPr lang="sv-SE" sz="2400" dirty="0" smtClean="0">
                <a:cs typeface="Times New Roman" pitchFamily="18" charset="0"/>
              </a:rPr>
              <a:t>&gt; 9 glas per vecka för kvinnor, &gt; 14 glas för män</a:t>
            </a:r>
          </a:p>
          <a:p>
            <a:pPr marL="0" indent="144463">
              <a:spcBef>
                <a:spcPct val="0"/>
              </a:spcBef>
              <a:buFontTx/>
              <a:buNone/>
            </a:pPr>
            <a:endParaRPr lang="sv-SE" sz="2400" u="sng" dirty="0" smtClean="0">
              <a:cs typeface="Times New Roman" pitchFamily="18" charset="0"/>
            </a:endParaRPr>
          </a:p>
          <a:p>
            <a:pPr marL="0" indent="144463">
              <a:spcBef>
                <a:spcPct val="0"/>
              </a:spcBef>
              <a:buFontTx/>
              <a:buNone/>
            </a:pPr>
            <a:r>
              <a:rPr lang="sv-SE" sz="2400" u="sng" dirty="0" smtClean="0">
                <a:cs typeface="Times New Roman" pitchFamily="18" charset="0"/>
              </a:rPr>
              <a:t>Intensivkonsumtion: </a:t>
            </a:r>
            <a:r>
              <a:rPr lang="sv-SE" sz="2400" dirty="0" smtClean="0">
                <a:cs typeface="Times New Roman" pitchFamily="18" charset="0"/>
              </a:rPr>
              <a:t> </a:t>
            </a:r>
          </a:p>
          <a:p>
            <a:pPr marL="0" indent="144463">
              <a:spcBef>
                <a:spcPct val="0"/>
              </a:spcBef>
              <a:buFontTx/>
              <a:buNone/>
            </a:pPr>
            <a:r>
              <a:rPr lang="sv-SE" sz="2400" dirty="0" smtClean="0">
                <a:cs typeface="Times New Roman" pitchFamily="18" charset="0"/>
              </a:rPr>
              <a:t>≥ 4 glas vid samma tillfälle en gång i månaden eller </a:t>
            </a:r>
          </a:p>
          <a:p>
            <a:pPr marL="0" indent="144463">
              <a:spcBef>
                <a:spcPct val="0"/>
              </a:spcBef>
              <a:buFontTx/>
              <a:buNone/>
            </a:pPr>
            <a:r>
              <a:rPr lang="sv-SE" sz="2400" dirty="0" smtClean="0">
                <a:cs typeface="Times New Roman" pitchFamily="18" charset="0"/>
              </a:rPr>
              <a:t>oftare för kvinnor, och ≥ 5 glas för män.</a:t>
            </a:r>
            <a:endParaRPr lang="sv-SE" sz="2400" dirty="0" smtClean="0"/>
          </a:p>
          <a:p>
            <a:pPr marL="0" indent="144463">
              <a:spcBef>
                <a:spcPct val="0"/>
              </a:spcBef>
              <a:buFontTx/>
              <a:buNone/>
            </a:pPr>
            <a:endParaRPr lang="sv-SE" sz="2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776288" y="476250"/>
            <a:ext cx="8420100" cy="1143000"/>
          </a:xfrm>
        </p:spPr>
        <p:txBody>
          <a:bodyPr/>
          <a:lstStyle/>
          <a:p>
            <a:pPr>
              <a:defRPr/>
            </a:pPr>
            <a:r>
              <a:rPr lang="sv-SE" sz="4000" dirty="0" smtClean="0"/>
              <a:t>Kriterier otillräcklig fysisk aktivitet</a:t>
            </a:r>
            <a:endParaRPr lang="sv-SE" sz="4000" dirty="0"/>
          </a:p>
        </p:txBody>
      </p:sp>
      <p:sp>
        <p:nvSpPr>
          <p:cNvPr id="11267" name="Platshållare för innehåll 2"/>
          <p:cNvSpPr>
            <a:spLocks noGrp="1"/>
          </p:cNvSpPr>
          <p:nvPr>
            <p:ph idx="1"/>
          </p:nvPr>
        </p:nvSpPr>
        <p:spPr/>
        <p:txBody>
          <a:bodyPr/>
          <a:lstStyle/>
          <a:p>
            <a:endParaRPr lang="sv-SE" sz="2400" dirty="0" smtClean="0"/>
          </a:p>
          <a:p>
            <a:r>
              <a:rPr lang="sv-SE" sz="2400" dirty="0" smtClean="0"/>
              <a:t>Fysiskt aktiv mindre än 150 minuter per vecka på en måttlig intensitetsnivå, </a:t>
            </a:r>
          </a:p>
          <a:p>
            <a:pPr marL="0" indent="0">
              <a:buNone/>
            </a:pPr>
            <a:r>
              <a:rPr lang="sv-SE" sz="2400" dirty="0"/>
              <a:t> </a:t>
            </a:r>
            <a:r>
              <a:rPr lang="sv-SE" sz="2400" dirty="0" smtClean="0"/>
              <a:t>   </a:t>
            </a:r>
          </a:p>
          <a:p>
            <a:pPr marL="0" indent="0">
              <a:buNone/>
            </a:pPr>
            <a:r>
              <a:rPr lang="sv-SE" sz="2400" dirty="0"/>
              <a:t> </a:t>
            </a:r>
            <a:r>
              <a:rPr lang="sv-SE" sz="2400" dirty="0" smtClean="0"/>
              <a:t>   alternativt</a:t>
            </a:r>
          </a:p>
          <a:p>
            <a:pPr marL="0" indent="0">
              <a:buNone/>
            </a:pPr>
            <a:r>
              <a:rPr lang="sv-SE" sz="2400" dirty="0" smtClean="0"/>
              <a:t> </a:t>
            </a:r>
          </a:p>
          <a:p>
            <a:r>
              <a:rPr lang="sv-SE" sz="2400" dirty="0" smtClean="0"/>
              <a:t>mindre än 75 minuter på en hög intensitetsnivå.</a:t>
            </a:r>
          </a:p>
        </p:txBody>
      </p:sp>
      <p:sp>
        <p:nvSpPr>
          <p:cNvPr id="4" name="Platshållare för bildnummer 3"/>
          <p:cNvSpPr>
            <a:spLocks noGrp="1"/>
          </p:cNvSpPr>
          <p:nvPr>
            <p:ph type="sldNum" sz="quarter" idx="10"/>
          </p:nvPr>
        </p:nvSpPr>
        <p:spPr/>
        <p:txBody>
          <a:bodyPr/>
          <a:lstStyle/>
          <a:p>
            <a:pPr>
              <a:defRPr/>
            </a:pPr>
            <a:fld id="{CE1B4B1B-26F4-49AE-94AB-23BD419B4DED}" type="slidenum">
              <a:rPr lang="en-US" smtClean="0"/>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defRPr/>
            </a:pPr>
            <a:r>
              <a:rPr lang="sv-SE" sz="4000" dirty="0" smtClean="0"/>
              <a:t>Kriterier ohälsosamma matvanor</a:t>
            </a:r>
            <a:endParaRPr lang="sv-SE" sz="4000" dirty="0"/>
          </a:p>
        </p:txBody>
      </p:sp>
      <p:sp>
        <p:nvSpPr>
          <p:cNvPr id="12291" name="Platshållare för innehåll 4"/>
          <p:cNvSpPr>
            <a:spLocks noGrp="1"/>
          </p:cNvSpPr>
          <p:nvPr>
            <p:ph idx="1"/>
          </p:nvPr>
        </p:nvSpPr>
        <p:spPr>
          <a:xfrm>
            <a:off x="762000" y="1600200"/>
            <a:ext cx="8223250" cy="4421188"/>
          </a:xfrm>
        </p:spPr>
        <p:txBody>
          <a:bodyPr/>
          <a:lstStyle/>
          <a:p>
            <a:r>
              <a:rPr lang="sv-SE" smtClean="0"/>
              <a:t>Index utifrån Livsmedelverkets matvaneundersökning </a:t>
            </a:r>
          </a:p>
          <a:p>
            <a:endParaRPr lang="sv-SE" smtClean="0"/>
          </a:p>
          <a:p>
            <a:pPr lvl="1"/>
            <a:r>
              <a:rPr lang="sv-SE" smtClean="0"/>
              <a:t>Fyra frågor (grönsaker, frukt, fisk, utrymmesmat)</a:t>
            </a:r>
          </a:p>
          <a:p>
            <a:pPr lvl="1"/>
            <a:r>
              <a:rPr lang="sv-SE" smtClean="0"/>
              <a:t>Fångar de ca. 20 procent i befolkningen som har betydande ohälsosamma matvanor </a:t>
            </a:r>
          </a:p>
          <a:p>
            <a:endParaRPr lang="sv-SE" smtClean="0"/>
          </a:p>
        </p:txBody>
      </p:sp>
      <p:sp>
        <p:nvSpPr>
          <p:cNvPr id="4" name="Platshållare för bildnummer 3"/>
          <p:cNvSpPr>
            <a:spLocks noGrp="1"/>
          </p:cNvSpPr>
          <p:nvPr>
            <p:ph type="sldNum" sz="quarter" idx="10"/>
          </p:nvPr>
        </p:nvSpPr>
        <p:spPr/>
        <p:txBody>
          <a:bodyPr/>
          <a:lstStyle/>
          <a:p>
            <a:pPr>
              <a:defRPr/>
            </a:pPr>
            <a:fld id="{0C1574D4-1800-4EE5-9E50-F9FC52EA8761}" type="slidenum">
              <a:rPr lang="en-US" smtClean="0"/>
              <a:pPr>
                <a:defRPr/>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oS liggande sv-ny">
  <a:themeElements>
    <a:clrScheme name="SoS liggande sv-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oS liggande sv-n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oS liggande sv-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oS liggande sv-n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oS liggande sv-n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oS liggande sv-n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oS liggande sv-n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oS liggande sv-n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oS liggande sv-n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6CE02144CC7B3A41878248D47F9EDE16" ma:contentTypeVersion="8" ma:contentTypeDescription="Skapa ett nytt dokument." ma:contentTypeScope="" ma:versionID="b106836ff7b231a0d1ba8e713c94bb9d">
  <xsd:schema xmlns:xsd="http://www.w3.org/2001/XMLSchema" xmlns:xs="http://www.w3.org/2001/XMLSchema" xmlns:p="http://schemas.microsoft.com/office/2006/metadata/properties" xmlns:ns2="e9c119cf-83d4-435f-afab-304603bb89f1" xmlns:ns3="http://schemas.microsoft.com/sharepoint/v3/fields" targetNamespace="http://schemas.microsoft.com/office/2006/metadata/properties" ma:root="true" ma:fieldsID="9fe0476c91c7917695ca3d9658a245ea" ns2:_="" ns3:_="">
    <xsd:import namespace="e9c119cf-83d4-435f-afab-304603bb89f1"/>
    <xsd:import namespace="http://schemas.microsoft.com/sharepoint/v3/fields"/>
    <xsd:element name="properties">
      <xsd:complexType>
        <xsd:sequence>
          <xsd:element name="documentManagement">
            <xsd:complexType>
              <xsd:all>
                <xsd:element ref="ns2:_x00c5_r"/>
                <xsd:element ref="ns2:Akriveras_x002f_Gallras"/>
                <xsd:element ref="ns3:_DCDateCreate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c119cf-83d4-435f-afab-304603bb89f1" elementFormDefault="qualified">
    <xsd:import namespace="http://schemas.microsoft.com/office/2006/documentManagement/types"/>
    <xsd:import namespace="http://schemas.microsoft.com/office/infopath/2007/PartnerControls"/>
    <xsd:element name="_x00c5_r" ma:index="8" ma:displayName="År" ma:decimals="0" ma:default="2020" ma:internalName="_x00c5_r" ma:percentage="FALSE">
      <xsd:simpleType>
        <xsd:restriction base="dms:Number">
          <xsd:maxInclusive value="2099"/>
          <xsd:minInclusive value="2010"/>
        </xsd:restriction>
      </xsd:simpleType>
    </xsd:element>
    <xsd:element name="Akriveras_x002f_Gallras" ma:index="9" ma:displayName="Akriveras/Gallras" ma:default="Gallras" ma:format="RadioButtons" ma:internalName="Akriveras_x002f_Gallras">
      <xsd:simpleType>
        <xsd:restriction base="dms:Choice">
          <xsd:enumeration value="Arkiveras"/>
          <xsd:enumeration value="Gallras"/>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DCDateCreated" ma:index="10" nillable="true" ma:displayName="Skapad" ma:description="Datumet resursen skapades" ma:format="DateOnly" ma:internalName="_DCDateCreated">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Innehållstyp"/>
        <xsd:element ref="dc:title" minOccurs="0" maxOccurs="1" ma:index="1"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kriveras_x002f_Gallras xmlns="e9c119cf-83d4-435f-afab-304603bb89f1">Gallras</Akriveras_x002f_Gallras>
    <_x00c5_r xmlns="e9c119cf-83d4-435f-afab-304603bb89f1">2020</_x00c5_r>
    <_DCDateCreated xmlns="http://schemas.microsoft.com/sharepoint/v3/fields" xsi:nil="true"/>
  </documentManagement>
</p:properties>
</file>

<file path=customXml/itemProps1.xml><?xml version="1.0" encoding="utf-8"?>
<ds:datastoreItem xmlns:ds="http://schemas.openxmlformats.org/officeDocument/2006/customXml" ds:itemID="{83B0FD82-62E6-42F2-91A4-65BCBD16913B}"/>
</file>

<file path=customXml/itemProps2.xml><?xml version="1.0" encoding="utf-8"?>
<ds:datastoreItem xmlns:ds="http://schemas.openxmlformats.org/officeDocument/2006/customXml" ds:itemID="{184266B3-9826-4A47-8712-DA5CFDEBFE97}"/>
</file>

<file path=customXml/itemProps3.xml><?xml version="1.0" encoding="utf-8"?>
<ds:datastoreItem xmlns:ds="http://schemas.openxmlformats.org/officeDocument/2006/customXml" ds:itemID="{B9A6CA0C-5AFA-44AA-BAF2-E7E6AF73F372}"/>
</file>

<file path=docProps/app.xml><?xml version="1.0" encoding="utf-8"?>
<Properties xmlns="http://schemas.openxmlformats.org/officeDocument/2006/extended-properties" xmlns:vt="http://schemas.openxmlformats.org/officeDocument/2006/docPropsVTypes">
  <Template>SoS liggande sv-ny</Template>
  <TotalTime>3591</TotalTime>
  <Words>899</Words>
  <Application>Microsoft Office PowerPoint</Application>
  <PresentationFormat>A4 (210 x 297 mm)</PresentationFormat>
  <Paragraphs>205</Paragraphs>
  <Slides>20</Slides>
  <Notes>15</Notes>
  <HiddenSlides>0</HiddenSlides>
  <MMClips>0</MMClips>
  <ScaleCrop>false</ScaleCrop>
  <HeadingPairs>
    <vt:vector size="4" baseType="variant">
      <vt:variant>
        <vt:lpstr>Tema</vt:lpstr>
      </vt:variant>
      <vt:variant>
        <vt:i4>1</vt:i4>
      </vt:variant>
      <vt:variant>
        <vt:lpstr>Bildrubriker</vt:lpstr>
      </vt:variant>
      <vt:variant>
        <vt:i4>20</vt:i4>
      </vt:variant>
    </vt:vector>
  </HeadingPairs>
  <TitlesOfParts>
    <vt:vector size="21" baseType="lpstr">
      <vt:lpstr>SoS liggande sv-ny</vt:lpstr>
      <vt:lpstr>   Levnadsvanor och läkarrollen  Nationella riktlinjer för  sjukdomsförebyggande metoder 2011  Tillkomsten  </vt:lpstr>
      <vt:lpstr>Varför riktlinjer för sjukdoms-förebyggande metoder?</vt:lpstr>
      <vt:lpstr>Hur vanliga är de ohälsosamma levnadsvanorna?</vt:lpstr>
      <vt:lpstr>Vägen till rekommendationerna</vt:lpstr>
      <vt:lpstr>Principer för prioriteringen</vt:lpstr>
      <vt:lpstr>Kriterier rökning</vt:lpstr>
      <vt:lpstr>Kriterier riskbruk av alkohol</vt:lpstr>
      <vt:lpstr>Kriterier otillräcklig fysisk aktivitet</vt:lpstr>
      <vt:lpstr>Kriterier ohälsosamma matvanor</vt:lpstr>
      <vt:lpstr>Vilka omfattas av riktlinjerna?</vt:lpstr>
      <vt:lpstr>Riktlinjernas rekommendationer </vt:lpstr>
      <vt:lpstr>Enkla råd</vt:lpstr>
      <vt:lpstr>Rådgivande samtal</vt:lpstr>
      <vt:lpstr>Kvalificerat rådgivande samtal </vt:lpstr>
      <vt:lpstr>Sammanfattning av rekommendationerna</vt:lpstr>
      <vt:lpstr>Hälso- och sjukvården bör erbjuda patienter:</vt:lpstr>
      <vt:lpstr>De rekommenderade åtgärderna har god kostnadseffektivitet</vt:lpstr>
      <vt:lpstr>Riktlinjerna handlar inte om vilka levnadsvanor som är nyttiga…  …utan om hur vården  kan påverka  levnadsvanorna </vt:lpstr>
      <vt:lpstr> De handlar om att bättre ta hand om de patienter som vården redan har idag …  …och ska användas  på ett sätt som känns relevant för patienten!</vt:lpstr>
      <vt:lpstr>TACK  för  största möjliga  uppmärksamhet kring de nya Riktlinjerna! </vt:lpstr>
    </vt:vector>
  </TitlesOfParts>
  <Company>Socialstyrelsen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13.10 L Weinehall Tillkomst riktlinjer</dc:title>
  <dc:creator>fhhjime</dc:creator>
  <cp:lastModifiedBy>Lars Weinehall</cp:lastModifiedBy>
  <cp:revision>296</cp:revision>
  <dcterms:created xsi:type="dcterms:W3CDTF">2006-06-20T10:44:17Z</dcterms:created>
  <dcterms:modified xsi:type="dcterms:W3CDTF">2012-02-08T09:06:36Z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0x0101006CE02144CC7B3A41878248D47F9EDE16</vt:lpwstr>
  </property>
</Properties>
</file>