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57" r:id="rId5"/>
    <p:sldId id="258" r:id="rId6"/>
    <p:sldId id="259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9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karbjo\Skrivbord\mai-lis\bilder\tabell%20fysisk%20aktivitet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Documents%20and%20Settings\karbjo\Skrivbord\mai-lis\bilder\tabell%20kost.xl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01274616122107"/>
          <c:y val="2.9353102192231962E-2"/>
          <c:w val="0.76894635925000465"/>
          <c:h val="0.86038858997122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nya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Blad1!$A$2:$A$7</c:f>
              <c:strCache>
                <c:ptCount val="6"/>
                <c:pt idx="1">
                  <c:v>1960-1969</c:v>
                </c:pt>
                <c:pt idx="2">
                  <c:v>1970-1979</c:v>
                </c:pt>
                <c:pt idx="3">
                  <c:v>1980-1989</c:v>
                </c:pt>
                <c:pt idx="4">
                  <c:v>1990-1999</c:v>
                </c:pt>
                <c:pt idx="5">
                  <c:v>2000-2009</c:v>
                </c:pt>
              </c:strCache>
            </c:strRef>
          </c:cat>
          <c:val>
            <c:numRef>
              <c:f>Blad1!$B$2:$B$7</c:f>
              <c:numCache>
                <c:formatCode>General</c:formatCode>
                <c:ptCount val="6"/>
                <c:pt idx="1">
                  <c:v>7538</c:v>
                </c:pt>
                <c:pt idx="2">
                  <c:v>26367</c:v>
                </c:pt>
                <c:pt idx="3">
                  <c:v>53451</c:v>
                </c:pt>
                <c:pt idx="4">
                  <c:v>88153</c:v>
                </c:pt>
                <c:pt idx="5">
                  <c:v>158610</c:v>
                </c:pt>
              </c:numCache>
            </c:numRef>
          </c:val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totalt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Blad1!$A$2:$A$7</c:f>
              <c:strCache>
                <c:ptCount val="6"/>
                <c:pt idx="1">
                  <c:v>1960-1969</c:v>
                </c:pt>
                <c:pt idx="2">
                  <c:v>1970-1979</c:v>
                </c:pt>
                <c:pt idx="3">
                  <c:v>1980-1989</c:v>
                </c:pt>
                <c:pt idx="4">
                  <c:v>1990-1999</c:v>
                </c:pt>
                <c:pt idx="5">
                  <c:v>2000-2009</c:v>
                </c:pt>
              </c:strCache>
            </c:strRef>
          </c:cat>
          <c:val>
            <c:numRef>
              <c:f>Blad1!$C$2:$C$7</c:f>
              <c:numCache>
                <c:formatCode>General</c:formatCode>
                <c:ptCount val="6"/>
                <c:pt idx="1">
                  <c:v>7538</c:v>
                </c:pt>
                <c:pt idx="2">
                  <c:v>33905</c:v>
                </c:pt>
                <c:pt idx="3">
                  <c:v>79818</c:v>
                </c:pt>
                <c:pt idx="4">
                  <c:v>141604</c:v>
                </c:pt>
                <c:pt idx="5">
                  <c:v>212061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920832"/>
        <c:axId val="213520768"/>
      </c:barChart>
      <c:catAx>
        <c:axId val="1989208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sv-SE"/>
          </a:p>
        </c:txPr>
        <c:crossAx val="213520768"/>
        <c:crosses val="autoZero"/>
        <c:auto val="1"/>
        <c:lblAlgn val="ctr"/>
        <c:lblOffset val="100"/>
        <c:noMultiLvlLbl val="0"/>
      </c:catAx>
      <c:valAx>
        <c:axId val="213520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sv-SE"/>
          </a:p>
        </c:txPr>
        <c:crossAx val="198920832"/>
        <c:crosses val="autoZero"/>
        <c:crossBetween val="between"/>
      </c:valAx>
      <c:spPr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legend>
      <c:legendPos val="r"/>
      <c:layout/>
      <c:overlay val="0"/>
      <c:txPr>
        <a:bodyPr/>
        <a:lstStyle/>
        <a:p>
          <a:pPr>
            <a:defRPr b="1"/>
          </a:pPr>
          <a:endParaRPr lang="sv-SE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nya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Blad1!$A$2:$A$7</c:f>
              <c:strCache>
                <c:ptCount val="6"/>
                <c:pt idx="1">
                  <c:v>1960-1969</c:v>
                </c:pt>
                <c:pt idx="2">
                  <c:v>1970-1979</c:v>
                </c:pt>
                <c:pt idx="3">
                  <c:v>1980-1989</c:v>
                </c:pt>
                <c:pt idx="4">
                  <c:v>1990-1999</c:v>
                </c:pt>
                <c:pt idx="5">
                  <c:v>2000-2009</c:v>
                </c:pt>
              </c:strCache>
            </c:strRef>
          </c:cat>
          <c:val>
            <c:numRef>
              <c:f>Blad1!$B$2:$B$7</c:f>
              <c:numCache>
                <c:formatCode>General</c:formatCode>
                <c:ptCount val="6"/>
                <c:pt idx="1">
                  <c:v>24142</c:v>
                </c:pt>
                <c:pt idx="2">
                  <c:v>49935</c:v>
                </c:pt>
                <c:pt idx="3">
                  <c:v>78814</c:v>
                </c:pt>
                <c:pt idx="4">
                  <c:v>123939</c:v>
                </c:pt>
                <c:pt idx="5">
                  <c:v>213267</c:v>
                </c:pt>
              </c:numCache>
            </c:numRef>
          </c:val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totalt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Blad1!$A$2:$A$7</c:f>
              <c:strCache>
                <c:ptCount val="6"/>
                <c:pt idx="1">
                  <c:v>1960-1969</c:v>
                </c:pt>
                <c:pt idx="2">
                  <c:v>1970-1979</c:v>
                </c:pt>
                <c:pt idx="3">
                  <c:v>1980-1989</c:v>
                </c:pt>
                <c:pt idx="4">
                  <c:v>1990-1999</c:v>
                </c:pt>
                <c:pt idx="5">
                  <c:v>2000-2009</c:v>
                </c:pt>
              </c:strCache>
            </c:strRef>
          </c:cat>
          <c:val>
            <c:numRef>
              <c:f>Blad1!$C$2:$C$7</c:f>
              <c:numCache>
                <c:formatCode>General</c:formatCode>
                <c:ptCount val="6"/>
                <c:pt idx="1">
                  <c:v>34504</c:v>
                </c:pt>
                <c:pt idx="2">
                  <c:v>74077</c:v>
                </c:pt>
                <c:pt idx="3">
                  <c:v>102956</c:v>
                </c:pt>
                <c:pt idx="4">
                  <c:v>148081</c:v>
                </c:pt>
                <c:pt idx="5">
                  <c:v>237409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571840"/>
        <c:axId val="213577728"/>
      </c:barChart>
      <c:catAx>
        <c:axId val="213571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sv-SE"/>
          </a:p>
        </c:txPr>
        <c:crossAx val="213577728"/>
        <c:crosses val="autoZero"/>
        <c:auto val="1"/>
        <c:lblAlgn val="ctr"/>
        <c:lblOffset val="100"/>
        <c:noMultiLvlLbl val="0"/>
      </c:catAx>
      <c:valAx>
        <c:axId val="213577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sv-SE"/>
          </a:p>
        </c:txPr>
        <c:crossAx val="213571840"/>
        <c:crosses val="autoZero"/>
        <c:crossBetween val="between"/>
      </c:valAx>
      <c:spPr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legend>
      <c:legendPos val="r"/>
      <c:layout/>
      <c:overlay val="0"/>
      <c:txPr>
        <a:bodyPr/>
        <a:lstStyle/>
        <a:p>
          <a:pPr>
            <a:defRPr b="1"/>
          </a:pPr>
          <a:endParaRPr lang="sv-SE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0.26038</cdr:x>
      <cdr:y>0.13753</cdr:y>
    </cdr:from>
    <cdr:to>
      <cdr:x>0.41374</cdr:x>
      <cdr:y>0.36131</cdr:y>
    </cdr:to>
    <cdr:sp macro="" textlink="">
      <cdr:nvSpPr>
        <cdr:cNvPr id="2" name="textruta 1"/>
        <cdr:cNvSpPr txBox="1"/>
      </cdr:nvSpPr>
      <cdr:spPr>
        <a:xfrm xmlns:a="http://schemas.openxmlformats.org/drawingml/2006/main">
          <a:off x="1552575" y="5619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v-SE" sz="1400" b="1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0.30511</cdr:x>
      <cdr:y>0.25641</cdr:y>
    </cdr:from>
    <cdr:to>
      <cdr:x>0.45847</cdr:x>
      <cdr:y>0.48019</cdr:y>
    </cdr:to>
    <cdr:sp macro="" textlink="">
      <cdr:nvSpPr>
        <cdr:cNvPr id="2" name="textruta 1"/>
        <cdr:cNvSpPr txBox="1"/>
      </cdr:nvSpPr>
      <cdr:spPr>
        <a:xfrm xmlns:a="http://schemas.openxmlformats.org/drawingml/2006/main">
          <a:off x="1819275" y="10477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v-SE" sz="1400" b="1"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3E9A8-6D76-439C-B96B-CB8870B3747B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0C812-9E6C-4CFF-8D39-54249E7E220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946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452656-4E4A-47D7-B523-5511E67F685A}" type="slidenum">
              <a:rPr lang="sv-SE" smtClean="0"/>
              <a:pPr eaLnBrk="1" hangingPunct="1"/>
              <a:t>20</a:t>
            </a:fld>
            <a:endParaRPr lang="sv-SE" smtClean="0"/>
          </a:p>
        </p:txBody>
      </p:sp>
      <p:sp>
        <p:nvSpPr>
          <p:cNvPr id="1720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54198243-552D-46D8-BE28-904E56A2D38D}" type="slidenum">
              <a:rPr lang="sv-SE" sz="1200">
                <a:latin typeface="Times" pitchFamily="18" charset="0"/>
              </a:rPr>
              <a:pPr algn="r"/>
              <a:t>20</a:t>
            </a:fld>
            <a:endParaRPr lang="sv-SE" sz="1200">
              <a:latin typeface="Times" pitchFamily="18" charset="0"/>
            </a:endParaRPr>
          </a:p>
        </p:txBody>
      </p:sp>
      <p:sp>
        <p:nvSpPr>
          <p:cNvPr id="17203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CFC4BB4-E5F1-4E54-BF98-0D74259AE4EB}" type="slidenum">
              <a:rPr lang="sv-SE" sz="1200"/>
              <a:pPr algn="r" eaLnBrk="1" hangingPunct="1"/>
              <a:t>20</a:t>
            </a:fld>
            <a:endParaRPr lang="sv-SE" sz="1200"/>
          </a:p>
        </p:txBody>
      </p:sp>
      <p:sp>
        <p:nvSpPr>
          <p:cNvPr id="1720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019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303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20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021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067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718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9749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302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721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345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153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647A-DF15-4CA2-8148-E9F8F6B80295}" type="datetimeFigureOut">
              <a:rPr lang="sv-SE" smtClean="0"/>
              <a:t>2012-02-29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ADDE7-5AB4-4F5F-873D-D176715BCC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613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84213" y="2054225"/>
            <a:ext cx="184150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GB" sz="1200" b="1">
              <a:solidFill>
                <a:srgbClr val="660066"/>
              </a:solidFill>
            </a:endParaRPr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2901950" y="5734050"/>
            <a:ext cx="3470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200"/>
              <a:t>Mai-Lis Hellénius, professor, Karolinska Institutet</a:t>
            </a:r>
            <a:endParaRPr lang="sv-SE" sz="800"/>
          </a:p>
          <a:p>
            <a:pPr algn="ctr" eaLnBrk="1" hangingPunct="1"/>
            <a:r>
              <a:rPr lang="sv-SE" sz="1200"/>
              <a:t>Överläkare, Livsstilsmottagningen, Hjärtkliniken, </a:t>
            </a:r>
          </a:p>
          <a:p>
            <a:pPr algn="ctr" eaLnBrk="1" hangingPunct="1"/>
            <a:r>
              <a:rPr lang="sv-SE" sz="1200"/>
              <a:t>Karolinska Universitetssjukhuset, Solna</a:t>
            </a:r>
          </a:p>
          <a:p>
            <a:pPr algn="ctr" eaLnBrk="1" hangingPunct="1"/>
            <a:endParaRPr lang="sv-SE" sz="1000"/>
          </a:p>
        </p:txBody>
      </p:sp>
      <p:pic>
        <p:nvPicPr>
          <p:cNvPr id="2052" name="Picture 9" descr="KI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55575"/>
            <a:ext cx="216058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651181" y="4449763"/>
            <a:ext cx="56749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4400" b="1" dirty="0">
                <a:solidFill>
                  <a:srgbClr val="008080"/>
                </a:solidFill>
              </a:rPr>
              <a:t>Livsstilsintervention</a:t>
            </a:r>
          </a:p>
        </p:txBody>
      </p:sp>
      <p:pic>
        <p:nvPicPr>
          <p:cNvPr id="2058" name="Picture 5" descr="_AAE43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1412776"/>
            <a:ext cx="2125662" cy="29781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MP900387446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412354"/>
            <a:ext cx="2055813" cy="29527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_AAE4638_464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340" y="1415494"/>
            <a:ext cx="2157039" cy="30216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763713" y="1084263"/>
            <a:ext cx="55975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000" b="1" dirty="0">
                <a:solidFill>
                  <a:schemeClr val="accent1">
                    <a:lumMod val="25000"/>
                  </a:schemeClr>
                </a:solidFill>
              </a:rPr>
              <a:t>Levnadsvanor och läkarollen 8 februari 2012</a:t>
            </a:r>
          </a:p>
        </p:txBody>
      </p:sp>
    </p:spTree>
    <p:extLst>
      <p:ext uri="{BB962C8B-B14F-4D97-AF65-F5344CB8AC3E}">
        <p14:creationId xmlns:p14="http://schemas.microsoft.com/office/powerpoint/2010/main" val="14618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 txBox="1">
            <a:spLocks noGrp="1"/>
          </p:cNvSpPr>
          <p:nvPr/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056755E9-0693-4D65-B251-79A065FA21DB}" type="datetime4">
              <a:rPr lang="sv-SE" sz="800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29 februari 2012</a:t>
            </a:fld>
            <a:endParaRPr lang="sv-SE" sz="8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Footer Placeholder 2"/>
          <p:cNvSpPr txBox="1">
            <a:spLocks noGrp="1"/>
          </p:cNvSpPr>
          <p:nvPr/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sv-SE" sz="800">
                <a:solidFill>
                  <a:schemeClr val="bg2"/>
                </a:solidFill>
                <a:latin typeface="+mn-lt"/>
              </a:rPr>
              <a:t>Hellénius</a:t>
            </a:r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38A6FBE3-DD3C-41B4-AA0F-4667EF514976}" type="slidenum">
              <a:rPr lang="sv-SE" sz="800" b="1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10</a:t>
            </a:fld>
            <a:endParaRPr lang="sv-SE" sz="8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43013" name="Text Box 2"/>
          <p:cNvSpPr txBox="1">
            <a:spLocks noChangeArrowheads="1"/>
          </p:cNvSpPr>
          <p:nvPr/>
        </p:nvSpPr>
        <p:spPr bwMode="auto">
          <a:xfrm>
            <a:off x="6537325" y="6165850"/>
            <a:ext cx="2419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/>
              <a:t>Sofi F et al. BMJ 2008;337:1344 (e pub)</a:t>
            </a:r>
          </a:p>
        </p:txBody>
      </p:sp>
      <p:sp>
        <p:nvSpPr>
          <p:cNvPr id="43014" name="Text Box 3"/>
          <p:cNvSpPr txBox="1">
            <a:spLocks noChangeArrowheads="1"/>
          </p:cNvSpPr>
          <p:nvPr/>
        </p:nvSpPr>
        <p:spPr bwMode="auto">
          <a:xfrm>
            <a:off x="695325" y="790575"/>
            <a:ext cx="6356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3600">
                <a:solidFill>
                  <a:srgbClr val="006666"/>
                </a:solidFill>
              </a:rPr>
              <a:t>Medelhavsmat minskar risken </a:t>
            </a:r>
          </a:p>
          <a:p>
            <a:pPr eaLnBrk="1" hangingPunct="1"/>
            <a:r>
              <a:rPr lang="sv-SE" sz="3600">
                <a:solidFill>
                  <a:srgbClr val="006666"/>
                </a:solidFill>
              </a:rPr>
              <a:t>för hjärtkärlsjukdom?</a:t>
            </a:r>
            <a:endParaRPr lang="en-GB" sz="3600">
              <a:solidFill>
                <a:srgbClr val="006666"/>
              </a:solidFill>
            </a:endParaRPr>
          </a:p>
        </p:txBody>
      </p:sp>
      <p:sp>
        <p:nvSpPr>
          <p:cNvPr id="43015" name="Text Box 4"/>
          <p:cNvSpPr txBox="1">
            <a:spLocks noChangeArrowheads="1"/>
          </p:cNvSpPr>
          <p:nvPr/>
        </p:nvSpPr>
        <p:spPr bwMode="auto">
          <a:xfrm>
            <a:off x="723900" y="2085975"/>
            <a:ext cx="59356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/>
              <a:t>Meta-analys,12 prospektiva kohortstudier, 1 574 299 deltagare. </a:t>
            </a:r>
          </a:p>
          <a:p>
            <a:pPr eaLnBrk="1" hangingPunct="1"/>
            <a:r>
              <a:rPr lang="sv-SE" sz="1600"/>
              <a:t>Uppföljningstid 3 – 18 år </a:t>
            </a:r>
            <a:endParaRPr lang="en-GB" sz="1600"/>
          </a:p>
        </p:txBody>
      </p:sp>
      <p:sp>
        <p:nvSpPr>
          <p:cNvPr id="43016" name="Text Box 5"/>
          <p:cNvSpPr txBox="1">
            <a:spLocks noChangeArrowheads="1"/>
          </p:cNvSpPr>
          <p:nvPr/>
        </p:nvSpPr>
        <p:spPr bwMode="auto">
          <a:xfrm>
            <a:off x="741363" y="2847975"/>
            <a:ext cx="4229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/>
              <a:t>Hjärtkärldödlighet,</a:t>
            </a:r>
            <a:r>
              <a:rPr lang="sv-SE" sz="1600"/>
              <a:t> RR med CI, i relation till </a:t>
            </a:r>
          </a:p>
          <a:p>
            <a:pPr eaLnBrk="1" hangingPunct="1"/>
            <a:r>
              <a:rPr lang="sv-SE" sz="1600"/>
              <a:t>följsamhet Medelhavsmat</a:t>
            </a:r>
            <a:endParaRPr lang="en-GB" sz="1600"/>
          </a:p>
        </p:txBody>
      </p:sp>
      <p:pic>
        <p:nvPicPr>
          <p:cNvPr id="4301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3581400"/>
            <a:ext cx="4724400" cy="19939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2" name="Picture 9" descr="MPj0432745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8400"/>
            <a:ext cx="2514600" cy="335166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4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 txBox="1">
            <a:spLocks noGrp="1"/>
          </p:cNvSpPr>
          <p:nvPr/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042B8A10-9791-48BA-9719-7CC7491D301E}" type="datetime4">
              <a:rPr lang="sv-SE" sz="800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29 februari 2012</a:t>
            </a:fld>
            <a:endParaRPr lang="sv-SE" sz="8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Footer Placeholder 2"/>
          <p:cNvSpPr txBox="1">
            <a:spLocks noGrp="1"/>
          </p:cNvSpPr>
          <p:nvPr/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sv-SE" sz="800">
                <a:solidFill>
                  <a:schemeClr val="bg2"/>
                </a:solidFill>
                <a:latin typeface="+mn-lt"/>
              </a:rPr>
              <a:t>Hellénius</a:t>
            </a:r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0FC38F64-A1A0-4B1C-909E-32DC08462948}" type="slidenum">
              <a:rPr lang="sv-SE" sz="800" b="1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11</a:t>
            </a:fld>
            <a:endParaRPr lang="sv-SE" sz="8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44037" name="Text Box 2"/>
          <p:cNvSpPr txBox="1">
            <a:spLocks noChangeArrowheads="1"/>
          </p:cNvSpPr>
          <p:nvPr/>
        </p:nvSpPr>
        <p:spPr bwMode="auto">
          <a:xfrm>
            <a:off x="6443663" y="6137275"/>
            <a:ext cx="2419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/>
              <a:t>Sofi F et al. BMJ 2008;337:1344 (e pub)</a:t>
            </a:r>
          </a:p>
        </p:txBody>
      </p:sp>
      <p:sp>
        <p:nvSpPr>
          <p:cNvPr id="44038" name="Text Box 3"/>
          <p:cNvSpPr txBox="1">
            <a:spLocks noChangeArrowheads="1"/>
          </p:cNvSpPr>
          <p:nvPr/>
        </p:nvSpPr>
        <p:spPr bwMode="auto">
          <a:xfrm>
            <a:off x="776288" y="1120775"/>
            <a:ext cx="7693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3200">
                <a:solidFill>
                  <a:srgbClr val="006666"/>
                </a:solidFill>
              </a:rPr>
              <a:t>Medelhavsmat minskar risken för cancer?</a:t>
            </a:r>
            <a:endParaRPr lang="en-GB" sz="3200">
              <a:solidFill>
                <a:srgbClr val="006666"/>
              </a:solidFill>
            </a:endParaRPr>
          </a:p>
        </p:txBody>
      </p:sp>
      <p:sp>
        <p:nvSpPr>
          <p:cNvPr id="44039" name="Text Box 4"/>
          <p:cNvSpPr txBox="1">
            <a:spLocks noChangeArrowheads="1"/>
          </p:cNvSpPr>
          <p:nvPr/>
        </p:nvSpPr>
        <p:spPr bwMode="auto">
          <a:xfrm>
            <a:off x="941388" y="1857375"/>
            <a:ext cx="593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/>
              <a:t>Meta-analys,12 prospektiva kohortstudier, 1 574 299 deltagare. </a:t>
            </a:r>
          </a:p>
          <a:p>
            <a:pPr eaLnBrk="1" hangingPunct="1"/>
            <a:r>
              <a:rPr lang="sv-SE" sz="1600"/>
              <a:t>Uppföljningstid 3 – 18 år </a:t>
            </a:r>
            <a:endParaRPr lang="en-GB" sz="1600"/>
          </a:p>
        </p:txBody>
      </p:sp>
      <p:sp>
        <p:nvSpPr>
          <p:cNvPr id="44040" name="Text Box 6"/>
          <p:cNvSpPr txBox="1">
            <a:spLocks noChangeArrowheads="1"/>
          </p:cNvSpPr>
          <p:nvPr/>
        </p:nvSpPr>
        <p:spPr bwMode="auto">
          <a:xfrm>
            <a:off x="985838" y="2590800"/>
            <a:ext cx="40909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/>
              <a:t>Cancerdödlighet,</a:t>
            </a:r>
            <a:r>
              <a:rPr lang="sv-SE" sz="1600"/>
              <a:t> RR med CI, i relation till </a:t>
            </a:r>
          </a:p>
          <a:p>
            <a:pPr eaLnBrk="1" hangingPunct="1"/>
            <a:r>
              <a:rPr lang="sv-SE" sz="1600"/>
              <a:t>följsamhet Medelhavsmat</a:t>
            </a:r>
            <a:endParaRPr lang="en-GB" sz="1600"/>
          </a:p>
        </p:txBody>
      </p:sp>
      <p:pic>
        <p:nvPicPr>
          <p:cNvPr id="4404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3276600"/>
            <a:ext cx="4572000" cy="2322513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6" name="Picture 8" descr="MPj042370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86726"/>
            <a:ext cx="2597224" cy="324653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 txBox="1">
            <a:spLocks noGrp="1"/>
          </p:cNvSpPr>
          <p:nvPr/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0F42E09C-AF38-414C-937C-B34CBC163743}" type="datetime4">
              <a:rPr lang="sv-SE" sz="800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29 februari 2012</a:t>
            </a:fld>
            <a:endParaRPr lang="sv-SE" sz="8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Footer Placeholder 2"/>
          <p:cNvSpPr txBox="1">
            <a:spLocks noGrp="1"/>
          </p:cNvSpPr>
          <p:nvPr/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sv-SE" sz="800">
                <a:solidFill>
                  <a:schemeClr val="bg2"/>
                </a:solidFill>
                <a:latin typeface="+mn-lt"/>
              </a:rPr>
              <a:t>Hellénius</a:t>
            </a:r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BCE199D4-D0DA-4F4E-8388-CFF6ED7EB093}" type="slidenum">
              <a:rPr lang="sv-SE" sz="800" b="1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12</a:t>
            </a:fld>
            <a:endParaRPr lang="sv-SE" sz="8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45061" name="Text Box 2"/>
          <p:cNvSpPr txBox="1">
            <a:spLocks noChangeArrowheads="1"/>
          </p:cNvSpPr>
          <p:nvPr/>
        </p:nvSpPr>
        <p:spPr bwMode="auto">
          <a:xfrm>
            <a:off x="6537325" y="6165850"/>
            <a:ext cx="2419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/>
              <a:t>Sofi F et al. BMJ 2008;337:1344 (e pub)</a:t>
            </a:r>
          </a:p>
        </p:txBody>
      </p:sp>
      <p:sp>
        <p:nvSpPr>
          <p:cNvPr id="45062" name="Text Box 3"/>
          <p:cNvSpPr txBox="1">
            <a:spLocks noChangeArrowheads="1"/>
          </p:cNvSpPr>
          <p:nvPr/>
        </p:nvSpPr>
        <p:spPr bwMode="auto">
          <a:xfrm>
            <a:off x="611188" y="836613"/>
            <a:ext cx="77914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2800">
                <a:solidFill>
                  <a:srgbClr val="006666"/>
                </a:solidFill>
              </a:rPr>
              <a:t>Medelhavsmat minskar risken för</a:t>
            </a:r>
          </a:p>
          <a:p>
            <a:pPr eaLnBrk="1" hangingPunct="1"/>
            <a:r>
              <a:rPr lang="sv-SE" sz="2800">
                <a:solidFill>
                  <a:srgbClr val="006666"/>
                </a:solidFill>
              </a:rPr>
              <a:t>Parkinssons sjukdom och Alzheimers sjukdom?</a:t>
            </a:r>
            <a:r>
              <a:rPr lang="sv-SE" sz="2400"/>
              <a:t> </a:t>
            </a:r>
            <a:endParaRPr lang="en-GB" sz="2400"/>
          </a:p>
        </p:txBody>
      </p:sp>
      <p:sp>
        <p:nvSpPr>
          <p:cNvPr id="45063" name="Text Box 4"/>
          <p:cNvSpPr txBox="1">
            <a:spLocks noChangeArrowheads="1"/>
          </p:cNvSpPr>
          <p:nvPr/>
        </p:nvSpPr>
        <p:spPr bwMode="auto">
          <a:xfrm>
            <a:off x="652463" y="1839913"/>
            <a:ext cx="593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/>
              <a:t>Meta-analys,12 prospektiva kohortstudier, 1 574 299 deltagare. </a:t>
            </a:r>
          </a:p>
          <a:p>
            <a:pPr eaLnBrk="1" hangingPunct="1"/>
            <a:r>
              <a:rPr lang="sv-SE" sz="1600"/>
              <a:t>Uppföljningstid 3 – 18 år </a:t>
            </a:r>
            <a:endParaRPr lang="en-GB" sz="1600"/>
          </a:p>
        </p:txBody>
      </p:sp>
      <p:sp>
        <p:nvSpPr>
          <p:cNvPr id="45064" name="Text Box 5"/>
          <p:cNvSpPr txBox="1">
            <a:spLocks noChangeArrowheads="1"/>
          </p:cNvSpPr>
          <p:nvPr/>
        </p:nvSpPr>
        <p:spPr bwMode="auto">
          <a:xfrm>
            <a:off x="684213" y="2776538"/>
            <a:ext cx="434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/>
              <a:t>Neurodegenerativa sjukdomar, </a:t>
            </a:r>
            <a:r>
              <a:rPr lang="sv-SE" sz="1600"/>
              <a:t> RR med CI,</a:t>
            </a:r>
          </a:p>
          <a:p>
            <a:pPr eaLnBrk="1" hangingPunct="1"/>
            <a:r>
              <a:rPr lang="sv-SE" sz="1600"/>
              <a:t> i relation till följsamhet Medelhavsmat</a:t>
            </a:r>
            <a:endParaRPr lang="en-GB" sz="1600"/>
          </a:p>
        </p:txBody>
      </p:sp>
      <p:pic>
        <p:nvPicPr>
          <p:cNvPr id="4506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3616325"/>
            <a:ext cx="5337175" cy="1922463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8" descr="_AAE43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2197100"/>
            <a:ext cx="2481262" cy="347213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9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537325" y="6021388"/>
            <a:ext cx="2395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/>
              <a:t>Sofi F et al. Am J Clin Nutr 2010. Epub)</a:t>
            </a:r>
          </a:p>
        </p:txBody>
      </p:sp>
      <p:pic>
        <p:nvPicPr>
          <p:cNvPr id="67587" name="Picture 3" descr="_AAE43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50838"/>
            <a:ext cx="4411663" cy="595788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533525"/>
            <a:ext cx="86741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6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 txBox="1">
            <a:spLocks noGrp="1"/>
          </p:cNvSpPr>
          <p:nvPr/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7B6FF659-02A6-4850-A7C1-AC03348330BE}" type="datetime4">
              <a:rPr lang="sv-SE" sz="800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29 februari 2012</a:t>
            </a:fld>
            <a:endParaRPr lang="sv-SE" sz="8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Footer Placeholder 2"/>
          <p:cNvSpPr txBox="1">
            <a:spLocks noGrp="1"/>
          </p:cNvSpPr>
          <p:nvPr/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sv-SE" sz="800">
                <a:solidFill>
                  <a:schemeClr val="bg2"/>
                </a:solidFill>
                <a:latin typeface="+mn-lt"/>
              </a:rPr>
              <a:t>Hellénius</a:t>
            </a:r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D6DC813F-C833-44F0-84AA-3A2ED9B4FD46}" type="slidenum">
              <a:rPr lang="sv-SE" sz="800" b="1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14</a:t>
            </a:fld>
            <a:endParaRPr lang="sv-SE" sz="8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47109" name="Text Box 2"/>
          <p:cNvSpPr txBox="1">
            <a:spLocks noChangeArrowheads="1"/>
          </p:cNvSpPr>
          <p:nvPr/>
        </p:nvSpPr>
        <p:spPr bwMode="auto">
          <a:xfrm>
            <a:off x="684213" y="1087438"/>
            <a:ext cx="796766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4400">
                <a:solidFill>
                  <a:srgbClr val="006666"/>
                </a:solidFill>
              </a:rPr>
              <a:t>Vad är medelhavsmat?</a:t>
            </a:r>
          </a:p>
          <a:p>
            <a:pPr algn="ctr" eaLnBrk="1" hangingPunct="1"/>
            <a:r>
              <a:rPr lang="sv-SE" sz="2800">
                <a:solidFill>
                  <a:srgbClr val="006666"/>
                </a:solidFill>
              </a:rPr>
              <a:t>Livsmedelsverkets kostråd på vetenskaplig grund</a:t>
            </a:r>
          </a:p>
        </p:txBody>
      </p:sp>
      <p:sp>
        <p:nvSpPr>
          <p:cNvPr id="47110" name="Text Box 3"/>
          <p:cNvSpPr txBox="1">
            <a:spLocks noChangeArrowheads="1"/>
          </p:cNvSpPr>
          <p:nvPr/>
        </p:nvSpPr>
        <p:spPr bwMode="auto">
          <a:xfrm>
            <a:off x="828675" y="2565400"/>
            <a:ext cx="5111750" cy="3378200"/>
          </a:xfrm>
          <a:prstGeom prst="rect">
            <a:avLst/>
          </a:prstGeom>
          <a:gradFill rotWithShape="1">
            <a:gsLst>
              <a:gs pos="0">
                <a:srgbClr val="677070"/>
              </a:gs>
              <a:gs pos="100000">
                <a:srgbClr val="DEF1F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2400"/>
              <a:t> mycket omättat, lite mättat fett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2400"/>
              <a:t> baljväxter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2400"/>
              <a:t> frukt och grönsaker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2400"/>
              <a:t> nötter, mandel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2400"/>
              <a:t> mycket spannmål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2400"/>
              <a:t> fisk</a:t>
            </a:r>
            <a:endParaRPr lang="sv-SE" sz="3200"/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2400"/>
              <a:t> måttlig alkohol konsumtion</a:t>
            </a:r>
            <a:endParaRPr lang="sv-SE" sz="3200"/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2000"/>
              <a:t>  </a:t>
            </a:r>
            <a:r>
              <a:rPr lang="sv-SE" sz="2400"/>
              <a:t>lite kött och köttprodukter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2400"/>
              <a:t> lite mjölk och mejeriprodukter </a:t>
            </a:r>
          </a:p>
        </p:txBody>
      </p:sp>
      <p:pic>
        <p:nvPicPr>
          <p:cNvPr id="47111" name="Picture 5" descr="_AAE56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565400"/>
            <a:ext cx="24161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84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84213" y="765175"/>
            <a:ext cx="81041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2800">
                <a:solidFill>
                  <a:srgbClr val="006666"/>
                </a:solidFill>
              </a:rPr>
              <a:t>Även svenska 70-åriga män och kvinnor som äter </a:t>
            </a:r>
          </a:p>
          <a:p>
            <a:pPr eaLnBrk="1" hangingPunct="1"/>
            <a:r>
              <a:rPr lang="sv-SE" sz="2800">
                <a:solidFill>
                  <a:srgbClr val="006666"/>
                </a:solidFill>
              </a:rPr>
              <a:t>medelhavslikt lever längre</a:t>
            </a:r>
            <a:r>
              <a:rPr lang="sv-SE" sz="2800"/>
              <a:t> </a:t>
            </a:r>
            <a:endParaRPr lang="en-GB" sz="280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3860800"/>
            <a:ext cx="1724025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351588" y="6427788"/>
            <a:ext cx="2044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Tognon G, et al. Age 2010; e pub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33450" y="2205038"/>
            <a:ext cx="50784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/>
              <a:t>Kostmönster, 1 037 70-åringar (540 kvinnor, 497 män)</a:t>
            </a:r>
          </a:p>
          <a:p>
            <a:pPr eaLnBrk="1" hangingPunct="1"/>
            <a:r>
              <a:rPr lang="sv-SE" sz="1600"/>
              <a:t>Göteborg, högt deltagande, uppföljning 8,5 år.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079500" y="2924175"/>
            <a:ext cx="2541588" cy="1314450"/>
          </a:xfrm>
          <a:prstGeom prst="rect">
            <a:avLst/>
          </a:prstGeom>
          <a:solidFill>
            <a:srgbClr val="E1F2F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1600"/>
              <a:t> fysisk inaktivitet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1600"/>
              <a:t> rökning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1600"/>
              <a:t> bukfetma </a:t>
            </a:r>
          </a:p>
          <a:p>
            <a:pPr eaLnBrk="1" hangingPunct="1"/>
            <a:endParaRPr lang="sv-SE" sz="1600"/>
          </a:p>
          <a:p>
            <a:pPr eaLnBrk="1" hangingPunct="1"/>
            <a:r>
              <a:rPr lang="sv-SE" sz="1600"/>
              <a:t>kopplat till högre dödlighet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095375" y="4437063"/>
            <a:ext cx="2755900" cy="1558925"/>
          </a:xfrm>
          <a:prstGeom prst="rect">
            <a:avLst/>
          </a:prstGeom>
          <a:solidFill>
            <a:srgbClr val="B2ECB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/>
              <a:t>Medelhavslikt kostmönster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1600"/>
              <a:t> fleromättade fetter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1600"/>
              <a:t> ceralier med fullkorn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r>
              <a:rPr lang="sv-SE" sz="1600"/>
              <a:t> måttlig alkoholkonsumtion</a:t>
            </a:r>
          </a:p>
          <a:p>
            <a:pPr eaLnBrk="1" hangingPunct="1">
              <a:buClr>
                <a:srgbClr val="FF0066"/>
              </a:buClr>
              <a:buSzPct val="115000"/>
              <a:buFont typeface="Wingdings" pitchFamily="2" charset="2"/>
              <a:buChar char="ü"/>
            </a:pPr>
            <a:endParaRPr lang="sv-SE" sz="1600"/>
          </a:p>
          <a:p>
            <a:pPr eaLnBrk="1" hangingPunct="1"/>
            <a:r>
              <a:rPr lang="sv-SE" sz="1600"/>
              <a:t>kopplat till lägre dödlighet</a:t>
            </a:r>
          </a:p>
        </p:txBody>
      </p:sp>
      <p:pic>
        <p:nvPicPr>
          <p:cNvPr id="48136" name="Picture 8" descr="Spagatti och v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860800"/>
            <a:ext cx="19113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 descr="grains-7624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060575"/>
            <a:ext cx="25908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8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187450" y="2486025"/>
            <a:ext cx="1263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Risk att dö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6099175" y="61658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v-SE" sz="1000"/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508000" y="836613"/>
            <a:ext cx="81676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AECE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3200">
                <a:solidFill>
                  <a:srgbClr val="006666"/>
                </a:solidFill>
              </a:rPr>
              <a:t>Låg-kolhydratkost kopplad till ökad dödlighet</a:t>
            </a:r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5808663" y="4930775"/>
            <a:ext cx="2940050" cy="730250"/>
          </a:xfrm>
          <a:prstGeom prst="rect">
            <a:avLst/>
          </a:prstGeom>
          <a:solidFill>
            <a:srgbClr val="E2E2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NNR-lik, HDI (Nordiska Näringrek)</a:t>
            </a:r>
          </a:p>
          <a:p>
            <a:pPr eaLnBrk="1" hangingPunct="1"/>
            <a:r>
              <a:rPr lang="en-US" sz="1400"/>
              <a:t>Medelshavslik</a:t>
            </a:r>
          </a:p>
          <a:p>
            <a:pPr eaLnBrk="1" hangingPunct="1"/>
            <a:r>
              <a:rPr lang="en-US" sz="1400"/>
              <a:t>Atkinslik (LCHF/low carb high fat)</a:t>
            </a:r>
            <a:endParaRPr lang="sv-SE" sz="1400"/>
          </a:p>
        </p:txBody>
      </p:sp>
      <p:sp>
        <p:nvSpPr>
          <p:cNvPr id="50182" name="Line 9"/>
          <p:cNvSpPr>
            <a:spLocks noChangeShapeType="1"/>
          </p:cNvSpPr>
          <p:nvPr/>
        </p:nvSpPr>
        <p:spPr bwMode="auto">
          <a:xfrm>
            <a:off x="1371600" y="4495800"/>
            <a:ext cx="40386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pic>
        <p:nvPicPr>
          <p:cNvPr id="50183" name="Picture 8" descr="MPj0400610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557338"/>
            <a:ext cx="26638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 Box 9"/>
          <p:cNvSpPr txBox="1">
            <a:spLocks noChangeArrowheads="1"/>
          </p:cNvSpPr>
          <p:nvPr/>
        </p:nvSpPr>
        <p:spPr bwMode="auto">
          <a:xfrm>
            <a:off x="827088" y="1773238"/>
            <a:ext cx="41259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/>
              <a:t>1138 70-åriga män i Uppsala, följdes 12 år, </a:t>
            </a:r>
          </a:p>
          <a:p>
            <a:r>
              <a:rPr lang="en-US" sz="1600"/>
              <a:t>7 dagars kostregistrering</a:t>
            </a:r>
            <a:endParaRPr lang="sv-SE" sz="1600"/>
          </a:p>
        </p:txBody>
      </p:sp>
      <p:sp>
        <p:nvSpPr>
          <p:cNvPr id="50185" name="Text Box 5"/>
          <p:cNvSpPr txBox="1">
            <a:spLocks noChangeArrowheads="1"/>
          </p:cNvSpPr>
          <p:nvPr/>
        </p:nvSpPr>
        <p:spPr bwMode="auto">
          <a:xfrm>
            <a:off x="5795963" y="6092825"/>
            <a:ext cx="28844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Sjögren P, et al. Am J Clin Nutr 2010;92:967-74.</a:t>
            </a:r>
          </a:p>
        </p:txBody>
      </p:sp>
      <p:pic>
        <p:nvPicPr>
          <p:cNvPr id="5018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2484438"/>
            <a:ext cx="5384800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7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vensktsmor_flera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13100"/>
            <a:ext cx="258286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5148263" y="6064250"/>
            <a:ext cx="3457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sz="1000"/>
              <a:t>Fung TT et al. Ann Intern Med 2010;153:289-298. </a:t>
            </a:r>
            <a:endParaRPr lang="en-US" sz="1000"/>
          </a:p>
        </p:txBody>
      </p:sp>
      <p:pic>
        <p:nvPicPr>
          <p:cNvPr id="49156" name="Picture 9" descr="MPj0432745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2593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71588"/>
            <a:ext cx="7416800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975100" y="2636838"/>
            <a:ext cx="45450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>
                <a:solidFill>
                  <a:srgbClr val="006666"/>
                </a:solidFill>
              </a:rPr>
              <a:t>Nurses Health Study</a:t>
            </a:r>
            <a:r>
              <a:rPr lang="sv-SE" sz="1600"/>
              <a:t>, 85 168 kvinnor, 35-59 år,</a:t>
            </a:r>
          </a:p>
          <a:p>
            <a:pPr eaLnBrk="1" hangingPunct="1"/>
            <a:r>
              <a:rPr lang="sv-SE" sz="1600"/>
              <a:t>följdes i 26 år, upprepade kostregistreringar</a:t>
            </a:r>
          </a:p>
          <a:p>
            <a:pPr eaLnBrk="1" hangingPunct="1"/>
            <a:endParaRPr lang="sv-SE" sz="1600"/>
          </a:p>
          <a:p>
            <a:pPr eaLnBrk="1" hangingPunct="1"/>
            <a:r>
              <a:rPr lang="sv-SE" sz="1600" b="1">
                <a:solidFill>
                  <a:srgbClr val="006666"/>
                </a:solidFill>
              </a:rPr>
              <a:t>Health Professionals</a:t>
            </a:r>
            <a:r>
              <a:rPr lang="sv-SE" sz="1600"/>
              <a:t>, 44 548 män, 40-75 år,</a:t>
            </a:r>
          </a:p>
          <a:p>
            <a:pPr eaLnBrk="1" hangingPunct="1"/>
            <a:r>
              <a:rPr lang="sv-SE" sz="1600"/>
              <a:t>följdes i 20 år, upprepade kostregistreringar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100513" y="47688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v-SE" sz="160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995738" y="4149725"/>
            <a:ext cx="4789487" cy="1465263"/>
          </a:xfrm>
          <a:prstGeom prst="rect">
            <a:avLst/>
          </a:prstGeom>
          <a:gradFill rotWithShape="1">
            <a:gsLst>
              <a:gs pos="0">
                <a:srgbClr val="D9EDEF"/>
              </a:gs>
              <a:gs pos="100000">
                <a:srgbClr val="646E6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b="1">
                <a:solidFill>
                  <a:srgbClr val="006666"/>
                </a:solidFill>
              </a:rPr>
              <a:t>LCHF med animaliskt fett och protein </a:t>
            </a:r>
          </a:p>
          <a:p>
            <a:pPr eaLnBrk="1" hangingPunct="1"/>
            <a:r>
              <a:rPr lang="sv-SE" b="1">
                <a:solidFill>
                  <a:srgbClr val="006666"/>
                </a:solidFill>
              </a:rPr>
              <a:t>                ökad dödlighet</a:t>
            </a:r>
          </a:p>
          <a:p>
            <a:pPr eaLnBrk="1" hangingPunct="1"/>
            <a:endParaRPr lang="sv-SE" b="1">
              <a:solidFill>
                <a:srgbClr val="006666"/>
              </a:solidFill>
            </a:endParaRPr>
          </a:p>
          <a:p>
            <a:pPr eaLnBrk="1" hangingPunct="1"/>
            <a:r>
              <a:rPr lang="sv-SE" b="1">
                <a:solidFill>
                  <a:srgbClr val="006666"/>
                </a:solidFill>
              </a:rPr>
              <a:t>LCHF med vegetabiliskt fett och protein</a:t>
            </a:r>
          </a:p>
          <a:p>
            <a:pPr eaLnBrk="1" hangingPunct="1"/>
            <a:r>
              <a:rPr lang="sv-SE" b="1">
                <a:solidFill>
                  <a:srgbClr val="006666"/>
                </a:solidFill>
              </a:rPr>
              <a:t>	minskad dödlighet</a:t>
            </a: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4427538" y="4581525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4427538" y="5445125"/>
            <a:ext cx="431800" cy="0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827088" y="536575"/>
            <a:ext cx="75834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4400" dirty="0">
                <a:solidFill>
                  <a:srgbClr val="008080"/>
                </a:solidFill>
              </a:rPr>
              <a:t>Det är skillnad på fett och fett!</a:t>
            </a:r>
          </a:p>
        </p:txBody>
      </p:sp>
    </p:spTree>
    <p:extLst>
      <p:ext uri="{BB962C8B-B14F-4D97-AF65-F5344CB8AC3E}">
        <p14:creationId xmlns:p14="http://schemas.microsoft.com/office/powerpoint/2010/main" val="39218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 txBox="1">
            <a:spLocks noGrp="1"/>
          </p:cNvSpPr>
          <p:nvPr/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8C8EAE72-484E-4E9E-9EA8-C89C3D4A4B86}" type="datetime4">
              <a:rPr lang="sv-SE" sz="800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29 februari 2012</a:t>
            </a:fld>
            <a:endParaRPr lang="sv-SE" sz="8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3" name="Footer Placeholder 2"/>
          <p:cNvSpPr txBox="1">
            <a:spLocks noGrp="1"/>
          </p:cNvSpPr>
          <p:nvPr/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sv-SE" sz="800">
                <a:solidFill>
                  <a:schemeClr val="bg2"/>
                </a:solidFill>
                <a:latin typeface="+mn-lt"/>
              </a:rPr>
              <a:t>Hellénius</a:t>
            </a:r>
          </a:p>
        </p:txBody>
      </p:sp>
      <p:sp>
        <p:nvSpPr>
          <p:cNvPr id="14" name="Slide Number Placeholder 3"/>
          <p:cNvSpPr txBox="1">
            <a:spLocks noGrp="1"/>
          </p:cNvSpPr>
          <p:nvPr/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D5E1947D-7950-4612-8387-C78B81EF9862}" type="slidenum">
              <a:rPr lang="sv-SE" sz="800" b="1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18</a:t>
            </a:fld>
            <a:endParaRPr lang="sv-SE" sz="8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51205" name="Text Box 1027"/>
          <p:cNvSpPr txBox="1">
            <a:spLocks noChangeArrowheads="1"/>
          </p:cNvSpPr>
          <p:nvPr/>
        </p:nvSpPr>
        <p:spPr bwMode="auto">
          <a:xfrm>
            <a:off x="4140200" y="17732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 sz="2400">
              <a:latin typeface="Times New Roman" pitchFamily="18" charset="0"/>
            </a:endParaRPr>
          </a:p>
        </p:txBody>
      </p:sp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58295"/>
            <a:ext cx="1921097" cy="230917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5"/>
          <p:cNvSpPr txBox="1">
            <a:spLocks noChangeArrowheads="1"/>
          </p:cNvSpPr>
          <p:nvPr/>
        </p:nvSpPr>
        <p:spPr bwMode="auto">
          <a:xfrm>
            <a:off x="5292725" y="6165850"/>
            <a:ext cx="2841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 dirty="0"/>
              <a:t>De </a:t>
            </a:r>
            <a:r>
              <a:rPr lang="sv-SE" sz="1000" dirty="0" err="1"/>
              <a:t>Koning</a:t>
            </a:r>
            <a:r>
              <a:rPr lang="sv-SE" sz="1000" dirty="0"/>
              <a:t>, L et al. </a:t>
            </a:r>
            <a:r>
              <a:rPr lang="sv-SE" sz="1000" dirty="0" err="1"/>
              <a:t>Am</a:t>
            </a:r>
            <a:r>
              <a:rPr lang="sv-SE" sz="1000" dirty="0"/>
              <a:t> J </a:t>
            </a:r>
            <a:r>
              <a:rPr lang="sv-SE" sz="1000" dirty="0" err="1"/>
              <a:t>Clin</a:t>
            </a:r>
            <a:r>
              <a:rPr lang="sv-SE" sz="1000" dirty="0"/>
              <a:t> </a:t>
            </a:r>
            <a:r>
              <a:rPr lang="sv-SE" sz="1000" dirty="0" err="1"/>
              <a:t>Nutr</a:t>
            </a:r>
            <a:r>
              <a:rPr lang="sv-SE" sz="1000" dirty="0"/>
              <a:t> 2011;93:844.</a:t>
            </a:r>
          </a:p>
          <a:p>
            <a:pPr eaLnBrk="1" hangingPunct="1"/>
            <a:r>
              <a:rPr lang="sv-SE" sz="1000" dirty="0"/>
              <a:t>De </a:t>
            </a:r>
            <a:r>
              <a:rPr lang="sv-SE" sz="1000" dirty="0" err="1"/>
              <a:t>Koning</a:t>
            </a:r>
            <a:r>
              <a:rPr lang="sv-SE" sz="1000" dirty="0"/>
              <a:t> et al Diabetes </a:t>
            </a:r>
            <a:r>
              <a:rPr lang="sv-SE" sz="1000" dirty="0" smtClean="0"/>
              <a:t>Care </a:t>
            </a:r>
            <a:r>
              <a:rPr lang="sv-SE" sz="1000" dirty="0"/>
              <a:t>2011;34:1150.</a:t>
            </a:r>
          </a:p>
        </p:txBody>
      </p:sp>
      <p:sp>
        <p:nvSpPr>
          <p:cNvPr id="51208" name="Text Box 9"/>
          <p:cNvSpPr txBox="1">
            <a:spLocks noChangeArrowheads="1"/>
          </p:cNvSpPr>
          <p:nvPr/>
        </p:nvSpPr>
        <p:spPr bwMode="auto">
          <a:xfrm>
            <a:off x="1187450" y="1758950"/>
            <a:ext cx="4608513" cy="2246313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sv-SE" sz="2000"/>
              <a:t>Health Professionals Study</a:t>
            </a:r>
          </a:p>
          <a:p>
            <a:pPr eaLnBrk="1" hangingPunct="1"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sv-SE" sz="2000"/>
              <a:t>40 475 friska män, 40-75 år</a:t>
            </a:r>
          </a:p>
          <a:p>
            <a:pPr eaLnBrk="1" hangingPunct="1"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sv-SE" sz="2000"/>
              <a:t>följdes upp till 20 år</a:t>
            </a:r>
          </a:p>
          <a:p>
            <a:pPr eaLnBrk="1" hangingPunct="1"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sv-SE" sz="2000"/>
              <a:t>kostundersökningar var 4e år</a:t>
            </a:r>
          </a:p>
          <a:p>
            <a:pPr eaLnBrk="1" hangingPunct="1"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sv-SE" sz="2000"/>
              <a:t>2 689 fick typ 2 diabetes</a:t>
            </a:r>
          </a:p>
          <a:p>
            <a:pPr eaLnBrk="1" hangingPunct="1">
              <a:buClr>
                <a:srgbClr val="CC0000"/>
              </a:buClr>
              <a:buSzPct val="120000"/>
              <a:buFont typeface="Wingdings" pitchFamily="2" charset="2"/>
              <a:buChar char="ü"/>
            </a:pPr>
            <a:r>
              <a:rPr lang="sv-SE" sz="2000"/>
              <a:t>risk för diabetes i relation till</a:t>
            </a:r>
          </a:p>
          <a:p>
            <a:pPr eaLnBrk="1" hangingPunct="1">
              <a:buClr>
                <a:srgbClr val="CC0000"/>
              </a:buClr>
              <a:buSzPct val="120000"/>
              <a:buFont typeface="Wingdings" pitchFamily="2" charset="2"/>
              <a:buNone/>
            </a:pPr>
            <a:r>
              <a:rPr lang="sv-SE" sz="2000"/>
              <a:t>   olika kostmönster</a:t>
            </a:r>
          </a:p>
        </p:txBody>
      </p:sp>
      <p:sp>
        <p:nvSpPr>
          <p:cNvPr id="51209" name="Text Box 11"/>
          <p:cNvSpPr txBox="1">
            <a:spLocks noChangeArrowheads="1"/>
          </p:cNvSpPr>
          <p:nvPr/>
        </p:nvSpPr>
        <p:spPr bwMode="auto">
          <a:xfrm>
            <a:off x="1246188" y="346075"/>
            <a:ext cx="6565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3200" b="1">
                <a:solidFill>
                  <a:srgbClr val="006666"/>
                </a:solidFill>
              </a:rPr>
              <a:t>Minskad risk för typ 2 diabetes </a:t>
            </a:r>
          </a:p>
          <a:p>
            <a:pPr eaLnBrk="1" hangingPunct="1"/>
            <a:r>
              <a:rPr lang="sv-SE" sz="3200" b="1">
                <a:solidFill>
                  <a:srgbClr val="006666"/>
                </a:solidFill>
              </a:rPr>
              <a:t>hos män som äter medelhavslikt </a:t>
            </a:r>
          </a:p>
        </p:txBody>
      </p:sp>
      <p:sp>
        <p:nvSpPr>
          <p:cNvPr id="51210" name="Text Box 15"/>
          <p:cNvSpPr txBox="1">
            <a:spLocks noChangeArrowheads="1"/>
          </p:cNvSpPr>
          <p:nvPr/>
        </p:nvSpPr>
        <p:spPr bwMode="auto">
          <a:xfrm>
            <a:off x="1042988" y="4292600"/>
            <a:ext cx="733583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2400"/>
              <a:t>lite kolhydrater och mycket animaliskt fett och protein</a:t>
            </a:r>
          </a:p>
          <a:p>
            <a:pPr eaLnBrk="1" hangingPunct="1"/>
            <a:r>
              <a:rPr lang="sv-SE" sz="2400"/>
              <a:t>                   ökad risk</a:t>
            </a:r>
          </a:p>
          <a:p>
            <a:pPr eaLnBrk="1" hangingPunct="1"/>
            <a:r>
              <a:rPr lang="sv-SE" sz="2400"/>
              <a:t>medelhavslikt kostmönster</a:t>
            </a:r>
          </a:p>
          <a:p>
            <a:pPr eaLnBrk="1" hangingPunct="1"/>
            <a:r>
              <a:rPr lang="sv-SE" sz="2400"/>
              <a:t>                   minskad risk </a:t>
            </a:r>
          </a:p>
          <a:p>
            <a:pPr eaLnBrk="1" hangingPunct="1"/>
            <a:endParaRPr lang="sv-SE" sz="2400"/>
          </a:p>
        </p:txBody>
      </p:sp>
      <p:sp>
        <p:nvSpPr>
          <p:cNvPr id="51211" name="AutoShape 16"/>
          <p:cNvSpPr>
            <a:spLocks noChangeArrowheads="1"/>
          </p:cNvSpPr>
          <p:nvPr/>
        </p:nvSpPr>
        <p:spPr bwMode="auto">
          <a:xfrm>
            <a:off x="1835150" y="4724400"/>
            <a:ext cx="760413" cy="287338"/>
          </a:xfrm>
          <a:prstGeom prst="rightArrow">
            <a:avLst>
              <a:gd name="adj1" fmla="val 50000"/>
              <a:gd name="adj2" fmla="val 6616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51212" name="AutoShape 17"/>
          <p:cNvSpPr>
            <a:spLocks noChangeArrowheads="1"/>
          </p:cNvSpPr>
          <p:nvPr/>
        </p:nvSpPr>
        <p:spPr bwMode="auto">
          <a:xfrm>
            <a:off x="1835150" y="5516563"/>
            <a:ext cx="760413" cy="287337"/>
          </a:xfrm>
          <a:prstGeom prst="rightArrow">
            <a:avLst>
              <a:gd name="adj1" fmla="val 50000"/>
              <a:gd name="adj2" fmla="val 6616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88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broccoli,citroner,citrusfrukter,fotografier,grönsaker,jordgubbar,kål,majs,paprikor,sallad,tomater,varor,zucchin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-134938"/>
            <a:ext cx="7451725" cy="745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1"/>
          <p:cNvSpPr txBox="1">
            <a:spLocks noGrp="1"/>
          </p:cNvSpPr>
          <p:nvPr/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5E750A2A-88F7-456A-90B0-14F809A86B87}" type="datetime4">
              <a:rPr lang="sv-SE" sz="800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29 februari 2012</a:t>
            </a:fld>
            <a:endParaRPr lang="sv-SE" sz="8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Footer Placeholder 2"/>
          <p:cNvSpPr txBox="1">
            <a:spLocks noGrp="1"/>
          </p:cNvSpPr>
          <p:nvPr/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sv-SE" sz="800">
                <a:solidFill>
                  <a:schemeClr val="bg2"/>
                </a:solidFill>
                <a:latin typeface="+mn-lt"/>
              </a:rPr>
              <a:t>Hellénius</a:t>
            </a:r>
          </a:p>
        </p:txBody>
      </p:sp>
      <p:sp>
        <p:nvSpPr>
          <p:cNvPr id="12" name="Slide Number Placeholder 3"/>
          <p:cNvSpPr txBox="1">
            <a:spLocks noGrp="1"/>
          </p:cNvSpPr>
          <p:nvPr/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85EAC921-E9EF-40A6-A985-FECBC3311B81}" type="slidenum">
              <a:rPr lang="sv-SE" sz="800" b="1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19</a:t>
            </a:fld>
            <a:endParaRPr lang="sv-SE" sz="8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52230" name="AutoShape 3"/>
          <p:cNvSpPr>
            <a:spLocks noChangeArrowheads="1"/>
          </p:cNvSpPr>
          <p:nvPr/>
        </p:nvSpPr>
        <p:spPr bwMode="auto">
          <a:xfrm>
            <a:off x="3559175" y="1604963"/>
            <a:ext cx="1857375" cy="1668462"/>
          </a:xfrm>
          <a:prstGeom prst="triangle">
            <a:avLst>
              <a:gd name="adj" fmla="val 49995"/>
            </a:avLst>
          </a:prstGeom>
          <a:gradFill rotWithShape="1">
            <a:gsLst>
              <a:gs pos="0">
                <a:srgbClr val="002F2F"/>
              </a:gs>
              <a:gs pos="50000">
                <a:srgbClr val="006666"/>
              </a:gs>
              <a:gs pos="100000">
                <a:srgbClr val="002F2F"/>
              </a:gs>
            </a:gsLst>
            <a:lin ang="5400000" scaled="1"/>
          </a:gradFill>
          <a:ln w="25400">
            <a:solidFill>
              <a:srgbClr val="081D58"/>
            </a:solidFill>
            <a:miter lim="800000"/>
            <a:headEnd/>
            <a:tailEnd/>
          </a:ln>
          <a:effectLst>
            <a:outerShdw dist="119812" dir="1920323" algn="ctr" rotWithShape="0">
              <a:srgbClr val="081D58"/>
            </a:outerShdw>
          </a:effectLst>
        </p:spPr>
        <p:txBody>
          <a:bodyPr wrap="none" anchor="ctr"/>
          <a:lstStyle/>
          <a:p>
            <a:pPr eaLnBrk="0" hangingPunct="0"/>
            <a:endParaRPr lang="sv-SE" sz="2400">
              <a:latin typeface="Times" pitchFamily="18" charset="0"/>
            </a:endParaRPr>
          </a:p>
        </p:txBody>
      </p:sp>
      <p:sp>
        <p:nvSpPr>
          <p:cNvPr id="52231" name="Rectangle 4"/>
          <p:cNvSpPr>
            <a:spLocks noChangeArrowheads="1"/>
          </p:cNvSpPr>
          <p:nvPr/>
        </p:nvSpPr>
        <p:spPr bwMode="auto">
          <a:xfrm>
            <a:off x="3563938" y="2852738"/>
            <a:ext cx="1944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Mekanismer</a:t>
            </a:r>
          </a:p>
        </p:txBody>
      </p:sp>
      <p:sp>
        <p:nvSpPr>
          <p:cNvPr id="52232" name="AutoShape 5"/>
          <p:cNvSpPr>
            <a:spLocks noChangeArrowheads="1"/>
          </p:cNvSpPr>
          <p:nvPr/>
        </p:nvSpPr>
        <p:spPr bwMode="auto">
          <a:xfrm flipV="1">
            <a:off x="2716213" y="3384550"/>
            <a:ext cx="3559175" cy="1257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70 w 21600"/>
              <a:gd name="T13" fmla="*/ 4170 h 21600"/>
              <a:gd name="T14" fmla="*/ 17430 w 21600"/>
              <a:gd name="T15" fmla="*/ 174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740" y="21600"/>
                </a:lnTo>
                <a:lnTo>
                  <a:pt x="168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2F2F"/>
              </a:gs>
              <a:gs pos="50000">
                <a:srgbClr val="006666"/>
              </a:gs>
              <a:gs pos="100000">
                <a:srgbClr val="002F2F"/>
              </a:gs>
            </a:gsLst>
            <a:lin ang="5400000" scaled="1"/>
          </a:gradFill>
          <a:ln w="25400">
            <a:solidFill>
              <a:srgbClr val="081D58"/>
            </a:solidFill>
            <a:miter lim="800000"/>
            <a:headEnd/>
            <a:tailEnd/>
          </a:ln>
          <a:effectLst>
            <a:outerShdw dist="119812" dir="1920323" algn="ctr" rotWithShape="0">
              <a:srgbClr val="081D58"/>
            </a:outerShdw>
          </a:effectLst>
        </p:spPr>
        <p:txBody>
          <a:bodyPr wrap="none" anchor="ctr"/>
          <a:lstStyle/>
          <a:p>
            <a:endParaRPr lang="sv-SE"/>
          </a:p>
        </p:txBody>
      </p:sp>
      <p:sp>
        <p:nvSpPr>
          <p:cNvPr id="52233" name="AutoShape 6"/>
          <p:cNvSpPr>
            <a:spLocks noChangeArrowheads="1"/>
          </p:cNvSpPr>
          <p:nvPr/>
        </p:nvSpPr>
        <p:spPr bwMode="auto">
          <a:xfrm flipV="1">
            <a:off x="1924050" y="4724400"/>
            <a:ext cx="5129213" cy="12271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486 w 21600"/>
              <a:gd name="T13" fmla="*/ 3486 h 21600"/>
              <a:gd name="T14" fmla="*/ 18114 w 21600"/>
              <a:gd name="T15" fmla="*/ 181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372" y="21600"/>
                </a:lnTo>
                <a:lnTo>
                  <a:pt x="1822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2F2F"/>
              </a:gs>
              <a:gs pos="50000">
                <a:srgbClr val="006666"/>
              </a:gs>
              <a:gs pos="100000">
                <a:srgbClr val="002F2F"/>
              </a:gs>
            </a:gsLst>
            <a:lin ang="5400000" scaled="1"/>
          </a:gradFill>
          <a:ln w="25400">
            <a:solidFill>
              <a:srgbClr val="081D58"/>
            </a:solidFill>
            <a:miter lim="800000"/>
            <a:headEnd/>
            <a:tailEnd/>
          </a:ln>
          <a:effectLst>
            <a:outerShdw dist="119812" dir="1920323" algn="ctr" rotWithShape="0">
              <a:srgbClr val="081D58"/>
            </a:outerShdw>
          </a:effectLst>
        </p:spPr>
        <p:txBody>
          <a:bodyPr wrap="none" anchor="ctr"/>
          <a:lstStyle/>
          <a:p>
            <a:endParaRPr lang="sv-SE"/>
          </a:p>
        </p:txBody>
      </p:sp>
      <p:sp>
        <p:nvSpPr>
          <p:cNvPr id="52234" name="Rectangle 7"/>
          <p:cNvSpPr>
            <a:spLocks noChangeArrowheads="1"/>
          </p:cNvSpPr>
          <p:nvPr/>
        </p:nvSpPr>
        <p:spPr bwMode="auto">
          <a:xfrm>
            <a:off x="3565525" y="3838575"/>
            <a:ext cx="18827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Interventioner</a:t>
            </a:r>
          </a:p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Kliniska studier</a:t>
            </a:r>
          </a:p>
        </p:txBody>
      </p:sp>
      <p:sp>
        <p:nvSpPr>
          <p:cNvPr id="52235" name="Rectangle 8"/>
          <p:cNvSpPr>
            <a:spLocks noChangeArrowheads="1"/>
          </p:cNvSpPr>
          <p:nvPr/>
        </p:nvSpPr>
        <p:spPr bwMode="auto">
          <a:xfrm>
            <a:off x="2601913" y="4976813"/>
            <a:ext cx="37750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Observationer</a:t>
            </a:r>
          </a:p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Ekologiska och epidemiologiska </a:t>
            </a:r>
          </a:p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studier</a:t>
            </a:r>
          </a:p>
        </p:txBody>
      </p:sp>
      <p:sp>
        <p:nvSpPr>
          <p:cNvPr id="52236" name="Text Box 9"/>
          <p:cNvSpPr txBox="1">
            <a:spLocks noChangeArrowheads="1"/>
          </p:cNvSpPr>
          <p:nvPr/>
        </p:nvSpPr>
        <p:spPr bwMode="auto">
          <a:xfrm>
            <a:off x="1042988" y="1125538"/>
            <a:ext cx="7069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4000" b="1">
                <a:solidFill>
                  <a:schemeClr val="bg1"/>
                </a:solidFill>
              </a:rPr>
              <a:t>Forskning om mat och hälsa</a:t>
            </a:r>
          </a:p>
        </p:txBody>
      </p:sp>
    </p:spTree>
    <p:extLst>
      <p:ext uri="{BB962C8B-B14F-4D97-AF65-F5344CB8AC3E}">
        <p14:creationId xmlns:p14="http://schemas.microsoft.com/office/powerpoint/2010/main" val="2243978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84213" y="2054225"/>
            <a:ext cx="184150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GB" sz="1200" b="1">
              <a:solidFill>
                <a:srgbClr val="660066"/>
              </a:solidFill>
            </a:endParaRPr>
          </a:p>
        </p:txBody>
      </p:sp>
      <p:pic>
        <p:nvPicPr>
          <p:cNvPr id="246790" name="Picture 5" descr="_AAE43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260350"/>
            <a:ext cx="2125662" cy="29781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1" name="Picture 7" descr="MP90038744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60350"/>
            <a:ext cx="2055813" cy="29527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_AAE4638_46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340" y="262920"/>
            <a:ext cx="2157039" cy="302161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1403648" y="3487648"/>
            <a:ext cx="686598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CC0000"/>
              </a:buClr>
              <a:buSzPct val="135000"/>
              <a:buFont typeface="Wingdings" pitchFamily="2" charset="2"/>
              <a:buChar char="ü"/>
            </a:pPr>
            <a:r>
              <a:rPr lang="sv-SE" sz="2800" dirty="0"/>
              <a:t> </a:t>
            </a:r>
            <a:r>
              <a:rPr lang="sv-SE" sz="2800" dirty="0" smtClean="0"/>
              <a:t>snabbt ökande kunskapsbas</a:t>
            </a:r>
            <a:endParaRPr lang="sv-SE" sz="2800" dirty="0"/>
          </a:p>
          <a:p>
            <a:pPr eaLnBrk="1" hangingPunct="1">
              <a:buClr>
                <a:srgbClr val="CC0000"/>
              </a:buClr>
              <a:buSzPct val="135000"/>
              <a:buFont typeface="Wingdings" pitchFamily="2" charset="2"/>
              <a:buChar char="ü"/>
            </a:pPr>
            <a:r>
              <a:rPr lang="sv-SE" sz="2800" dirty="0"/>
              <a:t> </a:t>
            </a:r>
            <a:r>
              <a:rPr lang="sv-SE" sz="2800" dirty="0" smtClean="0"/>
              <a:t>men, trendkänsligt område</a:t>
            </a:r>
            <a:endParaRPr lang="sv-SE" sz="2800" dirty="0"/>
          </a:p>
          <a:p>
            <a:pPr eaLnBrk="1" hangingPunct="1">
              <a:buClr>
                <a:srgbClr val="CC0000"/>
              </a:buClr>
              <a:buSzPct val="135000"/>
              <a:buFont typeface="Wingdings" pitchFamily="2" charset="2"/>
              <a:buChar char="ü"/>
            </a:pPr>
            <a:r>
              <a:rPr lang="sv-SE" sz="2800" dirty="0"/>
              <a:t> bästa maten</a:t>
            </a:r>
            <a:r>
              <a:rPr lang="sv-SE" sz="2800" dirty="0" smtClean="0"/>
              <a:t>? vad säger vetenskapen?</a:t>
            </a:r>
            <a:endParaRPr lang="sv-SE" sz="2800" dirty="0"/>
          </a:p>
          <a:p>
            <a:pPr eaLnBrk="1" hangingPunct="1">
              <a:buClr>
                <a:srgbClr val="CC0000"/>
              </a:buClr>
              <a:buSzPct val="135000"/>
              <a:buFont typeface="Wingdings" pitchFamily="2" charset="2"/>
              <a:buChar char="ü"/>
            </a:pPr>
            <a:r>
              <a:rPr lang="sv-SE" sz="2800" dirty="0"/>
              <a:t> </a:t>
            </a:r>
            <a:r>
              <a:rPr lang="sv-SE" sz="2800" dirty="0" smtClean="0"/>
              <a:t>det går att ändra vanor med </a:t>
            </a:r>
          </a:p>
          <a:p>
            <a:pPr eaLnBrk="1" hangingPunct="1">
              <a:buClr>
                <a:srgbClr val="CC0000"/>
              </a:buClr>
              <a:buSzPct val="135000"/>
            </a:pPr>
            <a:r>
              <a:rPr lang="sv-SE" sz="2800" dirty="0"/>
              <a:t> </a:t>
            </a:r>
            <a:r>
              <a:rPr lang="sv-SE" sz="2800" dirty="0" smtClean="0"/>
              <a:t>    stora effekter på hälsan</a:t>
            </a:r>
          </a:p>
          <a:p>
            <a:pPr eaLnBrk="1" hangingPunct="1">
              <a:buClr>
                <a:srgbClr val="CC0000"/>
              </a:buClr>
              <a:buSzPct val="135000"/>
              <a:buFont typeface="Wingdings" pitchFamily="2" charset="2"/>
              <a:buChar char="ü"/>
            </a:pPr>
            <a:r>
              <a:rPr lang="sv-SE" sz="2800" dirty="0"/>
              <a:t> </a:t>
            </a:r>
            <a:r>
              <a:rPr lang="sv-SE" sz="2800" dirty="0" smtClean="0"/>
              <a:t>skuldfällan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9105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 txBox="1">
            <a:spLocks noGrp="1"/>
          </p:cNvSpPr>
          <p:nvPr/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75E76C87-18F6-40BB-89E0-3528029D808F}" type="datetime4">
              <a:rPr lang="sv-SE" sz="800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29 februari 2012</a:t>
            </a:fld>
            <a:endParaRPr lang="sv-SE" sz="8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8" name="Footer Placeholder 2"/>
          <p:cNvSpPr txBox="1">
            <a:spLocks noGrp="1"/>
          </p:cNvSpPr>
          <p:nvPr/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sv-SE" sz="800">
                <a:solidFill>
                  <a:schemeClr val="bg2"/>
                </a:solidFill>
                <a:latin typeface="+mn-lt"/>
              </a:rPr>
              <a:t>Hellénius</a:t>
            </a:r>
          </a:p>
        </p:txBody>
      </p:sp>
      <p:sp>
        <p:nvSpPr>
          <p:cNvPr id="9" name="Slide Number Placeholder 3"/>
          <p:cNvSpPr txBox="1">
            <a:spLocks noGrp="1"/>
          </p:cNvSpPr>
          <p:nvPr/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3E9935EC-5F86-4264-A1B5-190FE2071EAC}" type="slidenum">
              <a:rPr lang="sv-SE" sz="800" b="1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20</a:t>
            </a:fld>
            <a:endParaRPr lang="sv-SE" sz="8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53253" name="Text Box 2"/>
          <p:cNvSpPr txBox="1">
            <a:spLocks noChangeArrowheads="1"/>
          </p:cNvSpPr>
          <p:nvPr/>
        </p:nvSpPr>
        <p:spPr bwMode="auto">
          <a:xfrm>
            <a:off x="838200" y="1143000"/>
            <a:ext cx="7086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4000">
                <a:solidFill>
                  <a:srgbClr val="006666"/>
                </a:solidFill>
              </a:rPr>
              <a:t>The Lyon Diet Heart Trial</a:t>
            </a:r>
          </a:p>
        </p:txBody>
      </p:sp>
      <p:sp>
        <p:nvSpPr>
          <p:cNvPr id="53254" name="Text Box 3"/>
          <p:cNvSpPr txBox="1">
            <a:spLocks noChangeArrowheads="1"/>
          </p:cNvSpPr>
          <p:nvPr/>
        </p:nvSpPr>
        <p:spPr bwMode="auto">
          <a:xfrm>
            <a:off x="838200" y="2135188"/>
            <a:ext cx="33591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/>
              <a:t>Drygt 600 män och kvinnor med en första hjärtinfarkt randomiserades till en interventionsgrupp (Int, n 302) som fick kostråd eller kontroll grupp (K, n 303). Följdes upp efter 27 månader.</a:t>
            </a:r>
          </a:p>
        </p:txBody>
      </p:sp>
      <p:sp>
        <p:nvSpPr>
          <p:cNvPr id="53255" name="Rectangle 4"/>
          <p:cNvSpPr>
            <a:spLocks noChangeArrowheads="1"/>
          </p:cNvSpPr>
          <p:nvPr/>
        </p:nvSpPr>
        <p:spPr bwMode="auto">
          <a:xfrm>
            <a:off x="6400800" y="6172200"/>
            <a:ext cx="2455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1000" b="1"/>
              <a:t>de Lorgeril et al. Lancet 1994;343:1454-9.</a:t>
            </a:r>
          </a:p>
        </p:txBody>
      </p:sp>
      <p:sp>
        <p:nvSpPr>
          <p:cNvPr id="332805" name="Text Box 5"/>
          <p:cNvSpPr txBox="1">
            <a:spLocks noChangeArrowheads="1"/>
          </p:cNvSpPr>
          <p:nvPr/>
        </p:nvSpPr>
        <p:spPr bwMode="auto">
          <a:xfrm>
            <a:off x="1808163" y="4406900"/>
            <a:ext cx="4564062" cy="1614488"/>
          </a:xfrm>
          <a:prstGeom prst="rect">
            <a:avLst/>
          </a:prstGeom>
          <a:solidFill>
            <a:srgbClr val="DAECEE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Resultat		</a:t>
            </a:r>
            <a:r>
              <a:rPr lang="en-GB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	K</a:t>
            </a:r>
            <a:endParaRPr lang="en-GB" sz="4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Hjärtdöd		3	16</a:t>
            </a:r>
          </a:p>
          <a:p>
            <a:pPr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Hjärtinfarkt		5	17</a:t>
            </a:r>
          </a:p>
          <a:p>
            <a:pPr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Total dödlighet	8	20</a:t>
            </a:r>
          </a:p>
        </p:txBody>
      </p:sp>
      <p:pic>
        <p:nvPicPr>
          <p:cNvPr id="72713" name="Picture 9" descr="MPj0432821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69" y="1838325"/>
            <a:ext cx="3794919" cy="252994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Text Box 7"/>
          <p:cNvSpPr txBox="1">
            <a:spLocks noChangeArrowheads="1"/>
          </p:cNvSpPr>
          <p:nvPr/>
        </p:nvSpPr>
        <p:spPr bwMode="auto">
          <a:xfrm>
            <a:off x="2076450" y="130175"/>
            <a:ext cx="49577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9572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2800">
                <a:solidFill>
                  <a:srgbClr val="008080"/>
                </a:solidFill>
              </a:rPr>
              <a:t>Världsrekord i </a:t>
            </a:r>
          </a:p>
          <a:p>
            <a:pPr algn="ctr" eaLnBrk="1" hangingPunct="1"/>
            <a:r>
              <a:rPr lang="sv-SE" sz="2800">
                <a:solidFill>
                  <a:srgbClr val="008080"/>
                </a:solidFill>
              </a:rPr>
              <a:t>att förebygga hjärtkärlsjukdom</a:t>
            </a:r>
          </a:p>
        </p:txBody>
      </p:sp>
    </p:spTree>
    <p:extLst>
      <p:ext uri="{BB962C8B-B14F-4D97-AF65-F5344CB8AC3E}">
        <p14:creationId xmlns:p14="http://schemas.microsoft.com/office/powerpoint/2010/main" val="105784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232473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197225"/>
            <a:ext cx="345598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06700"/>
            <a:ext cx="4706937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55650" y="617538"/>
            <a:ext cx="7177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3200">
                <a:solidFill>
                  <a:srgbClr val="006666"/>
                </a:solidFill>
              </a:rPr>
              <a:t>Medelhavsmat på svenska - NORDIET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924550" y="6354763"/>
            <a:ext cx="26082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Adamsson V et al. J Intern Med 2010;e pub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774700" y="1268413"/>
            <a:ext cx="82740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/>
              <a:t>88 friska medelålders (25-65) kvinnor (n 54) och män (n 34), RCT, 6 veckor, </a:t>
            </a:r>
          </a:p>
          <a:p>
            <a:pPr eaLnBrk="1" hangingPunct="1"/>
            <a:r>
              <a:rPr lang="sv-SE"/>
              <a:t>Nordisk hälsosam mat; 27 E% fett, 52 E% kolhydrater, 19 E% protein, 2 E% alk </a:t>
            </a:r>
          </a:p>
          <a:p>
            <a:pPr eaLnBrk="1" hangingPunct="1"/>
            <a:endParaRPr lang="sv-SE"/>
          </a:p>
          <a:p>
            <a:pPr eaLnBrk="1" hangingPunct="1"/>
            <a:r>
              <a:rPr lang="sv-SE" sz="2400">
                <a:solidFill>
                  <a:srgbClr val="006666"/>
                </a:solidFill>
              </a:rPr>
              <a:t>MERA 	fullkorn, frukt, bär, rapsolja, nötter, fisk</a:t>
            </a:r>
          </a:p>
          <a:p>
            <a:pPr eaLnBrk="1" hangingPunct="1"/>
            <a:r>
              <a:rPr lang="sv-SE" sz="2400">
                <a:solidFill>
                  <a:srgbClr val="006666"/>
                </a:solidFill>
              </a:rPr>
              <a:t>MINDRE 	mättat fett, socker och salt</a:t>
            </a:r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auto">
          <a:xfrm>
            <a:off x="3492500" y="2781300"/>
            <a:ext cx="1584325" cy="3744913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597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8575"/>
            <a:ext cx="7056437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 Box 6"/>
          <p:cNvSpPr txBox="1">
            <a:spLocks noChangeArrowheads="1"/>
          </p:cNvSpPr>
          <p:nvPr/>
        </p:nvSpPr>
        <p:spPr bwMode="auto">
          <a:xfrm>
            <a:off x="6208713" y="6283325"/>
            <a:ext cx="24399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000"/>
              <a:t>Iggman D et al. J Intern Med 2011; epub</a:t>
            </a:r>
          </a:p>
        </p:txBody>
      </p:sp>
      <p:pic>
        <p:nvPicPr>
          <p:cNvPr id="53251" name="Picture 9" descr="MPj0432745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5300" y="2492375"/>
            <a:ext cx="1327150" cy="15843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53252" name="Picture 7" descr="VM_mejeriproduk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2492375"/>
            <a:ext cx="1584325" cy="15843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53253" name="Text Box 11"/>
          <p:cNvSpPr txBox="1">
            <a:spLocks noChangeArrowheads="1"/>
          </p:cNvSpPr>
          <p:nvPr/>
        </p:nvSpPr>
        <p:spPr bwMode="auto">
          <a:xfrm>
            <a:off x="1042988" y="2636838"/>
            <a:ext cx="38290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/>
              <a:t>RCT, cross-over, 2x3 veckor,</a:t>
            </a:r>
          </a:p>
          <a:p>
            <a:r>
              <a:rPr lang="sv-SE"/>
              <a:t>20 friska individer 25-68 år </a:t>
            </a:r>
          </a:p>
          <a:p>
            <a:r>
              <a:rPr lang="sv-SE"/>
              <a:t>med höga blodfetter, två koster, </a:t>
            </a:r>
          </a:p>
          <a:p>
            <a:r>
              <a:rPr lang="sv-SE"/>
              <a:t>lika mycket energi, ca 36 E % fett,</a:t>
            </a:r>
          </a:p>
          <a:p>
            <a:r>
              <a:rPr lang="sv-SE"/>
              <a:t>olika fettkvalitet, mättat eller omättat</a:t>
            </a:r>
          </a:p>
          <a:p>
            <a:r>
              <a:rPr lang="sv-SE"/>
              <a:t>(rapsolja)</a:t>
            </a:r>
          </a:p>
        </p:txBody>
      </p:sp>
      <p:sp>
        <p:nvSpPr>
          <p:cNvPr id="53254" name="Text Box 12"/>
          <p:cNvSpPr txBox="1">
            <a:spLocks noChangeArrowheads="1"/>
          </p:cNvSpPr>
          <p:nvPr/>
        </p:nvSpPr>
        <p:spPr bwMode="auto">
          <a:xfrm>
            <a:off x="487363" y="4473575"/>
            <a:ext cx="83550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CC0000"/>
              </a:buClr>
              <a:buSzPct val="135000"/>
              <a:buFont typeface="Wingdings" pitchFamily="2" charset="2"/>
              <a:buChar char="ü"/>
            </a:pPr>
            <a:r>
              <a:rPr lang="sv-SE" sz="2000"/>
              <a:t>  </a:t>
            </a:r>
            <a:r>
              <a:rPr lang="sv-SE" sz="2400" b="1">
                <a:solidFill>
                  <a:srgbClr val="008080"/>
                </a:solidFill>
              </a:rPr>
              <a:t>snabba förändringar i blodfetter</a:t>
            </a:r>
          </a:p>
          <a:p>
            <a:pPr>
              <a:buClr>
                <a:srgbClr val="CC0000"/>
              </a:buClr>
              <a:buSzPct val="135000"/>
              <a:buFont typeface="Wingdings" pitchFamily="2" charset="2"/>
              <a:buChar char="ü"/>
            </a:pPr>
            <a:r>
              <a:rPr lang="sv-SE" sz="2400" b="1">
                <a:solidFill>
                  <a:srgbClr val="008080"/>
                </a:solidFill>
              </a:rPr>
              <a:t> kraftiga förändringar</a:t>
            </a:r>
          </a:p>
          <a:p>
            <a:pPr>
              <a:buClr>
                <a:srgbClr val="CC0000"/>
              </a:buClr>
              <a:buSzPct val="135000"/>
              <a:buFont typeface="Wingdings" pitchFamily="2" charset="2"/>
              <a:buChar char="ü"/>
            </a:pPr>
            <a:r>
              <a:rPr lang="sv-SE" sz="2400" b="1">
                <a:solidFill>
                  <a:srgbClr val="008080"/>
                </a:solidFill>
              </a:rPr>
              <a:t> S-kol - 17%, LDL-kol -17%, S-Tg  - 20 % med rapsoljan</a:t>
            </a:r>
          </a:p>
        </p:txBody>
      </p:sp>
    </p:spTree>
    <p:extLst>
      <p:ext uri="{BB962C8B-B14F-4D97-AF65-F5344CB8AC3E}">
        <p14:creationId xmlns:p14="http://schemas.microsoft.com/office/powerpoint/2010/main" val="281962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val 2"/>
          <p:cNvSpPr>
            <a:spLocks noChangeArrowheads="1"/>
          </p:cNvSpPr>
          <p:nvPr/>
        </p:nvSpPr>
        <p:spPr bwMode="auto">
          <a:xfrm>
            <a:off x="6789738" y="5594350"/>
            <a:ext cx="2162175" cy="985838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23" name="Oval 3"/>
          <p:cNvSpPr>
            <a:spLocks noChangeArrowheads="1"/>
          </p:cNvSpPr>
          <p:nvPr/>
        </p:nvSpPr>
        <p:spPr bwMode="auto">
          <a:xfrm>
            <a:off x="6927850" y="4130675"/>
            <a:ext cx="1735138" cy="722313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24" name="Oval 4"/>
          <p:cNvSpPr>
            <a:spLocks noChangeArrowheads="1"/>
          </p:cNvSpPr>
          <p:nvPr/>
        </p:nvSpPr>
        <p:spPr bwMode="auto">
          <a:xfrm>
            <a:off x="6977063" y="2990850"/>
            <a:ext cx="1982787" cy="846138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4787900" y="1166813"/>
            <a:ext cx="1909763" cy="533400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6034088" y="1651000"/>
            <a:ext cx="1346200" cy="533400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27" name="Oval 7"/>
          <p:cNvSpPr>
            <a:spLocks noChangeArrowheads="1"/>
          </p:cNvSpPr>
          <p:nvPr/>
        </p:nvSpPr>
        <p:spPr bwMode="auto">
          <a:xfrm>
            <a:off x="1882775" y="1239838"/>
            <a:ext cx="2760663" cy="533400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28" name="Oval 8"/>
          <p:cNvSpPr>
            <a:spLocks noChangeArrowheads="1"/>
          </p:cNvSpPr>
          <p:nvPr/>
        </p:nvSpPr>
        <p:spPr bwMode="auto">
          <a:xfrm>
            <a:off x="5662613" y="5145088"/>
            <a:ext cx="1633537" cy="533400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>
            <a:off x="5062538" y="5778500"/>
            <a:ext cx="1431925" cy="576263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30" name="Oval 10"/>
          <p:cNvSpPr>
            <a:spLocks noChangeArrowheads="1"/>
          </p:cNvSpPr>
          <p:nvPr/>
        </p:nvSpPr>
        <p:spPr bwMode="auto">
          <a:xfrm>
            <a:off x="1141413" y="5556250"/>
            <a:ext cx="2309812" cy="696913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31" name="Oval 11"/>
          <p:cNvSpPr>
            <a:spLocks noChangeArrowheads="1"/>
          </p:cNvSpPr>
          <p:nvPr/>
        </p:nvSpPr>
        <p:spPr bwMode="auto">
          <a:xfrm>
            <a:off x="338138" y="4243388"/>
            <a:ext cx="2284412" cy="1136650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32" name="Oval 12"/>
          <p:cNvSpPr>
            <a:spLocks noChangeArrowheads="1"/>
          </p:cNvSpPr>
          <p:nvPr/>
        </p:nvSpPr>
        <p:spPr bwMode="auto">
          <a:xfrm>
            <a:off x="425450" y="2663825"/>
            <a:ext cx="1784350" cy="696913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33" name="Oval 13"/>
          <p:cNvSpPr>
            <a:spLocks noChangeArrowheads="1"/>
          </p:cNvSpPr>
          <p:nvPr/>
        </p:nvSpPr>
        <p:spPr bwMode="auto">
          <a:xfrm>
            <a:off x="628650" y="1724025"/>
            <a:ext cx="1782763" cy="696913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34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463"/>
            <a:ext cx="9144000" cy="1143001"/>
          </a:xfrm>
        </p:spPr>
        <p:txBody>
          <a:bodyPr/>
          <a:lstStyle/>
          <a:p>
            <a:r>
              <a:rPr lang="sv-SE" sz="3600" b="1" smtClean="0">
                <a:solidFill>
                  <a:srgbClr val="006666"/>
                </a:solidFill>
              </a:rPr>
              <a:t>Mekanismer – </a:t>
            </a:r>
            <a:br>
              <a:rPr lang="sv-SE" sz="3600" b="1" smtClean="0">
                <a:solidFill>
                  <a:srgbClr val="006666"/>
                </a:solidFill>
              </a:rPr>
            </a:br>
            <a:r>
              <a:rPr lang="sv-SE" sz="2400" b="1" smtClean="0">
                <a:solidFill>
                  <a:srgbClr val="006666"/>
                </a:solidFill>
              </a:rPr>
              <a:t>varför är ”medelhavsmat” skyddande?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2124075" y="1262063"/>
            <a:ext cx="2454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dirty="0" smtClean="0">
                <a:solidFill>
                  <a:schemeClr val="bg1"/>
                </a:solidFill>
              </a:rPr>
              <a:t>Lipoproteinomsättning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5003800" y="1196975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>
                <a:solidFill>
                  <a:schemeClr val="bg1"/>
                </a:solidFill>
              </a:rPr>
              <a:t>Kärlreaktivitet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6184900" y="1717675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>
                <a:solidFill>
                  <a:schemeClr val="bg1"/>
                </a:solidFill>
              </a:rPr>
              <a:t>Blodtryck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7143750" y="3079750"/>
            <a:ext cx="179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>
                <a:solidFill>
                  <a:schemeClr val="bg1"/>
                </a:solidFill>
              </a:rPr>
              <a:t>Direkta effekter </a:t>
            </a:r>
          </a:p>
          <a:p>
            <a:pPr eaLnBrk="1" hangingPunct="1"/>
            <a:r>
              <a:rPr lang="sv-SE">
                <a:solidFill>
                  <a:schemeClr val="bg1"/>
                </a:solidFill>
              </a:rPr>
              <a:t>på hjärtat</a:t>
            </a: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7143750" y="4160838"/>
            <a:ext cx="139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>
                <a:solidFill>
                  <a:schemeClr val="bg1"/>
                </a:solidFill>
              </a:rPr>
              <a:t>Koagulation</a:t>
            </a:r>
          </a:p>
          <a:p>
            <a:pPr eaLnBrk="1" hangingPunct="1"/>
            <a:r>
              <a:rPr lang="sv-SE">
                <a:solidFill>
                  <a:schemeClr val="bg1"/>
                </a:solidFill>
              </a:rPr>
              <a:t>Fibrinolys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6880225" y="5778500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>
                <a:solidFill>
                  <a:schemeClr val="bg1"/>
                </a:solidFill>
              </a:rPr>
              <a:t>Glukos- och insulin</a:t>
            </a:r>
          </a:p>
          <a:p>
            <a:pPr eaLnBrk="1" hangingPunct="1"/>
            <a:r>
              <a:rPr lang="sv-SE">
                <a:solidFill>
                  <a:schemeClr val="bg1"/>
                </a:solidFill>
              </a:rPr>
              <a:t>omsättning</a:t>
            </a:r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5748338" y="52181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>
                <a:solidFill>
                  <a:schemeClr val="bg1"/>
                </a:solidFill>
              </a:rPr>
              <a:t>Inflammation</a:t>
            </a:r>
          </a:p>
        </p:txBody>
      </p:sp>
      <p:sp>
        <p:nvSpPr>
          <p:cNvPr id="56342" name="Text Box 22"/>
          <p:cNvSpPr txBox="1">
            <a:spLocks noChangeArrowheads="1"/>
          </p:cNvSpPr>
          <p:nvPr/>
        </p:nvSpPr>
        <p:spPr bwMode="auto">
          <a:xfrm>
            <a:off x="1196975" y="5700713"/>
            <a:ext cx="217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>
                <a:solidFill>
                  <a:schemeClr val="bg1"/>
                </a:solidFill>
              </a:rPr>
              <a:t>Fettsyrametabolism</a:t>
            </a:r>
          </a:p>
        </p:txBody>
      </p:sp>
      <p:sp>
        <p:nvSpPr>
          <p:cNvPr id="56343" name="Text Box 23"/>
          <p:cNvSpPr txBox="1">
            <a:spLocks noChangeArrowheads="1"/>
          </p:cNvSpPr>
          <p:nvPr/>
        </p:nvSpPr>
        <p:spPr bwMode="auto">
          <a:xfrm>
            <a:off x="735013" y="4303713"/>
            <a:ext cx="16827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>
                <a:solidFill>
                  <a:schemeClr val="bg1"/>
                </a:solidFill>
              </a:rPr>
              <a:t>Vikt</a:t>
            </a:r>
          </a:p>
          <a:p>
            <a:pPr eaLnBrk="1" hangingPunct="1"/>
            <a:r>
              <a:rPr lang="sv-SE">
                <a:solidFill>
                  <a:schemeClr val="bg1"/>
                </a:solidFill>
              </a:rPr>
              <a:t>Bukfetma</a:t>
            </a:r>
          </a:p>
          <a:p>
            <a:pPr eaLnBrk="1" hangingPunct="1"/>
            <a:r>
              <a:rPr lang="sv-SE">
                <a:solidFill>
                  <a:schemeClr val="bg1"/>
                </a:solidFill>
              </a:rPr>
              <a:t>Fettdistribution</a:t>
            </a:r>
          </a:p>
        </p:txBody>
      </p:sp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534988" y="2806700"/>
            <a:ext cx="1528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>
                <a:solidFill>
                  <a:schemeClr val="bg1"/>
                </a:solidFill>
              </a:rPr>
              <a:t>Aptitreglering</a:t>
            </a:r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655638" y="1882775"/>
            <a:ext cx="1671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>
                <a:solidFill>
                  <a:schemeClr val="bg1"/>
                </a:solidFill>
              </a:rPr>
              <a:t>Hormonbalans</a:t>
            </a:r>
          </a:p>
        </p:txBody>
      </p:sp>
      <p:sp>
        <p:nvSpPr>
          <p:cNvPr id="56346" name="Text Box 26"/>
          <p:cNvSpPr txBox="1">
            <a:spLocks noChangeArrowheads="1"/>
          </p:cNvSpPr>
          <p:nvPr/>
        </p:nvSpPr>
        <p:spPr bwMode="auto">
          <a:xfrm>
            <a:off x="5364163" y="5876925"/>
            <a:ext cx="819150" cy="366713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>
                <a:solidFill>
                  <a:schemeClr val="bg1"/>
                </a:solidFill>
              </a:rPr>
              <a:t>Gener</a:t>
            </a:r>
          </a:p>
        </p:txBody>
      </p:sp>
      <p:sp>
        <p:nvSpPr>
          <p:cNvPr id="56347" name="Oval 27"/>
          <p:cNvSpPr>
            <a:spLocks noChangeArrowheads="1"/>
          </p:cNvSpPr>
          <p:nvPr/>
        </p:nvSpPr>
        <p:spPr bwMode="auto">
          <a:xfrm>
            <a:off x="3282950" y="6096000"/>
            <a:ext cx="1633538" cy="533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48" name="Oval 28"/>
          <p:cNvSpPr>
            <a:spLocks noChangeArrowheads="1"/>
          </p:cNvSpPr>
          <p:nvPr/>
        </p:nvSpPr>
        <p:spPr bwMode="auto">
          <a:xfrm>
            <a:off x="6864350" y="2036763"/>
            <a:ext cx="1784350" cy="6969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49" name="Oval 29"/>
          <p:cNvSpPr>
            <a:spLocks noChangeArrowheads="1"/>
          </p:cNvSpPr>
          <p:nvPr/>
        </p:nvSpPr>
        <p:spPr bwMode="auto">
          <a:xfrm>
            <a:off x="515938" y="3517900"/>
            <a:ext cx="1346200" cy="533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pic>
        <p:nvPicPr>
          <p:cNvPr id="56350" name="Picture 30" descr="ber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2395538"/>
            <a:ext cx="1995488" cy="261778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1" name="Picture 31" descr="40529864_3615b8f3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9188"/>
            <a:ext cx="1952625" cy="262413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52" name="Oval 27"/>
          <p:cNvSpPr>
            <a:spLocks noChangeArrowheads="1"/>
          </p:cNvSpPr>
          <p:nvPr/>
        </p:nvSpPr>
        <p:spPr bwMode="auto">
          <a:xfrm>
            <a:off x="3481388" y="1793875"/>
            <a:ext cx="1633537" cy="533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6353" name="Oval 27"/>
          <p:cNvSpPr>
            <a:spLocks noChangeArrowheads="1"/>
          </p:cNvSpPr>
          <p:nvPr/>
        </p:nvSpPr>
        <p:spPr bwMode="auto">
          <a:xfrm>
            <a:off x="3009900" y="5059363"/>
            <a:ext cx="1633538" cy="533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85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1467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146526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spenat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256698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lettu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63625"/>
            <a:ext cx="251936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7" name="Picture 5" descr="R%C3%B6dbe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2252663" cy="16938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042988" y="706438"/>
            <a:ext cx="67468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4000" dirty="0">
                <a:solidFill>
                  <a:srgbClr val="008080"/>
                </a:solidFill>
              </a:rPr>
              <a:t>Nitrat och hjärtkärlprevention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312863" y="3559175"/>
            <a:ext cx="65722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2400" dirty="0"/>
              <a:t>NO-liknande effekter</a:t>
            </a:r>
          </a:p>
          <a:p>
            <a:pPr eaLnBrk="1" hangingPunct="1"/>
            <a:endParaRPr lang="sv-SE" sz="2400" dirty="0"/>
          </a:p>
          <a:p>
            <a:pPr eaLnBrk="1" hangingPunct="1"/>
            <a:r>
              <a:rPr lang="sv-SE" sz="2400" dirty="0"/>
              <a:t>-  blodtryckssänkande effekt</a:t>
            </a:r>
          </a:p>
          <a:p>
            <a:pPr eaLnBrk="1" hangingPunct="1">
              <a:buFontTx/>
              <a:buChar char="-"/>
            </a:pPr>
            <a:r>
              <a:rPr lang="sv-SE" sz="2400" dirty="0"/>
              <a:t>  minskad trombocytadhesivitet</a:t>
            </a:r>
          </a:p>
          <a:p>
            <a:pPr eaLnBrk="1" hangingPunct="1">
              <a:buFontTx/>
              <a:buChar char="-"/>
            </a:pPr>
            <a:r>
              <a:rPr lang="sv-SE" sz="2400" dirty="0"/>
              <a:t>  motverkar bukfetma och metabola syndromet</a:t>
            </a:r>
            <a:endParaRPr lang="sv-SE" sz="3200" dirty="0"/>
          </a:p>
          <a:p>
            <a:pPr eaLnBrk="1" hangingPunct="1">
              <a:buFontTx/>
              <a:buChar char="-"/>
            </a:pPr>
            <a:r>
              <a:rPr lang="sv-SE" sz="2400" dirty="0"/>
              <a:t>  förbättrad fysisk prestationsförmåga</a:t>
            </a:r>
          </a:p>
          <a:p>
            <a:pPr eaLnBrk="1" hangingPunct="1"/>
            <a:endParaRPr lang="sv-SE" sz="2400" dirty="0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5343525" y="6354763"/>
            <a:ext cx="3683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Lundberg JO et al. Cardiovascular Research 2010;e pub 3 nov</a:t>
            </a:r>
          </a:p>
        </p:txBody>
      </p:sp>
      <p:sp>
        <p:nvSpPr>
          <p:cNvPr id="55305" name="textruta 1"/>
          <p:cNvSpPr txBox="1">
            <a:spLocks noChangeArrowheads="1"/>
          </p:cNvSpPr>
          <p:nvPr/>
        </p:nvSpPr>
        <p:spPr bwMode="auto">
          <a:xfrm>
            <a:off x="179388" y="115888"/>
            <a:ext cx="19732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3200" b="1" i="1">
                <a:solidFill>
                  <a:srgbClr val="C00000"/>
                </a:solidFill>
                <a:latin typeface="Bradley Hand ITC" pitchFamily="66" charset="0"/>
              </a:rPr>
              <a:t>Nya rön</a:t>
            </a:r>
            <a:r>
              <a:rPr lang="sv-SE" sz="3200" b="1">
                <a:solidFill>
                  <a:srgbClr val="C00000"/>
                </a:solidFill>
                <a:latin typeface="Bradley Hand ITC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646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Date Placeholder 1"/>
          <p:cNvSpPr txBox="1">
            <a:spLocks noGrp="1"/>
          </p:cNvSpPr>
          <p:nvPr/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2A05EDA-E4A8-4681-BBD7-4D090F10D4EE}" type="datetime4">
              <a:rPr lang="sv-SE" sz="800">
                <a:solidFill>
                  <a:schemeClr val="bg2"/>
                </a:solidFill>
                <a:latin typeface="Calibri" pitchFamily="34" charset="0"/>
              </a:rPr>
              <a:pPr algn="r" eaLnBrk="0" hangingPunct="0"/>
              <a:t>29 februari 2012</a:t>
            </a:fld>
            <a:endParaRPr lang="sv-SE" sz="80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55298" name="Footer Placeholder 2"/>
          <p:cNvSpPr txBox="1">
            <a:spLocks noGrp="1"/>
          </p:cNvSpPr>
          <p:nvPr/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sv-SE" sz="800">
                <a:solidFill>
                  <a:schemeClr val="bg2"/>
                </a:solidFill>
                <a:latin typeface="Calibri" pitchFamily="34" charset="0"/>
              </a:rPr>
              <a:t>Hellénius</a:t>
            </a:r>
          </a:p>
        </p:txBody>
      </p:sp>
      <p:sp>
        <p:nvSpPr>
          <p:cNvPr id="55299" name="Slide Number Placeholder 3"/>
          <p:cNvSpPr txBox="1">
            <a:spLocks noGrp="1"/>
          </p:cNvSpPr>
          <p:nvPr/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9E1D0C2C-B73B-42D1-B66C-366006EA73B5}" type="slidenum">
              <a:rPr lang="sv-SE" sz="800" b="1">
                <a:solidFill>
                  <a:schemeClr val="bg2"/>
                </a:solidFill>
                <a:latin typeface="Calibri" pitchFamily="34" charset="0"/>
              </a:rPr>
              <a:pPr algn="r" eaLnBrk="0" hangingPunct="0"/>
              <a:t>25</a:t>
            </a:fld>
            <a:endParaRPr lang="sv-SE" sz="800" b="1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6019800" y="6096000"/>
            <a:ext cx="2733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000" b="1"/>
              <a:t>Mirabello L et al. Aging Cell 2009;8:405-13.</a:t>
            </a:r>
          </a:p>
        </p:txBody>
      </p:sp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133600"/>
            <a:ext cx="36195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7"/>
          <p:cNvSpPr txBox="1">
            <a:spLocks noChangeArrowheads="1"/>
          </p:cNvSpPr>
          <p:nvPr/>
        </p:nvSpPr>
        <p:spPr bwMode="auto">
          <a:xfrm>
            <a:off x="1633538" y="476250"/>
            <a:ext cx="52671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4000" dirty="0" err="1">
                <a:solidFill>
                  <a:srgbClr val="008080"/>
                </a:solidFill>
              </a:rPr>
              <a:t>Telomerlängd</a:t>
            </a:r>
            <a:r>
              <a:rPr lang="sv-SE" sz="4000" dirty="0">
                <a:solidFill>
                  <a:srgbClr val="008080"/>
                </a:solidFill>
              </a:rPr>
              <a:t> och livsstil</a:t>
            </a:r>
          </a:p>
        </p:txBody>
      </p:sp>
      <p:sp>
        <p:nvSpPr>
          <p:cNvPr id="55303" name="Text Box 8"/>
          <p:cNvSpPr txBox="1">
            <a:spLocks noChangeArrowheads="1"/>
          </p:cNvSpPr>
          <p:nvPr/>
        </p:nvSpPr>
        <p:spPr bwMode="auto">
          <a:xfrm>
            <a:off x="1522413" y="1543050"/>
            <a:ext cx="3336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400"/>
              <a:t>PCLO Cancer Screening Trial, 154 942</a:t>
            </a:r>
          </a:p>
          <a:p>
            <a:r>
              <a:rPr lang="sv-SE" sz="1400"/>
              <a:t>Personer 55-74 år ur befolkningen, USA</a:t>
            </a:r>
          </a:p>
        </p:txBody>
      </p:sp>
      <p:sp>
        <p:nvSpPr>
          <p:cNvPr id="55304" name="Text Box 9"/>
          <p:cNvSpPr txBox="1">
            <a:spLocks noChangeArrowheads="1"/>
          </p:cNvSpPr>
          <p:nvPr/>
        </p:nvSpPr>
        <p:spPr bwMode="auto">
          <a:xfrm>
            <a:off x="1316038" y="5334000"/>
            <a:ext cx="3976687" cy="639763"/>
          </a:xfrm>
          <a:prstGeom prst="rect">
            <a:avLst/>
          </a:prstGeom>
          <a:solidFill>
            <a:srgbClr val="DAECE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200"/>
              <a:t>Lifestyle 1 – rökning, frukt och grönt, BMI, fysisk aktivitet</a:t>
            </a:r>
          </a:p>
          <a:p>
            <a:r>
              <a:rPr lang="sv-SE" sz="1200"/>
              <a:t>Lifestyle 2 – frukt och grönt, fettintag</a:t>
            </a:r>
          </a:p>
          <a:p>
            <a:r>
              <a:rPr lang="sv-SE" sz="1200"/>
              <a:t>Lifestyle 3 – karoten, vitamin E, lycopen, selen</a:t>
            </a:r>
          </a:p>
        </p:txBody>
      </p:sp>
      <p:pic>
        <p:nvPicPr>
          <p:cNvPr id="81930" name="Picture 10" descr="_AAE4638_464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435600" y="1916832"/>
            <a:ext cx="2952824" cy="413668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</p:pic>
      <p:pic>
        <p:nvPicPr>
          <p:cNvPr id="55306" name="Picture 2" descr="http://www.neuroportalen.com/images/bc7251-0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" y="93663"/>
            <a:ext cx="1385888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4" descr="http://touchoftobben.blogg.se/images/2009/chromosome_51049715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6975" y="93663"/>
            <a:ext cx="1368425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54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MP900430794[1]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420989" y="188913"/>
            <a:ext cx="2472185" cy="15843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79388" y="1773238"/>
            <a:ext cx="8896350" cy="4759325"/>
          </a:xfrm>
          <a:prstGeom prst="rect">
            <a:avLst/>
          </a:prstGeom>
          <a:solidFill>
            <a:srgbClr val="F1F9F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r>
              <a:rPr lang="sv-SE"/>
              <a:t>sträva efter normal vikt genom balanserat matintag och ökad fysisk aktivitet. </a:t>
            </a:r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None/>
            </a:pPr>
            <a:r>
              <a:rPr lang="sv-SE"/>
              <a:t>   Gäller alla åldergrupper</a:t>
            </a:r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endParaRPr lang="sv-SE"/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r>
              <a:rPr lang="sv-SE"/>
              <a:t>mera grönsaker och frukt, ssk mörkgröna, röda, oranga samt mera ärtor och bönor</a:t>
            </a:r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endParaRPr lang="sv-SE"/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r>
              <a:rPr lang="sv-SE"/>
              <a:t>högst 10 E% från mättade fetter, ersätt med omättade</a:t>
            </a:r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None/>
            </a:pPr>
            <a:r>
              <a:rPr lang="sv-SE"/>
              <a:t> </a:t>
            </a:r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r>
              <a:rPr lang="sv-SE"/>
              <a:t>minimera intaget av transfetter</a:t>
            </a:r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endParaRPr lang="sv-SE"/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r>
              <a:rPr lang="sv-SE"/>
              <a:t>låt oljor ersätta fasta fetter</a:t>
            </a:r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endParaRPr lang="sv-SE"/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r>
              <a:rPr lang="sv-SE"/>
              <a:t>välj fullkornsbröd</a:t>
            </a:r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endParaRPr lang="sv-SE"/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r>
              <a:rPr lang="sv-SE"/>
              <a:t>varierat proteinintag, låt fisk och skaldjur ersätta en del kött och fågel</a:t>
            </a:r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endParaRPr lang="sv-SE"/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r>
              <a:rPr lang="sv-SE"/>
              <a:t>begränsa intaget av söta drycker och annat socker</a:t>
            </a:r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endParaRPr lang="sv-SE"/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r>
              <a:rPr lang="sv-SE"/>
              <a:t>drick/ät minimjölk eller lättmjölk och lätta mejeriprodukter dagligen</a:t>
            </a:r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endParaRPr lang="sv-SE"/>
          </a:p>
          <a:p>
            <a:pPr>
              <a:lnSpc>
                <a:spcPct val="85000"/>
              </a:lnSpc>
              <a:buClr>
                <a:srgbClr val="FF0000"/>
              </a:buClr>
              <a:buSzPct val="115000"/>
              <a:buFont typeface="Wingdings" pitchFamily="2" charset="2"/>
              <a:buChar char="ü"/>
            </a:pPr>
            <a:r>
              <a:rPr lang="sv-SE"/>
              <a:t>begränsa saltintaget, 2,3 gram generellt, 1,5 g </a:t>
            </a:r>
            <a:r>
              <a:rPr lang="sv-SE" u="sng"/>
              <a:t>&gt;</a:t>
            </a:r>
            <a:r>
              <a:rPr lang="sv-SE"/>
              <a:t> 51 år el riskgrupp t.ex. hypertoniker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989013" y="188913"/>
            <a:ext cx="6678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400">
                <a:solidFill>
                  <a:srgbClr val="006666"/>
                </a:solidFill>
              </a:rPr>
              <a:t>Senast uppdaterade riktlinjer för barn och vuxna</a:t>
            </a:r>
            <a:endParaRPr lang="en-GB" sz="2400">
              <a:solidFill>
                <a:srgbClr val="006666"/>
              </a:solidFill>
            </a:endParaRPr>
          </a:p>
        </p:txBody>
      </p:sp>
      <p:sp>
        <p:nvSpPr>
          <p:cNvPr id="16388" name="Oval 6"/>
          <p:cNvSpPr>
            <a:spLocks noChangeArrowheads="1"/>
          </p:cNvSpPr>
          <p:nvPr/>
        </p:nvSpPr>
        <p:spPr bwMode="auto">
          <a:xfrm>
            <a:off x="34925" y="1557338"/>
            <a:ext cx="9288463" cy="9366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>
              <a:latin typeface="Calibri" pitchFamily="34" charset="0"/>
            </a:endParaRP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7212013" y="6569075"/>
            <a:ext cx="1681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000"/>
              <a:t>www.dietaryguidelines.gov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1069975" y="720725"/>
            <a:ext cx="6694488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1600" b="1">
                <a:solidFill>
                  <a:srgbClr val="FF0000"/>
                </a:solidFill>
              </a:rPr>
              <a:t>USDA, United States Department of Agriculture</a:t>
            </a:r>
          </a:p>
          <a:p>
            <a:pPr algn="ctr"/>
            <a:r>
              <a:rPr lang="sv-SE" sz="2800" b="1">
                <a:solidFill>
                  <a:srgbClr val="FF0000"/>
                </a:solidFill>
              </a:rPr>
              <a:t>2010 Dietary Guidelines for Americans</a:t>
            </a:r>
          </a:p>
        </p:txBody>
      </p:sp>
      <p:pic>
        <p:nvPicPr>
          <p:cNvPr id="26631" name="Picture 2" descr="232473277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443663" y="2946400"/>
            <a:ext cx="2306637" cy="178911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112220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VM_mejeriproduk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1"/>
          <p:cNvSpPr txBox="1">
            <a:spLocks noGrp="1"/>
          </p:cNvSpPr>
          <p:nvPr/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9161D016-2614-4953-8C4E-C411244B04F3}" type="datetime4">
              <a:rPr lang="sv-SE" sz="800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29 februari 2012</a:t>
            </a:fld>
            <a:endParaRPr lang="sv-SE" sz="8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7" name="Footer Placeholder 2"/>
          <p:cNvSpPr txBox="1">
            <a:spLocks noGrp="1"/>
          </p:cNvSpPr>
          <p:nvPr/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sv-SE" sz="800">
                <a:solidFill>
                  <a:schemeClr val="bg2"/>
                </a:solidFill>
                <a:latin typeface="+mn-lt"/>
              </a:rPr>
              <a:t>Hellénius</a:t>
            </a:r>
          </a:p>
        </p:txBody>
      </p:sp>
      <p:sp>
        <p:nvSpPr>
          <p:cNvPr id="18" name="Slide Number Placeholder 3"/>
          <p:cNvSpPr txBox="1">
            <a:spLocks noGrp="1"/>
          </p:cNvSpPr>
          <p:nvPr/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CCD712AF-0475-47E2-A0B3-9BB0D7EAE9C2}" type="slidenum">
              <a:rPr lang="sv-SE" sz="800" b="1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27</a:t>
            </a:fld>
            <a:endParaRPr lang="sv-SE" sz="8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57350" name="Rectangle 2"/>
          <p:cNvSpPr>
            <a:spLocks noChangeArrowheads="1"/>
          </p:cNvSpPr>
          <p:nvPr/>
        </p:nvSpPr>
        <p:spPr bwMode="auto">
          <a:xfrm>
            <a:off x="920750" y="5354638"/>
            <a:ext cx="7353300" cy="838200"/>
          </a:xfrm>
          <a:prstGeom prst="rect">
            <a:avLst/>
          </a:prstGeom>
          <a:solidFill>
            <a:srgbClr val="0000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0" hangingPunct="0"/>
            <a:endParaRPr lang="sv-SE" sz="2400">
              <a:latin typeface="Times" pitchFamily="18" charset="0"/>
            </a:endParaRPr>
          </a:p>
        </p:txBody>
      </p:sp>
      <p:sp>
        <p:nvSpPr>
          <p:cNvPr id="57351" name="Rectangle 3"/>
          <p:cNvSpPr>
            <a:spLocks noChangeArrowheads="1"/>
          </p:cNvSpPr>
          <p:nvPr/>
        </p:nvSpPr>
        <p:spPr bwMode="auto">
          <a:xfrm>
            <a:off x="911225" y="4364038"/>
            <a:ext cx="7353300" cy="838200"/>
          </a:xfrm>
          <a:prstGeom prst="rect">
            <a:avLst/>
          </a:prstGeom>
          <a:solidFill>
            <a:srgbClr val="0000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0" hangingPunct="0"/>
            <a:endParaRPr lang="sv-SE" sz="2400">
              <a:latin typeface="Times" pitchFamily="18" charset="0"/>
            </a:endParaRPr>
          </a:p>
        </p:txBody>
      </p:sp>
      <p:sp>
        <p:nvSpPr>
          <p:cNvPr id="57352" name="Rectangle 4"/>
          <p:cNvSpPr>
            <a:spLocks noChangeArrowheads="1"/>
          </p:cNvSpPr>
          <p:nvPr/>
        </p:nvSpPr>
        <p:spPr bwMode="auto">
          <a:xfrm>
            <a:off x="911225" y="3068638"/>
            <a:ext cx="7353300" cy="1143000"/>
          </a:xfrm>
          <a:prstGeom prst="rect">
            <a:avLst/>
          </a:prstGeom>
          <a:solidFill>
            <a:srgbClr val="0000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0" hangingPunct="0"/>
            <a:endParaRPr lang="sv-SE" sz="2400">
              <a:latin typeface="Times" pitchFamily="18" charset="0"/>
            </a:endParaRPr>
          </a:p>
        </p:txBody>
      </p:sp>
      <p:sp>
        <p:nvSpPr>
          <p:cNvPr id="57353" name="Rectangle 5"/>
          <p:cNvSpPr>
            <a:spLocks noChangeArrowheads="1"/>
          </p:cNvSpPr>
          <p:nvPr/>
        </p:nvSpPr>
        <p:spPr bwMode="auto">
          <a:xfrm>
            <a:off x="1981200" y="3095625"/>
            <a:ext cx="551497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sv-SE" sz="2400">
                <a:solidFill>
                  <a:schemeClr val="bg1"/>
                </a:solidFill>
              </a:rPr>
              <a:t>Vikt (kg)			-2		+1</a:t>
            </a:r>
          </a:p>
          <a:p>
            <a:pPr defTabSz="762000" eaLnBrk="0" hangingPunct="0">
              <a:lnSpc>
                <a:spcPct val="90000"/>
              </a:lnSpc>
            </a:pPr>
            <a:r>
              <a:rPr lang="sv-SE" sz="2400">
                <a:solidFill>
                  <a:schemeClr val="bg1"/>
                </a:solidFill>
              </a:rPr>
              <a:t>Midja (cm)			-3,0		+0.3 </a:t>
            </a:r>
          </a:p>
          <a:p>
            <a:pPr defTabSz="762000" eaLnBrk="0" hangingPunct="0">
              <a:lnSpc>
                <a:spcPct val="90000"/>
              </a:lnSpc>
            </a:pPr>
            <a:r>
              <a:rPr lang="sv-SE" sz="2400">
                <a:solidFill>
                  <a:schemeClr val="bg1"/>
                </a:solidFill>
              </a:rPr>
              <a:t>Bukdiameter (cm)	-0.6		+0.2	</a:t>
            </a:r>
          </a:p>
          <a:p>
            <a:pPr defTabSz="762000" eaLnBrk="0" hangingPunct="0">
              <a:lnSpc>
                <a:spcPct val="90000"/>
              </a:lnSpc>
            </a:pPr>
            <a:endParaRPr lang="sv-SE" sz="2400">
              <a:solidFill>
                <a:schemeClr val="bg1"/>
              </a:solidFill>
            </a:endParaRPr>
          </a:p>
          <a:p>
            <a:pPr defTabSz="762000" eaLnBrk="0" hangingPunct="0">
              <a:lnSpc>
                <a:spcPct val="90000"/>
              </a:lnSpc>
            </a:pPr>
            <a:r>
              <a:rPr lang="sv-SE" sz="2400">
                <a:solidFill>
                  <a:schemeClr val="bg1"/>
                </a:solidFill>
              </a:rPr>
              <a:t>Bt syst/diast (</a:t>
            </a:r>
            <a:r>
              <a:rPr lang="sv-SE" sz="2000">
                <a:solidFill>
                  <a:schemeClr val="bg1"/>
                </a:solidFill>
              </a:rPr>
              <a:t>mm Hg)</a:t>
            </a:r>
            <a:r>
              <a:rPr lang="sv-SE" sz="2400">
                <a:solidFill>
                  <a:schemeClr val="bg1"/>
                </a:solidFill>
              </a:rPr>
              <a:t> 	-4/-2 		-1/-1</a:t>
            </a:r>
          </a:p>
          <a:p>
            <a:pPr defTabSz="762000" eaLnBrk="0" hangingPunct="0">
              <a:lnSpc>
                <a:spcPct val="90000"/>
              </a:lnSpc>
            </a:pPr>
            <a:r>
              <a:rPr lang="sv-SE" sz="2400">
                <a:solidFill>
                  <a:schemeClr val="bg1"/>
                </a:solidFill>
              </a:rPr>
              <a:t>LDL-kol (</a:t>
            </a:r>
            <a:r>
              <a:rPr lang="sv-SE" sz="2000">
                <a:solidFill>
                  <a:schemeClr val="bg1"/>
                </a:solidFill>
              </a:rPr>
              <a:t>mmol/l)</a:t>
            </a:r>
            <a:r>
              <a:rPr lang="sv-SE" sz="2400">
                <a:solidFill>
                  <a:schemeClr val="bg1"/>
                </a:solidFill>
              </a:rPr>
              <a:t> 		- 0,4		-0,2</a:t>
            </a:r>
          </a:p>
          <a:p>
            <a:pPr defTabSz="762000" eaLnBrk="0" hangingPunct="0">
              <a:lnSpc>
                <a:spcPct val="90000"/>
              </a:lnSpc>
            </a:pPr>
            <a:endParaRPr lang="sv-SE" sz="2400">
              <a:solidFill>
                <a:schemeClr val="bg1"/>
              </a:solidFill>
            </a:endParaRPr>
          </a:p>
          <a:p>
            <a:pPr defTabSz="762000" eaLnBrk="0" hangingPunct="0">
              <a:lnSpc>
                <a:spcPct val="90000"/>
              </a:lnSpc>
            </a:pPr>
            <a:r>
              <a:rPr lang="sv-SE" sz="2400">
                <a:solidFill>
                  <a:schemeClr val="bg1"/>
                </a:solidFill>
              </a:rPr>
              <a:t>f - Insulin (mU/l) 		-1.6 		-0.1 </a:t>
            </a:r>
          </a:p>
          <a:p>
            <a:pPr defTabSz="762000" eaLnBrk="0" hangingPunct="0">
              <a:lnSpc>
                <a:spcPct val="90000"/>
              </a:lnSpc>
            </a:pPr>
            <a:r>
              <a:rPr lang="sv-SE" sz="2400">
                <a:solidFill>
                  <a:schemeClr val="bg1"/>
                </a:solidFill>
              </a:rPr>
              <a:t>IGFBP-I (mg/l)		+8,9		-2.3</a:t>
            </a:r>
          </a:p>
        </p:txBody>
      </p:sp>
      <p:sp>
        <p:nvSpPr>
          <p:cNvPr id="57354" name="Text Box 6"/>
          <p:cNvSpPr txBox="1">
            <a:spLocks noChangeArrowheads="1"/>
          </p:cNvSpPr>
          <p:nvPr/>
        </p:nvSpPr>
        <p:spPr bwMode="auto">
          <a:xfrm>
            <a:off x="4356100" y="6208713"/>
            <a:ext cx="4340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v-SE" sz="1000" b="1"/>
              <a:t>Hellénius et. al. Atherosclerosis 1993, NMCD 1994, J Intern Med 1995.</a:t>
            </a:r>
          </a:p>
        </p:txBody>
      </p:sp>
      <p:pic>
        <p:nvPicPr>
          <p:cNvPr id="57355" name="Picture 7" descr="VM_mejeriproduk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39850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8" descr="11274634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981075"/>
            <a:ext cx="199548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692150"/>
            <a:ext cx="69691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8" name="AutoShape 10"/>
          <p:cNvSpPr>
            <a:spLocks noChangeArrowheads="1"/>
          </p:cNvSpPr>
          <p:nvPr/>
        </p:nvSpPr>
        <p:spPr bwMode="auto">
          <a:xfrm>
            <a:off x="6443663" y="765175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sv-SE" sz="2400">
              <a:latin typeface="Times" pitchFamily="18" charset="0"/>
            </a:endParaRPr>
          </a:p>
        </p:txBody>
      </p:sp>
      <p:sp>
        <p:nvSpPr>
          <p:cNvPr id="57359" name="AutoShape 11"/>
          <p:cNvSpPr>
            <a:spLocks noChangeArrowheads="1"/>
          </p:cNvSpPr>
          <p:nvPr/>
        </p:nvSpPr>
        <p:spPr bwMode="auto">
          <a:xfrm>
            <a:off x="7740650" y="765175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sv-SE" sz="2400">
              <a:latin typeface="Times" pitchFamily="18" charset="0"/>
            </a:endParaRPr>
          </a:p>
        </p:txBody>
      </p:sp>
      <p:sp>
        <p:nvSpPr>
          <p:cNvPr id="57360" name="AutoShape 12"/>
          <p:cNvSpPr>
            <a:spLocks noChangeArrowheads="1"/>
          </p:cNvSpPr>
          <p:nvPr/>
        </p:nvSpPr>
        <p:spPr bwMode="auto">
          <a:xfrm>
            <a:off x="5219700" y="796925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sv-SE" sz="2400">
              <a:latin typeface="Times" pitchFamily="18" charset="0"/>
            </a:endParaRPr>
          </a:p>
        </p:txBody>
      </p:sp>
      <p:sp>
        <p:nvSpPr>
          <p:cNvPr id="218125" name="Text Box 13"/>
          <p:cNvSpPr txBox="1">
            <a:spLocks noChangeArrowheads="1"/>
          </p:cNvSpPr>
          <p:nvPr/>
        </p:nvSpPr>
        <p:spPr bwMode="auto">
          <a:xfrm>
            <a:off x="827088" y="512763"/>
            <a:ext cx="4286250" cy="11874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44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>
                <a:solidFill>
                  <a:srgbClr val="006666"/>
                </a:solidFill>
              </a:rPr>
              <a:t>Råd om livsstil till svenska </a:t>
            </a:r>
          </a:p>
          <a:p>
            <a:pPr>
              <a:defRPr/>
            </a:pPr>
            <a:r>
              <a:rPr lang="sv-SE" sz="2400">
                <a:solidFill>
                  <a:srgbClr val="006666"/>
                </a:solidFill>
              </a:rPr>
              <a:t>medelålders män med risk för </a:t>
            </a:r>
          </a:p>
          <a:p>
            <a:pPr>
              <a:defRPr/>
            </a:pPr>
            <a:r>
              <a:rPr lang="sv-SE" sz="2400">
                <a:solidFill>
                  <a:srgbClr val="006666"/>
                </a:solidFill>
              </a:rPr>
              <a:t>hjärtkärlsjukdom har effekt</a:t>
            </a:r>
          </a:p>
        </p:txBody>
      </p:sp>
      <p:sp>
        <p:nvSpPr>
          <p:cNvPr id="57362" name="Text Box 14"/>
          <p:cNvSpPr txBox="1">
            <a:spLocks noChangeArrowheads="1"/>
          </p:cNvSpPr>
          <p:nvPr/>
        </p:nvSpPr>
        <p:spPr bwMode="auto">
          <a:xfrm>
            <a:off x="4643438" y="2781300"/>
            <a:ext cx="3028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400"/>
              <a:t>Intervention (n 39)      Kontroll (n 39)</a:t>
            </a:r>
          </a:p>
        </p:txBody>
      </p:sp>
      <p:sp>
        <p:nvSpPr>
          <p:cNvPr id="57363" name="Text Box 15"/>
          <p:cNvSpPr txBox="1">
            <a:spLocks noChangeArrowheads="1"/>
          </p:cNvSpPr>
          <p:nvPr/>
        </p:nvSpPr>
        <p:spPr bwMode="auto">
          <a:xfrm>
            <a:off x="950913" y="1960563"/>
            <a:ext cx="21478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/>
              <a:t>råd av läkare 1 tillfälle</a:t>
            </a:r>
          </a:p>
          <a:p>
            <a:pPr eaLnBrk="1" hangingPunct="1"/>
            <a:r>
              <a:rPr lang="sv-SE" sz="1600"/>
              <a:t>råd av dietist 1 tillfälle</a:t>
            </a:r>
          </a:p>
          <a:p>
            <a:pPr eaLnBrk="1" hangingPunct="1"/>
            <a:r>
              <a:rPr lang="sv-SE" sz="1600"/>
              <a:t>6 månader</a:t>
            </a:r>
          </a:p>
        </p:txBody>
      </p:sp>
    </p:spTree>
    <p:extLst>
      <p:ext uri="{BB962C8B-B14F-4D97-AF65-F5344CB8AC3E}">
        <p14:creationId xmlns:p14="http://schemas.microsoft.com/office/powerpoint/2010/main" val="9559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5" descr="_AAE43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906713"/>
            <a:ext cx="9060879" cy="1231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04838" y="133350"/>
            <a:ext cx="5119687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sv-SE" sz="3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 går att minska risken </a:t>
            </a:r>
          </a:p>
          <a:p>
            <a:pPr defTabSz="762000" eaLnBrk="0" hangingPunct="0">
              <a:defRPr/>
            </a:pPr>
            <a:r>
              <a:rPr lang="sv-SE" sz="3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för hjärtkärlsjukdom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574675" y="1195388"/>
            <a:ext cx="5461000" cy="7207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sv-SE">
                <a:solidFill>
                  <a:srgbClr val="FCFEB9"/>
                </a:solidFill>
              </a:rPr>
              <a:t>Män och kvinnor med risk för hjärtkärlsjukdom </a:t>
            </a:r>
          </a:p>
          <a:p>
            <a:pPr defTabSz="762000" eaLnBrk="0" hangingPunct="0">
              <a:lnSpc>
                <a:spcPct val="90000"/>
              </a:lnSpc>
            </a:pPr>
            <a:r>
              <a:rPr lang="sv-SE" sz="1400">
                <a:solidFill>
                  <a:srgbClr val="FCFEB9"/>
                </a:solidFill>
              </a:rPr>
              <a:t>(BMI </a:t>
            </a:r>
            <a:r>
              <a:rPr lang="sv-SE" sz="1400" u="sng">
                <a:solidFill>
                  <a:srgbClr val="FCFEB9"/>
                </a:solidFill>
              </a:rPr>
              <a:t>&gt;</a:t>
            </a:r>
            <a:r>
              <a:rPr lang="sv-SE" sz="1400">
                <a:solidFill>
                  <a:srgbClr val="FCFEB9"/>
                </a:solidFill>
              </a:rPr>
              <a:t> 25, S-kol </a:t>
            </a:r>
            <a:r>
              <a:rPr lang="sv-SE" sz="1400" u="sng">
                <a:solidFill>
                  <a:srgbClr val="FCFEB9"/>
                </a:solidFill>
              </a:rPr>
              <a:t>&gt;</a:t>
            </a:r>
            <a:r>
              <a:rPr lang="sv-SE" sz="1400">
                <a:solidFill>
                  <a:srgbClr val="FCFEB9"/>
                </a:solidFill>
              </a:rPr>
              <a:t> 6,5 mmol/l, S-Tg </a:t>
            </a:r>
            <a:r>
              <a:rPr lang="sv-SE" sz="1400" u="sng">
                <a:solidFill>
                  <a:srgbClr val="FCFEB9"/>
                </a:solidFill>
              </a:rPr>
              <a:t>&gt;</a:t>
            </a:r>
            <a:r>
              <a:rPr lang="sv-SE" sz="1400">
                <a:solidFill>
                  <a:srgbClr val="FCFEB9"/>
                </a:solidFill>
              </a:rPr>
              <a:t> 2,3 mmol/l, DBT </a:t>
            </a:r>
            <a:r>
              <a:rPr lang="sv-SE" sz="1400" u="sng">
                <a:solidFill>
                  <a:srgbClr val="FCFEB9"/>
                </a:solidFill>
              </a:rPr>
              <a:t>&gt;</a:t>
            </a:r>
            <a:r>
              <a:rPr lang="sv-SE" sz="1400">
                <a:solidFill>
                  <a:srgbClr val="FCFEB9"/>
                </a:solidFill>
              </a:rPr>
              <a:t> 90 mmHg)</a:t>
            </a:r>
          </a:p>
          <a:p>
            <a:pPr defTabSz="762000" eaLnBrk="0" hangingPunct="0">
              <a:lnSpc>
                <a:spcPct val="90000"/>
              </a:lnSpc>
            </a:pPr>
            <a:r>
              <a:rPr lang="sv-SE" sz="1400">
                <a:solidFill>
                  <a:srgbClr val="FCFEB9"/>
                </a:solidFill>
              </a:rPr>
              <a:t>som deltagit i ett hjärtkärlprogram i primärvården i Sollentuna</a:t>
            </a:r>
            <a:endParaRPr lang="sv-SE" sz="1600">
              <a:solidFill>
                <a:srgbClr val="FCFEB9"/>
              </a:solidFill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571500" y="2676525"/>
            <a:ext cx="58737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lnSpc>
                <a:spcPct val="80000"/>
              </a:lnSpc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Vikt</a:t>
            </a:r>
          </a:p>
          <a:p>
            <a:pPr defTabSz="762000" eaLnBrk="0" hangingPunct="0">
              <a:lnSpc>
                <a:spcPct val="80000"/>
              </a:lnSpc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BMI</a:t>
            </a: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4067175" y="2565400"/>
            <a:ext cx="12001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lnSpc>
                <a:spcPct val="80000"/>
              </a:lnSpc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Kolesterol</a:t>
            </a:r>
          </a:p>
          <a:p>
            <a:pPr defTabSz="762000" eaLnBrk="0" hangingPunct="0">
              <a:lnSpc>
                <a:spcPct val="80000"/>
              </a:lnSpc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mmol/l</a:t>
            </a: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107950" y="4606925"/>
            <a:ext cx="1443038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lnSpc>
                <a:spcPct val="80000"/>
              </a:lnSpc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Triglycerider</a:t>
            </a:r>
          </a:p>
          <a:p>
            <a:pPr defTabSz="762000" eaLnBrk="0" hangingPunct="0">
              <a:lnSpc>
                <a:spcPct val="80000"/>
              </a:lnSpc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mmol/l</a:t>
            </a:r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3921125" y="4852988"/>
            <a:ext cx="1227138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lnSpc>
                <a:spcPct val="80000"/>
              </a:lnSpc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Diastoliskt</a:t>
            </a:r>
          </a:p>
          <a:p>
            <a:pPr defTabSz="762000" eaLnBrk="0" hangingPunct="0">
              <a:lnSpc>
                <a:spcPct val="80000"/>
              </a:lnSpc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blodtryck</a:t>
            </a:r>
          </a:p>
          <a:p>
            <a:pPr defTabSz="762000" eaLnBrk="0" hangingPunct="0">
              <a:lnSpc>
                <a:spcPct val="80000"/>
              </a:lnSpc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mmHg</a:t>
            </a:r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1398588" y="2006600"/>
            <a:ext cx="3524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30</a:t>
            </a:r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1398588" y="3563938"/>
            <a:ext cx="3524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</a:p>
        </p:txBody>
      </p:sp>
      <p:sp>
        <p:nvSpPr>
          <p:cNvPr id="79882" name="Rectangle 10"/>
          <p:cNvSpPr>
            <a:spLocks noChangeArrowheads="1"/>
          </p:cNvSpPr>
          <p:nvPr/>
        </p:nvSpPr>
        <p:spPr bwMode="auto">
          <a:xfrm>
            <a:off x="1879600" y="2279650"/>
            <a:ext cx="36988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27,8</a:t>
            </a:r>
          </a:p>
        </p:txBody>
      </p:sp>
      <p:sp>
        <p:nvSpPr>
          <p:cNvPr id="79883" name="Rectangle 11"/>
          <p:cNvSpPr>
            <a:spLocks noChangeArrowheads="1"/>
          </p:cNvSpPr>
          <p:nvPr/>
        </p:nvSpPr>
        <p:spPr bwMode="auto">
          <a:xfrm>
            <a:off x="2157413" y="2205038"/>
            <a:ext cx="369887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28,2</a:t>
            </a:r>
          </a:p>
        </p:txBody>
      </p:sp>
      <p:sp>
        <p:nvSpPr>
          <p:cNvPr id="79884" name="Rectangle 12"/>
          <p:cNvSpPr>
            <a:spLocks noChangeArrowheads="1"/>
          </p:cNvSpPr>
          <p:nvPr/>
        </p:nvSpPr>
        <p:spPr bwMode="auto">
          <a:xfrm>
            <a:off x="2789238" y="2205038"/>
            <a:ext cx="369887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28,3</a:t>
            </a: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3060700" y="2433638"/>
            <a:ext cx="36988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27,0</a:t>
            </a: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2432050" y="2967038"/>
            <a:ext cx="277813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ns</a:t>
            </a:r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3348038" y="2967038"/>
            <a:ext cx="277812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ns</a:t>
            </a: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1908175" y="3767138"/>
            <a:ext cx="18065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Män 	Kvinnor</a:t>
            </a:r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1436688" y="4284663"/>
            <a:ext cx="26193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</a:p>
        </p:txBody>
      </p:sp>
      <p:sp>
        <p:nvSpPr>
          <p:cNvPr id="79890" name="Rectangle 18"/>
          <p:cNvSpPr>
            <a:spLocks noChangeArrowheads="1"/>
          </p:cNvSpPr>
          <p:nvPr/>
        </p:nvSpPr>
        <p:spPr bwMode="auto">
          <a:xfrm>
            <a:off x="1924050" y="4429125"/>
            <a:ext cx="31273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3,5</a:t>
            </a:r>
          </a:p>
        </p:txBody>
      </p:sp>
      <p:sp>
        <p:nvSpPr>
          <p:cNvPr id="79891" name="Rectangle 19"/>
          <p:cNvSpPr>
            <a:spLocks noChangeArrowheads="1"/>
          </p:cNvSpPr>
          <p:nvPr/>
        </p:nvSpPr>
        <p:spPr bwMode="auto">
          <a:xfrm>
            <a:off x="1436688" y="4675188"/>
            <a:ext cx="26193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79892" name="Rectangle 20"/>
          <p:cNvSpPr>
            <a:spLocks noChangeArrowheads="1"/>
          </p:cNvSpPr>
          <p:nvPr/>
        </p:nvSpPr>
        <p:spPr bwMode="auto">
          <a:xfrm>
            <a:off x="1436688" y="5478463"/>
            <a:ext cx="26193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79893" name="Rectangle 21"/>
          <p:cNvSpPr>
            <a:spLocks noChangeArrowheads="1"/>
          </p:cNvSpPr>
          <p:nvPr/>
        </p:nvSpPr>
        <p:spPr bwMode="auto">
          <a:xfrm>
            <a:off x="1436688" y="5080000"/>
            <a:ext cx="26193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79894" name="Rectangle 22"/>
          <p:cNvSpPr>
            <a:spLocks noChangeArrowheads="1"/>
          </p:cNvSpPr>
          <p:nvPr/>
        </p:nvSpPr>
        <p:spPr bwMode="auto">
          <a:xfrm>
            <a:off x="1436688" y="5859463"/>
            <a:ext cx="26193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0</a:t>
            </a:r>
          </a:p>
        </p:txBody>
      </p:sp>
      <p:sp>
        <p:nvSpPr>
          <p:cNvPr id="79895" name="Rectangle 23"/>
          <p:cNvSpPr>
            <a:spLocks noChangeArrowheads="1"/>
          </p:cNvSpPr>
          <p:nvPr/>
        </p:nvSpPr>
        <p:spPr bwMode="auto">
          <a:xfrm>
            <a:off x="2178050" y="4775200"/>
            <a:ext cx="31432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2,6</a:t>
            </a:r>
          </a:p>
        </p:txBody>
      </p:sp>
      <p:sp>
        <p:nvSpPr>
          <p:cNvPr id="79896" name="Rectangle 24"/>
          <p:cNvSpPr>
            <a:spLocks noChangeArrowheads="1"/>
          </p:cNvSpPr>
          <p:nvPr/>
        </p:nvSpPr>
        <p:spPr bwMode="auto">
          <a:xfrm>
            <a:off x="2819400" y="4570413"/>
            <a:ext cx="31273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3,2</a:t>
            </a:r>
          </a:p>
        </p:txBody>
      </p:sp>
      <p:sp>
        <p:nvSpPr>
          <p:cNvPr id="79897" name="Rectangle 25"/>
          <p:cNvSpPr>
            <a:spLocks noChangeArrowheads="1"/>
          </p:cNvSpPr>
          <p:nvPr/>
        </p:nvSpPr>
        <p:spPr bwMode="auto">
          <a:xfrm>
            <a:off x="3090863" y="5070475"/>
            <a:ext cx="312737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1,9</a:t>
            </a:r>
          </a:p>
        </p:txBody>
      </p:sp>
      <p:sp>
        <p:nvSpPr>
          <p:cNvPr id="79898" name="Rectangle 26"/>
          <p:cNvSpPr>
            <a:spLocks noChangeArrowheads="1"/>
          </p:cNvSpPr>
          <p:nvPr/>
        </p:nvSpPr>
        <p:spPr bwMode="auto">
          <a:xfrm>
            <a:off x="2416175" y="5389563"/>
            <a:ext cx="39687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***</a:t>
            </a:r>
          </a:p>
          <a:p>
            <a:pPr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24%</a:t>
            </a:r>
          </a:p>
        </p:txBody>
      </p:sp>
      <p:sp>
        <p:nvSpPr>
          <p:cNvPr id="79899" name="Rectangle 27"/>
          <p:cNvSpPr>
            <a:spLocks noChangeArrowheads="1"/>
          </p:cNvSpPr>
          <p:nvPr/>
        </p:nvSpPr>
        <p:spPr bwMode="auto">
          <a:xfrm>
            <a:off x="5545138" y="2214563"/>
            <a:ext cx="31432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7,3</a:t>
            </a:r>
          </a:p>
        </p:txBody>
      </p:sp>
      <p:sp>
        <p:nvSpPr>
          <p:cNvPr id="79900" name="Rectangle 28"/>
          <p:cNvSpPr>
            <a:spLocks noChangeArrowheads="1"/>
          </p:cNvSpPr>
          <p:nvPr/>
        </p:nvSpPr>
        <p:spPr bwMode="auto">
          <a:xfrm>
            <a:off x="5822950" y="2408238"/>
            <a:ext cx="31432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6,8</a:t>
            </a:r>
          </a:p>
        </p:txBody>
      </p:sp>
      <p:sp>
        <p:nvSpPr>
          <p:cNvPr id="79901" name="Rectangle 29"/>
          <p:cNvSpPr>
            <a:spLocks noChangeArrowheads="1"/>
          </p:cNvSpPr>
          <p:nvPr/>
        </p:nvSpPr>
        <p:spPr bwMode="auto">
          <a:xfrm>
            <a:off x="6448425" y="2212975"/>
            <a:ext cx="31432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7,3</a:t>
            </a:r>
          </a:p>
        </p:txBody>
      </p:sp>
      <p:sp>
        <p:nvSpPr>
          <p:cNvPr id="79902" name="Rectangle 30"/>
          <p:cNvSpPr>
            <a:spLocks noChangeArrowheads="1"/>
          </p:cNvSpPr>
          <p:nvPr/>
        </p:nvSpPr>
        <p:spPr bwMode="auto">
          <a:xfrm>
            <a:off x="6726238" y="2474913"/>
            <a:ext cx="31432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6,6</a:t>
            </a:r>
          </a:p>
        </p:txBody>
      </p:sp>
      <p:sp>
        <p:nvSpPr>
          <p:cNvPr id="79903" name="Rectangle 31"/>
          <p:cNvSpPr>
            <a:spLocks noChangeArrowheads="1"/>
          </p:cNvSpPr>
          <p:nvPr/>
        </p:nvSpPr>
        <p:spPr bwMode="auto">
          <a:xfrm>
            <a:off x="5073650" y="1963738"/>
            <a:ext cx="2635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8</a:t>
            </a:r>
          </a:p>
        </p:txBody>
      </p:sp>
      <p:sp>
        <p:nvSpPr>
          <p:cNvPr id="79904" name="Rectangle 32"/>
          <p:cNvSpPr>
            <a:spLocks noChangeArrowheads="1"/>
          </p:cNvSpPr>
          <p:nvPr/>
        </p:nvSpPr>
        <p:spPr bwMode="auto">
          <a:xfrm>
            <a:off x="5073650" y="2760663"/>
            <a:ext cx="2635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6</a:t>
            </a:r>
          </a:p>
        </p:txBody>
      </p:sp>
      <p:sp>
        <p:nvSpPr>
          <p:cNvPr id="79905" name="Rectangle 33"/>
          <p:cNvSpPr>
            <a:spLocks noChangeArrowheads="1"/>
          </p:cNvSpPr>
          <p:nvPr/>
        </p:nvSpPr>
        <p:spPr bwMode="auto">
          <a:xfrm>
            <a:off x="5073650" y="3538538"/>
            <a:ext cx="2635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</a:p>
        </p:txBody>
      </p:sp>
      <p:sp>
        <p:nvSpPr>
          <p:cNvPr id="79906" name="Rectangle 34"/>
          <p:cNvSpPr>
            <a:spLocks noChangeArrowheads="1"/>
          </p:cNvSpPr>
          <p:nvPr/>
        </p:nvSpPr>
        <p:spPr bwMode="auto">
          <a:xfrm>
            <a:off x="5508625" y="3741738"/>
            <a:ext cx="18065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Män 	Kvinnor</a:t>
            </a:r>
          </a:p>
        </p:txBody>
      </p:sp>
      <p:sp>
        <p:nvSpPr>
          <p:cNvPr id="79907" name="Rectangle 35"/>
          <p:cNvSpPr>
            <a:spLocks noChangeArrowheads="1"/>
          </p:cNvSpPr>
          <p:nvPr/>
        </p:nvSpPr>
        <p:spPr bwMode="auto">
          <a:xfrm>
            <a:off x="6061075" y="2943225"/>
            <a:ext cx="341313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***</a:t>
            </a:r>
          </a:p>
          <a:p>
            <a:pPr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7%</a:t>
            </a:r>
          </a:p>
        </p:txBody>
      </p:sp>
      <p:sp>
        <p:nvSpPr>
          <p:cNvPr id="79908" name="Rectangle 36"/>
          <p:cNvSpPr>
            <a:spLocks noChangeArrowheads="1"/>
          </p:cNvSpPr>
          <p:nvPr/>
        </p:nvSpPr>
        <p:spPr bwMode="auto">
          <a:xfrm>
            <a:off x="6965950" y="2925763"/>
            <a:ext cx="39687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***</a:t>
            </a:r>
          </a:p>
          <a:p>
            <a:pPr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10%</a:t>
            </a:r>
          </a:p>
        </p:txBody>
      </p:sp>
      <p:sp>
        <p:nvSpPr>
          <p:cNvPr id="79909" name="Rectangle 37"/>
          <p:cNvSpPr>
            <a:spLocks noChangeArrowheads="1"/>
          </p:cNvSpPr>
          <p:nvPr/>
        </p:nvSpPr>
        <p:spPr bwMode="auto">
          <a:xfrm>
            <a:off x="892175" y="6061075"/>
            <a:ext cx="25685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 </a:t>
            </a: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Män 	Kvinnor</a:t>
            </a:r>
          </a:p>
        </p:txBody>
      </p:sp>
      <p:sp>
        <p:nvSpPr>
          <p:cNvPr id="79910" name="Rectangle 38"/>
          <p:cNvSpPr>
            <a:spLocks noChangeArrowheads="1"/>
          </p:cNvSpPr>
          <p:nvPr/>
        </p:nvSpPr>
        <p:spPr bwMode="auto">
          <a:xfrm>
            <a:off x="4932363" y="6175375"/>
            <a:ext cx="4164012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endParaRPr lang="sv-SE" sz="16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defTabSz="762000" eaLnBrk="0" hangingPunct="0">
              <a:lnSpc>
                <a:spcPct val="85000"/>
              </a:lnSpc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</a:t>
            </a:r>
            <a:r>
              <a:rPr lang="sv-SE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Hellénius et al, Scand J Prim Health Care 1999;17:11-5</a:t>
            </a:r>
            <a:endParaRPr lang="sv-SE" sz="16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Sans Serif" pitchFamily="34" charset="0"/>
            </a:endParaRPr>
          </a:p>
        </p:txBody>
      </p:sp>
      <p:sp>
        <p:nvSpPr>
          <p:cNvPr id="79911" name="Rectangle 39"/>
          <p:cNvSpPr>
            <a:spLocks noChangeArrowheads="1"/>
          </p:cNvSpPr>
          <p:nvPr/>
        </p:nvSpPr>
        <p:spPr bwMode="auto">
          <a:xfrm>
            <a:off x="4984750" y="4259263"/>
            <a:ext cx="44291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100</a:t>
            </a:r>
          </a:p>
        </p:txBody>
      </p:sp>
      <p:sp>
        <p:nvSpPr>
          <p:cNvPr id="79912" name="Rectangle 40"/>
          <p:cNvSpPr>
            <a:spLocks noChangeArrowheads="1"/>
          </p:cNvSpPr>
          <p:nvPr/>
        </p:nvSpPr>
        <p:spPr bwMode="auto">
          <a:xfrm>
            <a:off x="5029200" y="5062538"/>
            <a:ext cx="3524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80</a:t>
            </a:r>
          </a:p>
        </p:txBody>
      </p:sp>
      <p:sp>
        <p:nvSpPr>
          <p:cNvPr id="79913" name="Rectangle 41"/>
          <p:cNvSpPr>
            <a:spLocks noChangeArrowheads="1"/>
          </p:cNvSpPr>
          <p:nvPr/>
        </p:nvSpPr>
        <p:spPr bwMode="auto">
          <a:xfrm>
            <a:off x="5029200" y="5815013"/>
            <a:ext cx="3524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60</a:t>
            </a:r>
          </a:p>
        </p:txBody>
      </p:sp>
      <p:sp>
        <p:nvSpPr>
          <p:cNvPr id="79914" name="Rectangle 42"/>
          <p:cNvSpPr>
            <a:spLocks noChangeArrowheads="1"/>
          </p:cNvSpPr>
          <p:nvPr/>
        </p:nvSpPr>
        <p:spPr bwMode="auto">
          <a:xfrm>
            <a:off x="6067425" y="5280025"/>
            <a:ext cx="341313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***</a:t>
            </a:r>
          </a:p>
        </p:txBody>
      </p:sp>
      <p:sp>
        <p:nvSpPr>
          <p:cNvPr id="79915" name="Rectangle 43"/>
          <p:cNvSpPr>
            <a:spLocks noChangeArrowheads="1"/>
          </p:cNvSpPr>
          <p:nvPr/>
        </p:nvSpPr>
        <p:spPr bwMode="auto">
          <a:xfrm>
            <a:off x="6992938" y="5287963"/>
            <a:ext cx="341312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***</a:t>
            </a:r>
          </a:p>
        </p:txBody>
      </p:sp>
      <p:sp>
        <p:nvSpPr>
          <p:cNvPr id="79916" name="Rectangle 44"/>
          <p:cNvSpPr>
            <a:spLocks noChangeArrowheads="1"/>
          </p:cNvSpPr>
          <p:nvPr/>
        </p:nvSpPr>
        <p:spPr bwMode="auto">
          <a:xfrm>
            <a:off x="3325813" y="5389563"/>
            <a:ext cx="3984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***</a:t>
            </a:r>
          </a:p>
          <a:p>
            <a:pPr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42%</a:t>
            </a:r>
          </a:p>
        </p:txBody>
      </p:sp>
      <p:sp>
        <p:nvSpPr>
          <p:cNvPr id="58413" name="Freeform 45"/>
          <p:cNvSpPr>
            <a:spLocks/>
          </p:cNvSpPr>
          <p:nvPr/>
        </p:nvSpPr>
        <p:spPr bwMode="auto">
          <a:xfrm>
            <a:off x="3122613" y="5318125"/>
            <a:ext cx="276225" cy="752475"/>
          </a:xfrm>
          <a:custGeom>
            <a:avLst/>
            <a:gdLst>
              <a:gd name="T0" fmla="*/ 0 w 196"/>
              <a:gd name="T1" fmla="*/ 2147483647 h 474"/>
              <a:gd name="T2" fmla="*/ 0 w 196"/>
              <a:gd name="T3" fmla="*/ 0 h 474"/>
              <a:gd name="T4" fmla="*/ 2147483647 w 196"/>
              <a:gd name="T5" fmla="*/ 0 h 474"/>
              <a:gd name="T6" fmla="*/ 2147483647 w 196"/>
              <a:gd name="T7" fmla="*/ 2147483647 h 474"/>
              <a:gd name="T8" fmla="*/ 0 w 196"/>
              <a:gd name="T9" fmla="*/ 2147483647 h 4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" h="474">
                <a:moveTo>
                  <a:pt x="0" y="473"/>
                </a:moveTo>
                <a:lnTo>
                  <a:pt x="0" y="0"/>
                </a:lnTo>
                <a:lnTo>
                  <a:pt x="195" y="0"/>
                </a:lnTo>
                <a:lnTo>
                  <a:pt x="195" y="473"/>
                </a:lnTo>
                <a:lnTo>
                  <a:pt x="0" y="473"/>
                </a:lnTo>
              </a:path>
            </a:pathLst>
          </a:custGeom>
          <a:solidFill>
            <a:srgbClr val="00B7A5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14" name="Line 46"/>
          <p:cNvSpPr>
            <a:spLocks noChangeShapeType="1"/>
          </p:cNvSpPr>
          <p:nvPr/>
        </p:nvSpPr>
        <p:spPr bwMode="auto">
          <a:xfrm flipV="1">
            <a:off x="2671763" y="3759200"/>
            <a:ext cx="0" cy="2857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15" name="Line 47"/>
          <p:cNvSpPr>
            <a:spLocks noChangeShapeType="1"/>
          </p:cNvSpPr>
          <p:nvPr/>
        </p:nvSpPr>
        <p:spPr bwMode="auto">
          <a:xfrm flipV="1">
            <a:off x="3586163" y="3759200"/>
            <a:ext cx="0" cy="2857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16" name="Line 48"/>
          <p:cNvSpPr>
            <a:spLocks noChangeShapeType="1"/>
          </p:cNvSpPr>
          <p:nvPr/>
        </p:nvSpPr>
        <p:spPr bwMode="auto">
          <a:xfrm>
            <a:off x="1760538" y="3770313"/>
            <a:ext cx="181451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17" name="Line 49"/>
          <p:cNvSpPr>
            <a:spLocks noChangeShapeType="1"/>
          </p:cNvSpPr>
          <p:nvPr/>
        </p:nvSpPr>
        <p:spPr bwMode="auto">
          <a:xfrm flipH="1">
            <a:off x="1736725" y="2979738"/>
            <a:ext cx="238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18" name="Line 50"/>
          <p:cNvSpPr>
            <a:spLocks noChangeShapeType="1"/>
          </p:cNvSpPr>
          <p:nvPr/>
        </p:nvSpPr>
        <p:spPr bwMode="auto">
          <a:xfrm flipH="1">
            <a:off x="1724025" y="2182813"/>
            <a:ext cx="365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19" name="Line 51"/>
          <p:cNvSpPr>
            <a:spLocks noChangeShapeType="1"/>
          </p:cNvSpPr>
          <p:nvPr/>
        </p:nvSpPr>
        <p:spPr bwMode="auto">
          <a:xfrm flipV="1">
            <a:off x="1758950" y="2171700"/>
            <a:ext cx="0" cy="1600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20" name="Freeform 52"/>
          <p:cNvSpPr>
            <a:spLocks/>
          </p:cNvSpPr>
          <p:nvPr/>
        </p:nvSpPr>
        <p:spPr bwMode="auto">
          <a:xfrm>
            <a:off x="1933575" y="2530475"/>
            <a:ext cx="276225" cy="1236663"/>
          </a:xfrm>
          <a:custGeom>
            <a:avLst/>
            <a:gdLst>
              <a:gd name="T0" fmla="*/ 0 w 196"/>
              <a:gd name="T1" fmla="*/ 2147483647 h 779"/>
              <a:gd name="T2" fmla="*/ 0 w 196"/>
              <a:gd name="T3" fmla="*/ 0 h 779"/>
              <a:gd name="T4" fmla="*/ 2147483647 w 196"/>
              <a:gd name="T5" fmla="*/ 0 h 779"/>
              <a:gd name="T6" fmla="*/ 2147483647 w 196"/>
              <a:gd name="T7" fmla="*/ 2147483647 h 779"/>
              <a:gd name="T8" fmla="*/ 0 w 196"/>
              <a:gd name="T9" fmla="*/ 2147483647 h 7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" h="779">
                <a:moveTo>
                  <a:pt x="0" y="778"/>
                </a:moveTo>
                <a:lnTo>
                  <a:pt x="0" y="0"/>
                </a:lnTo>
                <a:lnTo>
                  <a:pt x="195" y="0"/>
                </a:lnTo>
                <a:lnTo>
                  <a:pt x="195" y="778"/>
                </a:lnTo>
                <a:lnTo>
                  <a:pt x="0" y="778"/>
                </a:lnTo>
              </a:path>
            </a:pathLst>
          </a:custGeom>
          <a:solidFill>
            <a:srgbClr val="FE9B03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21" name="Freeform 53"/>
          <p:cNvSpPr>
            <a:spLocks/>
          </p:cNvSpPr>
          <p:nvPr/>
        </p:nvSpPr>
        <p:spPr bwMode="auto">
          <a:xfrm>
            <a:off x="2847975" y="2447925"/>
            <a:ext cx="274638" cy="1319213"/>
          </a:xfrm>
          <a:custGeom>
            <a:avLst/>
            <a:gdLst>
              <a:gd name="T0" fmla="*/ 0 w 195"/>
              <a:gd name="T1" fmla="*/ 2147483647 h 831"/>
              <a:gd name="T2" fmla="*/ 0 w 195"/>
              <a:gd name="T3" fmla="*/ 0 h 831"/>
              <a:gd name="T4" fmla="*/ 2147483647 w 195"/>
              <a:gd name="T5" fmla="*/ 0 h 831"/>
              <a:gd name="T6" fmla="*/ 2147483647 w 195"/>
              <a:gd name="T7" fmla="*/ 2147483647 h 831"/>
              <a:gd name="T8" fmla="*/ 0 w 195"/>
              <a:gd name="T9" fmla="*/ 2147483647 h 8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831">
                <a:moveTo>
                  <a:pt x="0" y="830"/>
                </a:moveTo>
                <a:lnTo>
                  <a:pt x="0" y="0"/>
                </a:lnTo>
                <a:lnTo>
                  <a:pt x="194" y="0"/>
                </a:lnTo>
                <a:lnTo>
                  <a:pt x="194" y="830"/>
                </a:lnTo>
                <a:lnTo>
                  <a:pt x="0" y="830"/>
                </a:lnTo>
              </a:path>
            </a:pathLst>
          </a:custGeom>
          <a:solidFill>
            <a:srgbClr val="FE9B03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22" name="Freeform 54"/>
          <p:cNvSpPr>
            <a:spLocks/>
          </p:cNvSpPr>
          <p:nvPr/>
        </p:nvSpPr>
        <p:spPr bwMode="auto">
          <a:xfrm>
            <a:off x="2208213" y="2466975"/>
            <a:ext cx="276225" cy="1300163"/>
          </a:xfrm>
          <a:custGeom>
            <a:avLst/>
            <a:gdLst>
              <a:gd name="T0" fmla="*/ 0 w 196"/>
              <a:gd name="T1" fmla="*/ 2147483647 h 819"/>
              <a:gd name="T2" fmla="*/ 0 w 196"/>
              <a:gd name="T3" fmla="*/ 0 h 819"/>
              <a:gd name="T4" fmla="*/ 2147483647 w 196"/>
              <a:gd name="T5" fmla="*/ 0 h 819"/>
              <a:gd name="T6" fmla="*/ 2147483647 w 196"/>
              <a:gd name="T7" fmla="*/ 2147483647 h 819"/>
              <a:gd name="T8" fmla="*/ 0 w 196"/>
              <a:gd name="T9" fmla="*/ 2147483647 h 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" h="819">
                <a:moveTo>
                  <a:pt x="0" y="818"/>
                </a:moveTo>
                <a:lnTo>
                  <a:pt x="0" y="0"/>
                </a:lnTo>
                <a:lnTo>
                  <a:pt x="195" y="0"/>
                </a:lnTo>
                <a:lnTo>
                  <a:pt x="195" y="818"/>
                </a:lnTo>
                <a:lnTo>
                  <a:pt x="0" y="818"/>
                </a:lnTo>
              </a:path>
            </a:pathLst>
          </a:custGeom>
          <a:solidFill>
            <a:srgbClr val="00B7A5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23" name="Freeform 55"/>
          <p:cNvSpPr>
            <a:spLocks/>
          </p:cNvSpPr>
          <p:nvPr/>
        </p:nvSpPr>
        <p:spPr bwMode="auto">
          <a:xfrm>
            <a:off x="3121025" y="2659063"/>
            <a:ext cx="276225" cy="1108075"/>
          </a:xfrm>
          <a:custGeom>
            <a:avLst/>
            <a:gdLst>
              <a:gd name="T0" fmla="*/ 0 w 196"/>
              <a:gd name="T1" fmla="*/ 2147483647 h 698"/>
              <a:gd name="T2" fmla="*/ 0 w 196"/>
              <a:gd name="T3" fmla="*/ 0 h 698"/>
              <a:gd name="T4" fmla="*/ 2147483647 w 196"/>
              <a:gd name="T5" fmla="*/ 0 h 698"/>
              <a:gd name="T6" fmla="*/ 2147483647 w 196"/>
              <a:gd name="T7" fmla="*/ 2147483647 h 698"/>
              <a:gd name="T8" fmla="*/ 0 w 196"/>
              <a:gd name="T9" fmla="*/ 2147483647 h 6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" h="698">
                <a:moveTo>
                  <a:pt x="0" y="697"/>
                </a:moveTo>
                <a:lnTo>
                  <a:pt x="0" y="0"/>
                </a:lnTo>
                <a:lnTo>
                  <a:pt x="195" y="0"/>
                </a:lnTo>
                <a:lnTo>
                  <a:pt x="195" y="697"/>
                </a:lnTo>
                <a:lnTo>
                  <a:pt x="0" y="697"/>
                </a:lnTo>
              </a:path>
            </a:pathLst>
          </a:custGeom>
          <a:solidFill>
            <a:srgbClr val="00B7A5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24" name="Line 56"/>
          <p:cNvSpPr>
            <a:spLocks noChangeShapeType="1"/>
          </p:cNvSpPr>
          <p:nvPr/>
        </p:nvSpPr>
        <p:spPr bwMode="auto">
          <a:xfrm flipV="1">
            <a:off x="6316663" y="3741738"/>
            <a:ext cx="0" cy="254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25" name="Line 57"/>
          <p:cNvSpPr>
            <a:spLocks noChangeShapeType="1"/>
          </p:cNvSpPr>
          <p:nvPr/>
        </p:nvSpPr>
        <p:spPr bwMode="auto">
          <a:xfrm flipV="1">
            <a:off x="7226300" y="3741738"/>
            <a:ext cx="0" cy="254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26" name="Line 58"/>
          <p:cNvSpPr>
            <a:spLocks noChangeShapeType="1"/>
          </p:cNvSpPr>
          <p:nvPr/>
        </p:nvSpPr>
        <p:spPr bwMode="auto">
          <a:xfrm>
            <a:off x="5408613" y="3751263"/>
            <a:ext cx="180816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27" name="Line 59"/>
          <p:cNvSpPr>
            <a:spLocks noChangeShapeType="1"/>
          </p:cNvSpPr>
          <p:nvPr/>
        </p:nvSpPr>
        <p:spPr bwMode="auto">
          <a:xfrm flipH="1">
            <a:off x="5384800" y="3355975"/>
            <a:ext cx="238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28" name="Line 60"/>
          <p:cNvSpPr>
            <a:spLocks noChangeShapeType="1"/>
          </p:cNvSpPr>
          <p:nvPr/>
        </p:nvSpPr>
        <p:spPr bwMode="auto">
          <a:xfrm flipH="1">
            <a:off x="5372100" y="2962275"/>
            <a:ext cx="365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29" name="Line 61"/>
          <p:cNvSpPr>
            <a:spLocks noChangeShapeType="1"/>
          </p:cNvSpPr>
          <p:nvPr/>
        </p:nvSpPr>
        <p:spPr bwMode="auto">
          <a:xfrm flipH="1">
            <a:off x="5384800" y="2560638"/>
            <a:ext cx="238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30" name="Line 62"/>
          <p:cNvSpPr>
            <a:spLocks noChangeShapeType="1"/>
          </p:cNvSpPr>
          <p:nvPr/>
        </p:nvSpPr>
        <p:spPr bwMode="auto">
          <a:xfrm flipH="1">
            <a:off x="5372100" y="2165350"/>
            <a:ext cx="365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31" name="Line 63"/>
          <p:cNvSpPr>
            <a:spLocks noChangeShapeType="1"/>
          </p:cNvSpPr>
          <p:nvPr/>
        </p:nvSpPr>
        <p:spPr bwMode="auto">
          <a:xfrm flipV="1">
            <a:off x="5407025" y="2155825"/>
            <a:ext cx="0" cy="15986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32" name="Freeform 64"/>
          <p:cNvSpPr>
            <a:spLocks/>
          </p:cNvSpPr>
          <p:nvPr/>
        </p:nvSpPr>
        <p:spPr bwMode="auto">
          <a:xfrm>
            <a:off x="5581650" y="2441575"/>
            <a:ext cx="276225" cy="1308100"/>
          </a:xfrm>
          <a:custGeom>
            <a:avLst/>
            <a:gdLst>
              <a:gd name="T0" fmla="*/ 0 w 195"/>
              <a:gd name="T1" fmla="*/ 2147483647 h 824"/>
              <a:gd name="T2" fmla="*/ 0 w 195"/>
              <a:gd name="T3" fmla="*/ 0 h 824"/>
              <a:gd name="T4" fmla="*/ 2147483647 w 195"/>
              <a:gd name="T5" fmla="*/ 0 h 824"/>
              <a:gd name="T6" fmla="*/ 2147483647 w 195"/>
              <a:gd name="T7" fmla="*/ 2147483647 h 824"/>
              <a:gd name="T8" fmla="*/ 0 w 195"/>
              <a:gd name="T9" fmla="*/ 2147483647 h 8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824">
                <a:moveTo>
                  <a:pt x="0" y="823"/>
                </a:moveTo>
                <a:lnTo>
                  <a:pt x="0" y="0"/>
                </a:lnTo>
                <a:lnTo>
                  <a:pt x="194" y="0"/>
                </a:lnTo>
                <a:lnTo>
                  <a:pt x="194" y="823"/>
                </a:lnTo>
                <a:lnTo>
                  <a:pt x="0" y="823"/>
                </a:lnTo>
              </a:path>
            </a:pathLst>
          </a:custGeom>
          <a:solidFill>
            <a:srgbClr val="FE9B03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33" name="Freeform 65"/>
          <p:cNvSpPr>
            <a:spLocks/>
          </p:cNvSpPr>
          <p:nvPr/>
        </p:nvSpPr>
        <p:spPr bwMode="auto">
          <a:xfrm>
            <a:off x="6491288" y="2441575"/>
            <a:ext cx="274637" cy="1308100"/>
          </a:xfrm>
          <a:custGeom>
            <a:avLst/>
            <a:gdLst>
              <a:gd name="T0" fmla="*/ 0 w 195"/>
              <a:gd name="T1" fmla="*/ 2147483647 h 824"/>
              <a:gd name="T2" fmla="*/ 0 w 195"/>
              <a:gd name="T3" fmla="*/ 0 h 824"/>
              <a:gd name="T4" fmla="*/ 2147483647 w 195"/>
              <a:gd name="T5" fmla="*/ 0 h 824"/>
              <a:gd name="T6" fmla="*/ 2147483647 w 195"/>
              <a:gd name="T7" fmla="*/ 2147483647 h 824"/>
              <a:gd name="T8" fmla="*/ 0 w 195"/>
              <a:gd name="T9" fmla="*/ 2147483647 h 8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824">
                <a:moveTo>
                  <a:pt x="0" y="823"/>
                </a:moveTo>
                <a:lnTo>
                  <a:pt x="0" y="0"/>
                </a:lnTo>
                <a:lnTo>
                  <a:pt x="194" y="0"/>
                </a:lnTo>
                <a:lnTo>
                  <a:pt x="194" y="823"/>
                </a:lnTo>
                <a:lnTo>
                  <a:pt x="0" y="823"/>
                </a:lnTo>
              </a:path>
            </a:pathLst>
          </a:custGeom>
          <a:solidFill>
            <a:srgbClr val="FE9B03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34" name="Freeform 66"/>
          <p:cNvSpPr>
            <a:spLocks/>
          </p:cNvSpPr>
          <p:nvPr/>
        </p:nvSpPr>
        <p:spPr bwMode="auto">
          <a:xfrm>
            <a:off x="5856288" y="2640013"/>
            <a:ext cx="273050" cy="1109662"/>
          </a:xfrm>
          <a:custGeom>
            <a:avLst/>
            <a:gdLst>
              <a:gd name="T0" fmla="*/ 0 w 194"/>
              <a:gd name="T1" fmla="*/ 2147483647 h 699"/>
              <a:gd name="T2" fmla="*/ 0 w 194"/>
              <a:gd name="T3" fmla="*/ 0 h 699"/>
              <a:gd name="T4" fmla="*/ 2147483647 w 194"/>
              <a:gd name="T5" fmla="*/ 0 h 699"/>
              <a:gd name="T6" fmla="*/ 2147483647 w 194"/>
              <a:gd name="T7" fmla="*/ 2147483647 h 699"/>
              <a:gd name="T8" fmla="*/ 0 w 194"/>
              <a:gd name="T9" fmla="*/ 2147483647 h 6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4" h="699">
                <a:moveTo>
                  <a:pt x="0" y="698"/>
                </a:moveTo>
                <a:lnTo>
                  <a:pt x="0" y="0"/>
                </a:lnTo>
                <a:lnTo>
                  <a:pt x="193" y="0"/>
                </a:lnTo>
                <a:lnTo>
                  <a:pt x="193" y="698"/>
                </a:lnTo>
                <a:lnTo>
                  <a:pt x="0" y="698"/>
                </a:lnTo>
              </a:path>
            </a:pathLst>
          </a:custGeom>
          <a:solidFill>
            <a:srgbClr val="00B7A5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35" name="Freeform 67"/>
          <p:cNvSpPr>
            <a:spLocks/>
          </p:cNvSpPr>
          <p:nvPr/>
        </p:nvSpPr>
        <p:spPr bwMode="auto">
          <a:xfrm>
            <a:off x="6764338" y="2716213"/>
            <a:ext cx="274637" cy="1033462"/>
          </a:xfrm>
          <a:custGeom>
            <a:avLst/>
            <a:gdLst>
              <a:gd name="T0" fmla="*/ 0 w 194"/>
              <a:gd name="T1" fmla="*/ 2147483647 h 651"/>
              <a:gd name="T2" fmla="*/ 0 w 194"/>
              <a:gd name="T3" fmla="*/ 0 h 651"/>
              <a:gd name="T4" fmla="*/ 2147483647 w 194"/>
              <a:gd name="T5" fmla="*/ 0 h 651"/>
              <a:gd name="T6" fmla="*/ 2147483647 w 194"/>
              <a:gd name="T7" fmla="*/ 2147483647 h 651"/>
              <a:gd name="T8" fmla="*/ 0 w 194"/>
              <a:gd name="T9" fmla="*/ 2147483647 h 6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4" h="651">
                <a:moveTo>
                  <a:pt x="0" y="650"/>
                </a:moveTo>
                <a:lnTo>
                  <a:pt x="0" y="0"/>
                </a:lnTo>
                <a:lnTo>
                  <a:pt x="193" y="0"/>
                </a:lnTo>
                <a:lnTo>
                  <a:pt x="193" y="650"/>
                </a:lnTo>
                <a:lnTo>
                  <a:pt x="0" y="650"/>
                </a:lnTo>
              </a:path>
            </a:pathLst>
          </a:custGeom>
          <a:solidFill>
            <a:srgbClr val="00B7A5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36" name="Line 68"/>
          <p:cNvSpPr>
            <a:spLocks noChangeShapeType="1"/>
          </p:cNvSpPr>
          <p:nvPr/>
        </p:nvSpPr>
        <p:spPr bwMode="auto">
          <a:xfrm flipV="1">
            <a:off x="2673350" y="6062663"/>
            <a:ext cx="0" cy="26987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37" name="Line 69"/>
          <p:cNvSpPr>
            <a:spLocks noChangeShapeType="1"/>
          </p:cNvSpPr>
          <p:nvPr/>
        </p:nvSpPr>
        <p:spPr bwMode="auto">
          <a:xfrm flipV="1">
            <a:off x="3587750" y="6062663"/>
            <a:ext cx="0" cy="26987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38" name="Line 70"/>
          <p:cNvSpPr>
            <a:spLocks noChangeShapeType="1"/>
          </p:cNvSpPr>
          <p:nvPr/>
        </p:nvSpPr>
        <p:spPr bwMode="auto">
          <a:xfrm>
            <a:off x="1760538" y="6073775"/>
            <a:ext cx="18161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39" name="Line 71"/>
          <p:cNvSpPr>
            <a:spLocks noChangeShapeType="1"/>
          </p:cNvSpPr>
          <p:nvPr/>
        </p:nvSpPr>
        <p:spPr bwMode="auto">
          <a:xfrm flipH="1">
            <a:off x="1724025" y="5678488"/>
            <a:ext cx="365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40" name="Line 72"/>
          <p:cNvSpPr>
            <a:spLocks noChangeShapeType="1"/>
          </p:cNvSpPr>
          <p:nvPr/>
        </p:nvSpPr>
        <p:spPr bwMode="auto">
          <a:xfrm flipH="1">
            <a:off x="1736725" y="5480050"/>
            <a:ext cx="238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41" name="Line 73"/>
          <p:cNvSpPr>
            <a:spLocks noChangeShapeType="1"/>
          </p:cNvSpPr>
          <p:nvPr/>
        </p:nvSpPr>
        <p:spPr bwMode="auto">
          <a:xfrm flipH="1">
            <a:off x="1724025" y="5281613"/>
            <a:ext cx="365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42" name="Line 74"/>
          <p:cNvSpPr>
            <a:spLocks noChangeShapeType="1"/>
          </p:cNvSpPr>
          <p:nvPr/>
        </p:nvSpPr>
        <p:spPr bwMode="auto">
          <a:xfrm flipH="1">
            <a:off x="1736725" y="5078413"/>
            <a:ext cx="238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43" name="Line 75"/>
          <p:cNvSpPr>
            <a:spLocks noChangeShapeType="1"/>
          </p:cNvSpPr>
          <p:nvPr/>
        </p:nvSpPr>
        <p:spPr bwMode="auto">
          <a:xfrm flipH="1">
            <a:off x="1724025" y="4879975"/>
            <a:ext cx="365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44" name="Line 76"/>
          <p:cNvSpPr>
            <a:spLocks noChangeShapeType="1"/>
          </p:cNvSpPr>
          <p:nvPr/>
        </p:nvSpPr>
        <p:spPr bwMode="auto">
          <a:xfrm flipH="1">
            <a:off x="1736725" y="4681538"/>
            <a:ext cx="238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45" name="Line 77"/>
          <p:cNvSpPr>
            <a:spLocks noChangeShapeType="1"/>
          </p:cNvSpPr>
          <p:nvPr/>
        </p:nvSpPr>
        <p:spPr bwMode="auto">
          <a:xfrm flipH="1">
            <a:off x="1724025" y="4484688"/>
            <a:ext cx="365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46" name="Line 78"/>
          <p:cNvSpPr>
            <a:spLocks noChangeShapeType="1"/>
          </p:cNvSpPr>
          <p:nvPr/>
        </p:nvSpPr>
        <p:spPr bwMode="auto">
          <a:xfrm flipV="1">
            <a:off x="1758950" y="4473575"/>
            <a:ext cx="0" cy="16017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47" name="Freeform 79"/>
          <p:cNvSpPr>
            <a:spLocks/>
          </p:cNvSpPr>
          <p:nvPr/>
        </p:nvSpPr>
        <p:spPr bwMode="auto">
          <a:xfrm>
            <a:off x="1935163" y="4679950"/>
            <a:ext cx="274637" cy="1390650"/>
          </a:xfrm>
          <a:custGeom>
            <a:avLst/>
            <a:gdLst>
              <a:gd name="T0" fmla="*/ 0 w 195"/>
              <a:gd name="T1" fmla="*/ 2147483647 h 876"/>
              <a:gd name="T2" fmla="*/ 0 w 195"/>
              <a:gd name="T3" fmla="*/ 0 h 876"/>
              <a:gd name="T4" fmla="*/ 2147483647 w 195"/>
              <a:gd name="T5" fmla="*/ 0 h 876"/>
              <a:gd name="T6" fmla="*/ 2147483647 w 195"/>
              <a:gd name="T7" fmla="*/ 2147483647 h 876"/>
              <a:gd name="T8" fmla="*/ 0 w 195"/>
              <a:gd name="T9" fmla="*/ 2147483647 h 8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876">
                <a:moveTo>
                  <a:pt x="0" y="875"/>
                </a:moveTo>
                <a:lnTo>
                  <a:pt x="0" y="0"/>
                </a:lnTo>
                <a:lnTo>
                  <a:pt x="194" y="0"/>
                </a:lnTo>
                <a:lnTo>
                  <a:pt x="194" y="875"/>
                </a:lnTo>
                <a:lnTo>
                  <a:pt x="0" y="875"/>
                </a:lnTo>
              </a:path>
            </a:pathLst>
          </a:custGeom>
          <a:solidFill>
            <a:srgbClr val="FE9B03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48" name="Freeform 80"/>
          <p:cNvSpPr>
            <a:spLocks/>
          </p:cNvSpPr>
          <p:nvPr/>
        </p:nvSpPr>
        <p:spPr bwMode="auto">
          <a:xfrm>
            <a:off x="2849563" y="4800600"/>
            <a:ext cx="274637" cy="1270000"/>
          </a:xfrm>
          <a:custGeom>
            <a:avLst/>
            <a:gdLst>
              <a:gd name="T0" fmla="*/ 0 w 195"/>
              <a:gd name="T1" fmla="*/ 2147483647 h 800"/>
              <a:gd name="T2" fmla="*/ 0 w 195"/>
              <a:gd name="T3" fmla="*/ 0 h 800"/>
              <a:gd name="T4" fmla="*/ 2147483647 w 195"/>
              <a:gd name="T5" fmla="*/ 0 h 800"/>
              <a:gd name="T6" fmla="*/ 2147483647 w 195"/>
              <a:gd name="T7" fmla="*/ 2147483647 h 800"/>
              <a:gd name="T8" fmla="*/ 0 w 195"/>
              <a:gd name="T9" fmla="*/ 2147483647 h 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800">
                <a:moveTo>
                  <a:pt x="0" y="799"/>
                </a:moveTo>
                <a:lnTo>
                  <a:pt x="0" y="0"/>
                </a:lnTo>
                <a:lnTo>
                  <a:pt x="194" y="0"/>
                </a:lnTo>
                <a:lnTo>
                  <a:pt x="194" y="799"/>
                </a:lnTo>
                <a:lnTo>
                  <a:pt x="0" y="799"/>
                </a:lnTo>
              </a:path>
            </a:pathLst>
          </a:custGeom>
          <a:solidFill>
            <a:srgbClr val="FE9B03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49" name="Freeform 81"/>
          <p:cNvSpPr>
            <a:spLocks/>
          </p:cNvSpPr>
          <p:nvPr/>
        </p:nvSpPr>
        <p:spPr bwMode="auto">
          <a:xfrm>
            <a:off x="2208213" y="5037138"/>
            <a:ext cx="276225" cy="1033462"/>
          </a:xfrm>
          <a:custGeom>
            <a:avLst/>
            <a:gdLst>
              <a:gd name="T0" fmla="*/ 0 w 196"/>
              <a:gd name="T1" fmla="*/ 2147483647 h 651"/>
              <a:gd name="T2" fmla="*/ 0 w 196"/>
              <a:gd name="T3" fmla="*/ 0 h 651"/>
              <a:gd name="T4" fmla="*/ 2147483647 w 196"/>
              <a:gd name="T5" fmla="*/ 0 h 651"/>
              <a:gd name="T6" fmla="*/ 2147483647 w 196"/>
              <a:gd name="T7" fmla="*/ 2147483647 h 651"/>
              <a:gd name="T8" fmla="*/ 0 w 196"/>
              <a:gd name="T9" fmla="*/ 2147483647 h 6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" h="651">
                <a:moveTo>
                  <a:pt x="0" y="650"/>
                </a:moveTo>
                <a:lnTo>
                  <a:pt x="0" y="0"/>
                </a:lnTo>
                <a:lnTo>
                  <a:pt x="195" y="0"/>
                </a:lnTo>
                <a:lnTo>
                  <a:pt x="195" y="650"/>
                </a:lnTo>
                <a:lnTo>
                  <a:pt x="0" y="650"/>
                </a:lnTo>
              </a:path>
            </a:pathLst>
          </a:custGeom>
          <a:solidFill>
            <a:srgbClr val="00B7A5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50" name="Line 82"/>
          <p:cNvSpPr>
            <a:spLocks noChangeShapeType="1"/>
          </p:cNvSpPr>
          <p:nvPr/>
        </p:nvSpPr>
        <p:spPr bwMode="auto">
          <a:xfrm flipV="1">
            <a:off x="6327775" y="6043613"/>
            <a:ext cx="0" cy="254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51" name="Line 83"/>
          <p:cNvSpPr>
            <a:spLocks noChangeShapeType="1"/>
          </p:cNvSpPr>
          <p:nvPr/>
        </p:nvSpPr>
        <p:spPr bwMode="auto">
          <a:xfrm flipV="1">
            <a:off x="7245350" y="6043613"/>
            <a:ext cx="0" cy="254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52" name="Line 84"/>
          <p:cNvSpPr>
            <a:spLocks noChangeShapeType="1"/>
          </p:cNvSpPr>
          <p:nvPr/>
        </p:nvSpPr>
        <p:spPr bwMode="auto">
          <a:xfrm>
            <a:off x="5410200" y="6053138"/>
            <a:ext cx="18256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53" name="Line 85"/>
          <p:cNvSpPr>
            <a:spLocks noChangeShapeType="1"/>
          </p:cNvSpPr>
          <p:nvPr/>
        </p:nvSpPr>
        <p:spPr bwMode="auto">
          <a:xfrm flipH="1">
            <a:off x="5386388" y="5654675"/>
            <a:ext cx="2381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54" name="Line 86"/>
          <p:cNvSpPr>
            <a:spLocks noChangeShapeType="1"/>
          </p:cNvSpPr>
          <p:nvPr/>
        </p:nvSpPr>
        <p:spPr bwMode="auto">
          <a:xfrm flipH="1">
            <a:off x="5372100" y="5256213"/>
            <a:ext cx="381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55" name="Line 87"/>
          <p:cNvSpPr>
            <a:spLocks noChangeShapeType="1"/>
          </p:cNvSpPr>
          <p:nvPr/>
        </p:nvSpPr>
        <p:spPr bwMode="auto">
          <a:xfrm flipH="1">
            <a:off x="5386388" y="4851400"/>
            <a:ext cx="2381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56" name="Line 88"/>
          <p:cNvSpPr>
            <a:spLocks noChangeShapeType="1"/>
          </p:cNvSpPr>
          <p:nvPr/>
        </p:nvSpPr>
        <p:spPr bwMode="auto">
          <a:xfrm flipH="1">
            <a:off x="5372100" y="4452938"/>
            <a:ext cx="381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57" name="Line 89"/>
          <p:cNvSpPr>
            <a:spLocks noChangeShapeType="1"/>
          </p:cNvSpPr>
          <p:nvPr/>
        </p:nvSpPr>
        <p:spPr bwMode="auto">
          <a:xfrm flipV="1">
            <a:off x="5408613" y="4443413"/>
            <a:ext cx="0" cy="16129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58" name="Freeform 90"/>
          <p:cNvSpPr>
            <a:spLocks/>
          </p:cNvSpPr>
          <p:nvPr/>
        </p:nvSpPr>
        <p:spPr bwMode="auto">
          <a:xfrm>
            <a:off x="5584825" y="4649788"/>
            <a:ext cx="276225" cy="1401762"/>
          </a:xfrm>
          <a:custGeom>
            <a:avLst/>
            <a:gdLst>
              <a:gd name="T0" fmla="*/ 0 w 196"/>
              <a:gd name="T1" fmla="*/ 2147483647 h 883"/>
              <a:gd name="T2" fmla="*/ 0 w 196"/>
              <a:gd name="T3" fmla="*/ 0 h 883"/>
              <a:gd name="T4" fmla="*/ 2147483647 w 196"/>
              <a:gd name="T5" fmla="*/ 0 h 883"/>
              <a:gd name="T6" fmla="*/ 2147483647 w 196"/>
              <a:gd name="T7" fmla="*/ 2147483647 h 883"/>
              <a:gd name="T8" fmla="*/ 0 w 196"/>
              <a:gd name="T9" fmla="*/ 2147483647 h 8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" h="883">
                <a:moveTo>
                  <a:pt x="0" y="882"/>
                </a:moveTo>
                <a:lnTo>
                  <a:pt x="0" y="0"/>
                </a:lnTo>
                <a:lnTo>
                  <a:pt x="195" y="0"/>
                </a:lnTo>
                <a:lnTo>
                  <a:pt x="195" y="882"/>
                </a:lnTo>
                <a:lnTo>
                  <a:pt x="0" y="882"/>
                </a:lnTo>
              </a:path>
            </a:pathLst>
          </a:custGeom>
          <a:solidFill>
            <a:srgbClr val="FE9B03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59" name="Freeform 91"/>
          <p:cNvSpPr>
            <a:spLocks/>
          </p:cNvSpPr>
          <p:nvPr/>
        </p:nvSpPr>
        <p:spPr bwMode="auto">
          <a:xfrm>
            <a:off x="6503988" y="4687888"/>
            <a:ext cx="276225" cy="1363662"/>
          </a:xfrm>
          <a:custGeom>
            <a:avLst/>
            <a:gdLst>
              <a:gd name="T0" fmla="*/ 0 w 196"/>
              <a:gd name="T1" fmla="*/ 2147483647 h 859"/>
              <a:gd name="T2" fmla="*/ 0 w 196"/>
              <a:gd name="T3" fmla="*/ 0 h 859"/>
              <a:gd name="T4" fmla="*/ 2147483647 w 196"/>
              <a:gd name="T5" fmla="*/ 0 h 859"/>
              <a:gd name="T6" fmla="*/ 2147483647 w 196"/>
              <a:gd name="T7" fmla="*/ 2147483647 h 859"/>
              <a:gd name="T8" fmla="*/ 0 w 196"/>
              <a:gd name="T9" fmla="*/ 2147483647 h 8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" h="859">
                <a:moveTo>
                  <a:pt x="0" y="858"/>
                </a:moveTo>
                <a:lnTo>
                  <a:pt x="0" y="0"/>
                </a:lnTo>
                <a:lnTo>
                  <a:pt x="195" y="0"/>
                </a:lnTo>
                <a:lnTo>
                  <a:pt x="195" y="858"/>
                </a:lnTo>
                <a:lnTo>
                  <a:pt x="0" y="858"/>
                </a:lnTo>
              </a:path>
            </a:pathLst>
          </a:custGeom>
          <a:solidFill>
            <a:srgbClr val="FE9B03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60" name="Freeform 92"/>
          <p:cNvSpPr>
            <a:spLocks/>
          </p:cNvSpPr>
          <p:nvPr/>
        </p:nvSpPr>
        <p:spPr bwMode="auto">
          <a:xfrm>
            <a:off x="5861050" y="4849813"/>
            <a:ext cx="277813" cy="1201737"/>
          </a:xfrm>
          <a:custGeom>
            <a:avLst/>
            <a:gdLst>
              <a:gd name="T0" fmla="*/ 0 w 197"/>
              <a:gd name="T1" fmla="*/ 2147483647 h 757"/>
              <a:gd name="T2" fmla="*/ 0 w 197"/>
              <a:gd name="T3" fmla="*/ 0 h 757"/>
              <a:gd name="T4" fmla="*/ 2147483647 w 197"/>
              <a:gd name="T5" fmla="*/ 0 h 757"/>
              <a:gd name="T6" fmla="*/ 2147483647 w 197"/>
              <a:gd name="T7" fmla="*/ 2147483647 h 757"/>
              <a:gd name="T8" fmla="*/ 0 w 197"/>
              <a:gd name="T9" fmla="*/ 2147483647 h 7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7" h="757">
                <a:moveTo>
                  <a:pt x="0" y="756"/>
                </a:moveTo>
                <a:lnTo>
                  <a:pt x="0" y="0"/>
                </a:lnTo>
                <a:lnTo>
                  <a:pt x="196" y="0"/>
                </a:lnTo>
                <a:lnTo>
                  <a:pt x="196" y="756"/>
                </a:lnTo>
                <a:lnTo>
                  <a:pt x="0" y="756"/>
                </a:lnTo>
              </a:path>
            </a:pathLst>
          </a:custGeom>
          <a:solidFill>
            <a:srgbClr val="00B7A5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61" name="Freeform 93"/>
          <p:cNvSpPr>
            <a:spLocks/>
          </p:cNvSpPr>
          <p:nvPr/>
        </p:nvSpPr>
        <p:spPr bwMode="auto">
          <a:xfrm>
            <a:off x="6778625" y="4932363"/>
            <a:ext cx="277813" cy="1119187"/>
          </a:xfrm>
          <a:custGeom>
            <a:avLst/>
            <a:gdLst>
              <a:gd name="T0" fmla="*/ 0 w 197"/>
              <a:gd name="T1" fmla="*/ 2147483647 h 705"/>
              <a:gd name="T2" fmla="*/ 0 w 197"/>
              <a:gd name="T3" fmla="*/ 0 h 705"/>
              <a:gd name="T4" fmla="*/ 2147483647 w 197"/>
              <a:gd name="T5" fmla="*/ 0 h 705"/>
              <a:gd name="T6" fmla="*/ 2147483647 w 197"/>
              <a:gd name="T7" fmla="*/ 2147483647 h 705"/>
              <a:gd name="T8" fmla="*/ 0 w 197"/>
              <a:gd name="T9" fmla="*/ 2147483647 h 7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7" h="705">
                <a:moveTo>
                  <a:pt x="0" y="704"/>
                </a:moveTo>
                <a:lnTo>
                  <a:pt x="0" y="0"/>
                </a:lnTo>
                <a:lnTo>
                  <a:pt x="196" y="0"/>
                </a:lnTo>
                <a:lnTo>
                  <a:pt x="196" y="704"/>
                </a:lnTo>
                <a:lnTo>
                  <a:pt x="0" y="704"/>
                </a:lnTo>
              </a:path>
            </a:pathLst>
          </a:custGeom>
          <a:solidFill>
            <a:srgbClr val="00B7A5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8462" name="Line 94"/>
          <p:cNvSpPr>
            <a:spLocks noChangeShapeType="1"/>
          </p:cNvSpPr>
          <p:nvPr/>
        </p:nvSpPr>
        <p:spPr bwMode="auto">
          <a:xfrm flipV="1">
            <a:off x="1758950" y="3759200"/>
            <a:ext cx="0" cy="2857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63" name="Line 95"/>
          <p:cNvSpPr>
            <a:spLocks noChangeShapeType="1"/>
          </p:cNvSpPr>
          <p:nvPr/>
        </p:nvSpPr>
        <p:spPr bwMode="auto">
          <a:xfrm flipH="1">
            <a:off x="1724025" y="3770313"/>
            <a:ext cx="365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64" name="Line 96"/>
          <p:cNvSpPr>
            <a:spLocks noChangeShapeType="1"/>
          </p:cNvSpPr>
          <p:nvPr/>
        </p:nvSpPr>
        <p:spPr bwMode="auto">
          <a:xfrm flipV="1">
            <a:off x="5407025" y="3741738"/>
            <a:ext cx="0" cy="254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65" name="Line 97"/>
          <p:cNvSpPr>
            <a:spLocks noChangeShapeType="1"/>
          </p:cNvSpPr>
          <p:nvPr/>
        </p:nvSpPr>
        <p:spPr bwMode="auto">
          <a:xfrm flipH="1">
            <a:off x="5372100" y="3751263"/>
            <a:ext cx="365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66" name="Line 98"/>
          <p:cNvSpPr>
            <a:spLocks noChangeShapeType="1"/>
          </p:cNvSpPr>
          <p:nvPr/>
        </p:nvSpPr>
        <p:spPr bwMode="auto">
          <a:xfrm flipV="1">
            <a:off x="1758950" y="6062663"/>
            <a:ext cx="0" cy="26987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67" name="Line 99"/>
          <p:cNvSpPr>
            <a:spLocks noChangeShapeType="1"/>
          </p:cNvSpPr>
          <p:nvPr/>
        </p:nvSpPr>
        <p:spPr bwMode="auto">
          <a:xfrm flipH="1">
            <a:off x="1724025" y="6073775"/>
            <a:ext cx="365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68" name="Line 100"/>
          <p:cNvSpPr>
            <a:spLocks noChangeShapeType="1"/>
          </p:cNvSpPr>
          <p:nvPr/>
        </p:nvSpPr>
        <p:spPr bwMode="auto">
          <a:xfrm flipH="1">
            <a:off x="1736725" y="5876925"/>
            <a:ext cx="2381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69" name="Line 101"/>
          <p:cNvSpPr>
            <a:spLocks noChangeShapeType="1"/>
          </p:cNvSpPr>
          <p:nvPr/>
        </p:nvSpPr>
        <p:spPr bwMode="auto">
          <a:xfrm flipV="1">
            <a:off x="5408613" y="6043613"/>
            <a:ext cx="0" cy="254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70" name="Line 102"/>
          <p:cNvSpPr>
            <a:spLocks noChangeShapeType="1"/>
          </p:cNvSpPr>
          <p:nvPr/>
        </p:nvSpPr>
        <p:spPr bwMode="auto">
          <a:xfrm flipH="1">
            <a:off x="5372100" y="6053138"/>
            <a:ext cx="381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71" name="Rectangle 103"/>
          <p:cNvSpPr>
            <a:spLocks noChangeArrowheads="1"/>
          </p:cNvSpPr>
          <p:nvPr/>
        </p:nvSpPr>
        <p:spPr bwMode="auto">
          <a:xfrm>
            <a:off x="7343775" y="4421188"/>
            <a:ext cx="252413" cy="284162"/>
          </a:xfrm>
          <a:prstGeom prst="rect">
            <a:avLst/>
          </a:prstGeom>
          <a:solidFill>
            <a:srgbClr val="00B7A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8472" name="Rectangle 104"/>
          <p:cNvSpPr>
            <a:spLocks noChangeArrowheads="1"/>
          </p:cNvSpPr>
          <p:nvPr/>
        </p:nvSpPr>
        <p:spPr bwMode="auto">
          <a:xfrm>
            <a:off x="7343775" y="4025900"/>
            <a:ext cx="252413" cy="284163"/>
          </a:xfrm>
          <a:prstGeom prst="rect">
            <a:avLst/>
          </a:prstGeom>
          <a:solidFill>
            <a:srgbClr val="FE9B0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79977" name="Rectangle 105"/>
          <p:cNvSpPr>
            <a:spLocks noChangeArrowheads="1"/>
          </p:cNvSpPr>
          <p:nvPr/>
        </p:nvSpPr>
        <p:spPr bwMode="auto">
          <a:xfrm>
            <a:off x="7669213" y="3968750"/>
            <a:ext cx="7191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sv-SE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Start</a:t>
            </a:r>
          </a:p>
        </p:txBody>
      </p:sp>
      <p:sp>
        <p:nvSpPr>
          <p:cNvPr id="79978" name="Rectangle 106"/>
          <p:cNvSpPr>
            <a:spLocks noChangeArrowheads="1"/>
          </p:cNvSpPr>
          <p:nvPr/>
        </p:nvSpPr>
        <p:spPr bwMode="auto">
          <a:xfrm>
            <a:off x="7648575" y="4346575"/>
            <a:ext cx="1460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sv-SE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Sans Serif" pitchFamily="34" charset="0"/>
              </a:rPr>
              <a:t>1 år senare</a:t>
            </a:r>
          </a:p>
        </p:txBody>
      </p:sp>
      <p:sp>
        <p:nvSpPr>
          <p:cNvPr id="79979" name="Rectangle 107"/>
          <p:cNvSpPr>
            <a:spLocks noChangeArrowheads="1"/>
          </p:cNvSpPr>
          <p:nvPr/>
        </p:nvSpPr>
        <p:spPr bwMode="auto">
          <a:xfrm>
            <a:off x="5567363" y="4398963"/>
            <a:ext cx="284162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95</a:t>
            </a:r>
          </a:p>
        </p:txBody>
      </p:sp>
      <p:sp>
        <p:nvSpPr>
          <p:cNvPr id="79980" name="Rectangle 108"/>
          <p:cNvSpPr>
            <a:spLocks noChangeArrowheads="1"/>
          </p:cNvSpPr>
          <p:nvPr/>
        </p:nvSpPr>
        <p:spPr bwMode="auto">
          <a:xfrm>
            <a:off x="5837238" y="4576763"/>
            <a:ext cx="28575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90</a:t>
            </a:r>
          </a:p>
        </p:txBody>
      </p:sp>
      <p:sp>
        <p:nvSpPr>
          <p:cNvPr id="79981" name="Rectangle 109"/>
          <p:cNvSpPr>
            <a:spLocks noChangeArrowheads="1"/>
          </p:cNvSpPr>
          <p:nvPr/>
        </p:nvSpPr>
        <p:spPr bwMode="auto">
          <a:xfrm>
            <a:off x="6483350" y="4432300"/>
            <a:ext cx="28575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94</a:t>
            </a:r>
          </a:p>
        </p:txBody>
      </p:sp>
      <p:sp>
        <p:nvSpPr>
          <p:cNvPr id="79982" name="Rectangle 110"/>
          <p:cNvSpPr>
            <a:spLocks noChangeArrowheads="1"/>
          </p:cNvSpPr>
          <p:nvPr/>
        </p:nvSpPr>
        <p:spPr bwMode="auto">
          <a:xfrm>
            <a:off x="6770688" y="4660900"/>
            <a:ext cx="284162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>
              <a:defRPr/>
            </a:pPr>
            <a:r>
              <a:rPr lang="sv-SE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88</a:t>
            </a:r>
          </a:p>
        </p:txBody>
      </p:sp>
      <p:sp>
        <p:nvSpPr>
          <p:cNvPr id="79983" name="Text Box 111"/>
          <p:cNvSpPr txBox="1">
            <a:spLocks noChangeArrowheads="1"/>
          </p:cNvSpPr>
          <p:nvPr/>
        </p:nvSpPr>
        <p:spPr bwMode="auto">
          <a:xfrm>
            <a:off x="5435600" y="6021388"/>
            <a:ext cx="196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sv-SE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Män 	Kvinnor</a:t>
            </a:r>
          </a:p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2156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3913" y="404813"/>
            <a:ext cx="7924800" cy="1143000"/>
          </a:xfrm>
          <a:noFill/>
        </p:spPr>
        <p:txBody>
          <a:bodyPr/>
          <a:lstStyle/>
          <a:p>
            <a:pPr algn="l" eaLnBrk="1" hangingPunct="1"/>
            <a:r>
              <a:rPr lang="sv-SE" sz="3200" b="1" dirty="0" err="1" smtClean="0">
                <a:solidFill>
                  <a:srgbClr val="006666"/>
                </a:solidFill>
              </a:rPr>
              <a:t>FaR</a:t>
            </a:r>
            <a:r>
              <a:rPr lang="sv-SE" sz="3200" b="1" dirty="0" smtClean="0">
                <a:solidFill>
                  <a:srgbClr val="006666"/>
                </a:solidFill>
              </a:rPr>
              <a:t> minskar stillasittande tid, ökar den fysiska aktiviteten och minskar hjärtkärlrisk</a:t>
            </a:r>
            <a:r>
              <a:rPr lang="sv-SE" sz="2800" b="1" dirty="0" smtClean="0">
                <a:solidFill>
                  <a:srgbClr val="660033"/>
                </a:solidFill>
              </a:rPr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27088" y="2779713"/>
            <a:ext cx="3471862" cy="3313112"/>
          </a:xfrm>
          <a:gradFill rotWithShape="1">
            <a:gsLst>
              <a:gs pos="0">
                <a:srgbClr val="E5EBEB"/>
              </a:gs>
              <a:gs pos="100000">
                <a:srgbClr val="6A6D6D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v-SE" sz="1400" b="1" smtClean="0">
                <a:solidFill>
                  <a:srgbClr val="D60093"/>
                </a:solidFill>
              </a:rPr>
              <a:t>vikt</a:t>
            </a:r>
            <a:r>
              <a:rPr lang="sv-SE" sz="1400" b="1" smtClean="0"/>
              <a:t>		-1.8 kg</a:t>
            </a:r>
          </a:p>
          <a:p>
            <a:pPr eaLnBrk="1" hangingPunct="1"/>
            <a:r>
              <a:rPr lang="sv-SE" sz="1400" b="1" smtClean="0">
                <a:solidFill>
                  <a:srgbClr val="D60093"/>
                </a:solidFill>
              </a:rPr>
              <a:t>Bukfetma</a:t>
            </a:r>
            <a:r>
              <a:rPr lang="sv-SE" sz="1400" b="1" smtClean="0"/>
              <a:t> </a:t>
            </a:r>
          </a:p>
          <a:p>
            <a:pPr lvl="1" eaLnBrk="1" hangingPunct="1"/>
            <a:r>
              <a:rPr lang="sv-SE" sz="1400" b="1" smtClean="0"/>
              <a:t>Midja	- 2.3 cm</a:t>
            </a:r>
          </a:p>
          <a:p>
            <a:pPr lvl="1" eaLnBrk="1" hangingPunct="1"/>
            <a:r>
              <a:rPr lang="sv-SE" sz="1400" b="1" smtClean="0"/>
              <a:t>Bukdiameter	- 1.5 cm</a:t>
            </a:r>
          </a:p>
          <a:p>
            <a:pPr lvl="1" eaLnBrk="1" hangingPunct="1"/>
            <a:r>
              <a:rPr lang="sv-SE" sz="1400" b="1" smtClean="0"/>
              <a:t>Kroppsammans +</a:t>
            </a:r>
          </a:p>
          <a:p>
            <a:pPr eaLnBrk="1" hangingPunct="1"/>
            <a:r>
              <a:rPr lang="sv-SE" sz="1400" b="1" smtClean="0">
                <a:solidFill>
                  <a:srgbClr val="D60093"/>
                </a:solidFill>
              </a:rPr>
              <a:t>Blodsocker</a:t>
            </a:r>
          </a:p>
          <a:p>
            <a:pPr lvl="1" eaLnBrk="1" hangingPunct="1"/>
            <a:r>
              <a:rPr lang="sv-SE" sz="1400" b="1" smtClean="0"/>
              <a:t>Glukos	- 0.2 mmol/l</a:t>
            </a:r>
          </a:p>
          <a:p>
            <a:pPr lvl="1" eaLnBrk="1" hangingPunct="1"/>
            <a:r>
              <a:rPr lang="sv-SE" sz="1400" b="1" smtClean="0"/>
              <a:t>HbA1c	- 0.1</a:t>
            </a:r>
          </a:p>
          <a:p>
            <a:pPr eaLnBrk="1" hangingPunct="1"/>
            <a:r>
              <a:rPr lang="sv-SE" sz="1400" b="1" smtClean="0">
                <a:solidFill>
                  <a:srgbClr val="D60093"/>
                </a:solidFill>
              </a:rPr>
              <a:t>Blodfetter</a:t>
            </a:r>
            <a:r>
              <a:rPr lang="sv-SE" sz="1400" b="1" smtClean="0"/>
              <a:t> </a:t>
            </a:r>
          </a:p>
          <a:p>
            <a:pPr lvl="1" eaLnBrk="1" hangingPunct="1"/>
            <a:r>
              <a:rPr lang="sv-SE" sz="1400" b="1" smtClean="0"/>
              <a:t>S-Kolesterol	-0.3 mmol/l</a:t>
            </a:r>
          </a:p>
          <a:p>
            <a:pPr lvl="1" eaLnBrk="1" hangingPunct="1"/>
            <a:r>
              <a:rPr lang="sv-SE" sz="1400" b="1" smtClean="0"/>
              <a:t>LDL/HDL	-0.1</a:t>
            </a:r>
          </a:p>
          <a:p>
            <a:pPr lvl="1" eaLnBrk="1" hangingPunct="1"/>
            <a:r>
              <a:rPr lang="sv-SE" sz="1400" b="1" smtClean="0"/>
              <a:t>Triglycerider	-0.2 mmol/l</a:t>
            </a:r>
          </a:p>
          <a:p>
            <a:pPr lvl="1" eaLnBrk="1" hangingPunct="1"/>
            <a:endParaRPr lang="sv-SE" sz="1200" b="1" smtClean="0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140200" y="6165850"/>
            <a:ext cx="4211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sv-SE" sz="1000"/>
              <a:t>Kallings L et al. Eur J Cardiovasc Prev Rehabil 2009;16:80-4.</a:t>
            </a:r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858838" y="1638300"/>
            <a:ext cx="2705100" cy="1069975"/>
          </a:xfrm>
          <a:prstGeom prst="rect">
            <a:avLst/>
          </a:prstGeom>
          <a:solidFill>
            <a:srgbClr val="E5EB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/>
              <a:t>101 män och kvinnor, 68 år </a:t>
            </a:r>
          </a:p>
          <a:p>
            <a:pPr eaLnBrk="1" hangingPunct="1"/>
            <a:r>
              <a:rPr lang="sv-SE" sz="1600"/>
              <a:t>låg fysisk aktivitet</a:t>
            </a:r>
          </a:p>
          <a:p>
            <a:pPr eaLnBrk="1" hangingPunct="1"/>
            <a:r>
              <a:rPr lang="sv-SE" sz="1600"/>
              <a:t>övervikt och bukfetma</a:t>
            </a:r>
          </a:p>
          <a:p>
            <a:pPr eaLnBrk="1" hangingPunct="1"/>
            <a:r>
              <a:rPr lang="sv-SE" sz="1600"/>
              <a:t>6 månader RCT</a:t>
            </a: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4284663" y="1628775"/>
            <a:ext cx="4175125" cy="1200150"/>
          </a:xfrm>
          <a:prstGeom prst="rect">
            <a:avLst/>
          </a:prstGeom>
          <a:solidFill>
            <a:srgbClr val="DDDDDD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D60093"/>
              </a:buClr>
              <a:buSzPct val="115000"/>
              <a:buFont typeface="Wingdings" pitchFamily="2" charset="2"/>
              <a:buChar char="ü"/>
            </a:pPr>
            <a:r>
              <a:rPr lang="sv-SE"/>
              <a:t> </a:t>
            </a:r>
            <a:r>
              <a:rPr lang="sv-SE" b="1"/>
              <a:t>Minskad stillasittande tid – 2 tim/d</a:t>
            </a:r>
          </a:p>
          <a:p>
            <a:pPr eaLnBrk="1" hangingPunct="1">
              <a:buClr>
                <a:srgbClr val="D60093"/>
              </a:buClr>
              <a:buSzPct val="115000"/>
              <a:buFont typeface="Wingdings" pitchFamily="2" charset="2"/>
              <a:buChar char="ü"/>
            </a:pPr>
            <a:r>
              <a:rPr lang="sv-SE" b="1"/>
              <a:t> Ökade måttligt intensiv FA, </a:t>
            </a:r>
          </a:p>
          <a:p>
            <a:pPr eaLnBrk="1" hangingPunct="1">
              <a:buClr>
                <a:srgbClr val="D60093"/>
              </a:buClr>
              <a:buSzPct val="115000"/>
              <a:buFont typeface="Wingdings" pitchFamily="2" charset="2"/>
              <a:buNone/>
            </a:pPr>
            <a:r>
              <a:rPr lang="sv-SE" b="1"/>
              <a:t>     3 tillfällen/v (159 min)</a:t>
            </a:r>
          </a:p>
          <a:p>
            <a:pPr eaLnBrk="1" hangingPunct="1">
              <a:buClr>
                <a:srgbClr val="D60093"/>
              </a:buClr>
              <a:buSzPct val="115000"/>
              <a:buFont typeface="Wingdings" pitchFamily="2" charset="2"/>
              <a:buChar char="ü"/>
            </a:pPr>
            <a:r>
              <a:rPr lang="sv-SE" b="1"/>
              <a:t> Steg/dag + 1663</a:t>
            </a:r>
          </a:p>
        </p:txBody>
      </p:sp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8563"/>
          <a:stretch>
            <a:fillRect/>
          </a:stretch>
        </p:blipFill>
        <p:spPr bwMode="auto">
          <a:xfrm>
            <a:off x="4427538" y="3357563"/>
            <a:ext cx="2608262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7114" name="Object 10"/>
          <p:cNvGraphicFramePr>
            <a:graphicFrameLocks noChangeAspect="1"/>
          </p:cNvGraphicFramePr>
          <p:nvPr/>
        </p:nvGraphicFramePr>
        <p:xfrm>
          <a:off x="6804025" y="3644900"/>
          <a:ext cx="152717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-foto" r:id="rId4" imgW="10971429" imgH="15518391" progId="MSPhotoEd.3">
                  <p:embed/>
                </p:oleObj>
              </mc:Choice>
              <mc:Fallback>
                <p:oleObj name="Photo Editor-foto" r:id="rId4" imgW="10971429" imgH="155183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3644900"/>
                        <a:ext cx="1527175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78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_AAE43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2906713"/>
            <a:ext cx="8789987" cy="1231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78025"/>
            <a:ext cx="5688012" cy="41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Oval 6"/>
          <p:cNvSpPr>
            <a:spLocks noChangeArrowheads="1"/>
          </p:cNvSpPr>
          <p:nvPr/>
        </p:nvSpPr>
        <p:spPr bwMode="auto">
          <a:xfrm>
            <a:off x="1527175" y="4149725"/>
            <a:ext cx="6213475" cy="158273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92422" y="476672"/>
            <a:ext cx="8528050" cy="641350"/>
          </a:xfrm>
          <a:prstGeom prst="rect">
            <a:avLst/>
          </a:prstGeom>
          <a:solidFill>
            <a:srgbClr val="E5EB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b="1" dirty="0">
                <a:solidFill>
                  <a:srgbClr val="008080"/>
                </a:solidFill>
              </a:rPr>
              <a:t>Nationella riktlinjer för sjukdomsförebyggande metoder </a:t>
            </a:r>
          </a:p>
          <a:p>
            <a:pPr algn="ctr" eaLnBrk="1" hangingPunct="1"/>
            <a:r>
              <a:rPr lang="sv-SE" b="1" dirty="0">
                <a:solidFill>
                  <a:srgbClr val="008080"/>
                </a:solidFill>
              </a:rPr>
              <a:t>Tobak, alkohol, fysisk aktivitet och matvanor – stöd för styrning och ledning </a:t>
            </a:r>
          </a:p>
        </p:txBody>
      </p:sp>
    </p:spTree>
    <p:extLst>
      <p:ext uri="{BB962C8B-B14F-4D97-AF65-F5344CB8AC3E}">
        <p14:creationId xmlns:p14="http://schemas.microsoft.com/office/powerpoint/2010/main" val="182304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88913"/>
            <a:ext cx="5545137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sv-SE" sz="5400" dirty="0" smtClean="0">
                <a:solidFill>
                  <a:srgbClr val="006666"/>
                </a:solidFill>
              </a:rPr>
              <a:t/>
            </a:r>
            <a:br>
              <a:rPr lang="sv-SE" sz="5400" dirty="0" smtClean="0">
                <a:solidFill>
                  <a:srgbClr val="006666"/>
                </a:solidFill>
              </a:rPr>
            </a:br>
            <a:r>
              <a:rPr lang="sv-SE" sz="3600" b="1" dirty="0" smtClean="0">
                <a:solidFill>
                  <a:srgbClr val="008080"/>
                </a:solidFill>
              </a:rPr>
              <a:t>God följsamhet </a:t>
            </a:r>
            <a:br>
              <a:rPr lang="sv-SE" sz="3600" b="1" dirty="0" smtClean="0">
                <a:solidFill>
                  <a:srgbClr val="008080"/>
                </a:solidFill>
              </a:rPr>
            </a:br>
            <a:r>
              <a:rPr lang="sv-SE" sz="3600" b="1" dirty="0" smtClean="0">
                <a:solidFill>
                  <a:srgbClr val="008080"/>
                </a:solidFill>
              </a:rPr>
              <a:t>till fysisk aktivitet på recept</a:t>
            </a:r>
            <a:r>
              <a:rPr lang="sv-SE" sz="3100" dirty="0" smtClean="0">
                <a:solidFill>
                  <a:srgbClr val="008080"/>
                </a:solidFill>
              </a:rPr>
              <a:t> </a:t>
            </a:r>
            <a:endParaRPr lang="sv-SE" sz="2000" dirty="0" smtClean="0">
              <a:solidFill>
                <a:srgbClr val="008080"/>
              </a:solidFill>
            </a:endParaRPr>
          </a:p>
        </p:txBody>
      </p:sp>
      <p:graphicFrame>
        <p:nvGraphicFramePr>
          <p:cNvPr id="46083" name="Object 6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539750" y="3222625"/>
          <a:ext cx="4876800" cy="325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hart" r:id="rId3" imgW="6096000" imgH="4067251" progId="MSGraph.Chart.8">
                  <p:embed followColorScheme="full"/>
                </p:oleObj>
              </mc:Choice>
              <mc:Fallback>
                <p:oleObj name="Chart" r:id="rId3" imgW="6096000" imgH="40672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l="15102" t="11751" b="8223"/>
                      <a:stretch>
                        <a:fillRect/>
                      </a:stretch>
                    </p:blipFill>
                    <p:spPr bwMode="auto">
                      <a:xfrm>
                        <a:off x="539750" y="3222625"/>
                        <a:ext cx="4876800" cy="325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Text Box 10"/>
          <p:cNvSpPr txBox="1">
            <a:spLocks noChangeArrowheads="1"/>
          </p:cNvSpPr>
          <p:nvPr/>
        </p:nvSpPr>
        <p:spPr bwMode="auto">
          <a:xfrm>
            <a:off x="4572000" y="4114800"/>
            <a:ext cx="30257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GB" sz="1600" b="1">
                <a:latin typeface="Arial Unicode MS" pitchFamily="34" charset="-128"/>
              </a:rPr>
              <a:t>Adhered fully</a:t>
            </a:r>
          </a:p>
          <a:p>
            <a:pPr>
              <a:spcBef>
                <a:spcPct val="40000"/>
              </a:spcBef>
            </a:pPr>
            <a:r>
              <a:rPr lang="en-GB" sz="1600" b="1">
                <a:latin typeface="Arial Unicode MS" pitchFamily="34" charset="-128"/>
              </a:rPr>
              <a:t>Adhered, but changed activity</a:t>
            </a:r>
          </a:p>
          <a:p>
            <a:pPr>
              <a:spcBef>
                <a:spcPct val="40000"/>
              </a:spcBef>
            </a:pPr>
            <a:r>
              <a:rPr lang="en-GB" sz="1600" b="1">
                <a:latin typeface="Arial Unicode MS" pitchFamily="34" charset="-128"/>
              </a:rPr>
              <a:t>Partial adherence </a:t>
            </a:r>
          </a:p>
          <a:p>
            <a:pPr>
              <a:spcBef>
                <a:spcPct val="40000"/>
              </a:spcBef>
            </a:pPr>
            <a:r>
              <a:rPr lang="en-GB" sz="1600" b="1">
                <a:latin typeface="Arial Unicode MS" pitchFamily="34" charset="-128"/>
              </a:rPr>
              <a:t>Non-adherence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331913" y="6021388"/>
            <a:ext cx="7577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sv-SE" sz="1000" b="1"/>
              <a:t>Kallings L et al, </a:t>
            </a:r>
            <a:r>
              <a:rPr lang="en-US" sz="1000" b="1"/>
              <a:t>J Phys Act Health 2009;6:483-92</a:t>
            </a:r>
            <a:r>
              <a:rPr lang="en-US" sz="1400" b="1" i="1">
                <a:latin typeface="Verdana" pitchFamily="34" charset="0"/>
              </a:rPr>
              <a:t>.</a:t>
            </a:r>
            <a:endParaRPr lang="sv-SE" sz="1400" b="1" i="1">
              <a:latin typeface="Verdana" pitchFamily="34" charset="0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893763" y="1916113"/>
            <a:ext cx="483076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/>
              <a:t>240 patienter i svensk primärvård, som fått </a:t>
            </a:r>
            <a:r>
              <a:rPr lang="sv-SE" sz="1600" b="1" dirty="0" err="1"/>
              <a:t>FaR</a:t>
            </a:r>
            <a:r>
              <a:rPr lang="sv-SE" sz="1600" b="1" dirty="0"/>
              <a:t>;</a:t>
            </a:r>
          </a:p>
          <a:p>
            <a:pPr eaLnBrk="1" hangingPunct="1"/>
            <a:r>
              <a:rPr lang="sv-SE" sz="1600" b="1" dirty="0"/>
              <a:t>smärta, övervikt, diabetes, depression, </a:t>
            </a:r>
          </a:p>
          <a:p>
            <a:pPr eaLnBrk="1" hangingPunct="1"/>
            <a:r>
              <a:rPr lang="sv-SE" sz="1600" b="1" dirty="0"/>
              <a:t>högt blodtryck, mm.</a:t>
            </a:r>
          </a:p>
          <a:p>
            <a:pPr eaLnBrk="1" hangingPunct="1"/>
            <a:r>
              <a:rPr lang="sv-SE" sz="1600" b="1" dirty="0"/>
              <a:t>6 månader</a:t>
            </a:r>
          </a:p>
          <a:p>
            <a:pPr eaLnBrk="1" hangingPunct="1"/>
            <a:endParaRPr lang="en-GB" sz="2400" b="1" dirty="0">
              <a:solidFill>
                <a:srgbClr val="006666"/>
              </a:solidFill>
            </a:endParaRPr>
          </a:p>
        </p:txBody>
      </p:sp>
      <p:graphicFrame>
        <p:nvGraphicFramePr>
          <p:cNvPr id="46087" name="Object 7"/>
          <p:cNvGraphicFramePr>
            <a:graphicFrameLocks noChangeAspect="1"/>
          </p:cNvGraphicFramePr>
          <p:nvPr/>
        </p:nvGraphicFramePr>
        <p:xfrm>
          <a:off x="6254750" y="979488"/>
          <a:ext cx="2493963" cy="352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hoto Editor-foto" r:id="rId5" imgW="10971429" imgH="15518391" progId="MSPhotoEd.3">
                  <p:embed/>
                </p:oleObj>
              </mc:Choice>
              <mc:Fallback>
                <p:oleObj name="Photo Editor-foto" r:id="rId5" imgW="10971429" imgH="155183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0" y="979488"/>
                        <a:ext cx="2493963" cy="35290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99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7609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8118"/>
            <a:ext cx="7772400" cy="882650"/>
          </a:xfrm>
          <a:noFill/>
        </p:spPr>
        <p:txBody>
          <a:bodyPr/>
          <a:lstStyle/>
          <a:p>
            <a:r>
              <a:rPr lang="sv-SE" sz="4000" b="1" dirty="0" smtClean="0">
                <a:solidFill>
                  <a:srgbClr val="008080"/>
                </a:solidFill>
              </a:rPr>
              <a:t>Framgångsrikt samtal om livsstil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2880" y="1567334"/>
            <a:ext cx="8229600" cy="4525962"/>
          </a:xfrm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ü"/>
            </a:pPr>
            <a:r>
              <a:rPr lang="sv-SE" sz="2400" dirty="0"/>
              <a:t>e</a:t>
            </a:r>
            <a:r>
              <a:rPr lang="sv-SE" sz="2400" dirty="0" smtClean="0"/>
              <a:t>n attitydfråga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ü"/>
            </a:pPr>
            <a:r>
              <a:rPr lang="sv-SE" sz="2400" dirty="0"/>
              <a:t>b</a:t>
            </a:r>
            <a:r>
              <a:rPr lang="sv-SE" sz="2400" dirty="0" smtClean="0"/>
              <a:t>ygga på en vetenskaplig bas och goda kunskaper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ü"/>
            </a:pPr>
            <a:r>
              <a:rPr lang="sv-SE" sz="2400" dirty="0"/>
              <a:t>i</a:t>
            </a:r>
            <a:r>
              <a:rPr lang="sv-SE" sz="2400" dirty="0" smtClean="0"/>
              <a:t>ndividualisera, ”patienten i centrum”, lyhörd, ej skuldbelägga, visa respekt</a:t>
            </a:r>
          </a:p>
          <a:p>
            <a:pPr>
              <a:lnSpc>
                <a:spcPct val="105000"/>
              </a:lnSpc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ü"/>
            </a:pPr>
            <a:r>
              <a:rPr lang="sv-SE" sz="2400" dirty="0" smtClean="0"/>
              <a:t>skräddarsydda och konkreta svar på frågor</a:t>
            </a:r>
          </a:p>
          <a:p>
            <a:pPr>
              <a:lnSpc>
                <a:spcPct val="105000"/>
              </a:lnSpc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ü"/>
            </a:pPr>
            <a:r>
              <a:rPr lang="sv-SE" sz="2400" dirty="0"/>
              <a:t>s</a:t>
            </a:r>
            <a:r>
              <a:rPr lang="sv-SE" sz="2400" dirty="0" smtClean="0"/>
              <a:t>amma budskap från olika vårdgivare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ü"/>
            </a:pPr>
            <a:r>
              <a:rPr lang="sv-SE" sz="2400" dirty="0"/>
              <a:t>u</a:t>
            </a:r>
            <a:r>
              <a:rPr lang="sv-SE" sz="2400" dirty="0" smtClean="0"/>
              <a:t>tnyttja hjälpmedel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ü"/>
            </a:pPr>
            <a:r>
              <a:rPr lang="sv-SE" sz="2400" dirty="0" err="1" smtClean="0"/>
              <a:t>FaR</a:t>
            </a:r>
            <a:r>
              <a:rPr lang="sv-SE" sz="2400" dirty="0" smtClean="0"/>
              <a:t> receptet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ü"/>
            </a:pPr>
            <a:r>
              <a:rPr lang="sv-SE" sz="2400" dirty="0"/>
              <a:t>u</a:t>
            </a:r>
            <a:r>
              <a:rPr lang="sv-SE" sz="2400" dirty="0" smtClean="0"/>
              <a:t>ppföljning!!!</a:t>
            </a: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53" y="4365551"/>
            <a:ext cx="3468687" cy="194376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2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00200"/>
            <a:ext cx="4608512" cy="3159125"/>
          </a:xfrm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626100" y="6172200"/>
            <a:ext cx="328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000"/>
              <a:t>Rampersaud E et al. Arch Intern Med 2008;168:1791-7.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24400"/>
            <a:ext cx="4248150" cy="1503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946150" y="1371600"/>
            <a:ext cx="73543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dirty="0"/>
              <a:t>Samband mellan olika genotyper av FTO </a:t>
            </a:r>
            <a:r>
              <a:rPr lang="sv-SE" sz="1600" dirty="0" smtClean="0"/>
              <a:t>genen, grad </a:t>
            </a:r>
            <a:r>
              <a:rPr lang="sv-SE" sz="1600" dirty="0"/>
              <a:t>av fysisk </a:t>
            </a:r>
            <a:r>
              <a:rPr lang="sv-SE" sz="1600" dirty="0" smtClean="0"/>
              <a:t>aktivitet och vikt</a:t>
            </a:r>
            <a:endParaRPr lang="sv-SE" sz="1600" dirty="0"/>
          </a:p>
        </p:txBody>
      </p:sp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949330" y="548680"/>
            <a:ext cx="7007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3600" b="1" dirty="0" smtClean="0">
                <a:solidFill>
                  <a:srgbClr val="006666"/>
                </a:solidFill>
              </a:rPr>
              <a:t>Samspel mellan arv och livsstil</a:t>
            </a:r>
            <a:endParaRPr lang="sv-SE" sz="3600" b="1" dirty="0">
              <a:solidFill>
                <a:srgbClr val="006666"/>
              </a:solidFill>
            </a:endParaRPr>
          </a:p>
        </p:txBody>
      </p:sp>
      <p:sp>
        <p:nvSpPr>
          <p:cNvPr id="64519" name="Line 8"/>
          <p:cNvSpPr>
            <a:spLocks noChangeShapeType="1"/>
          </p:cNvSpPr>
          <p:nvPr/>
        </p:nvSpPr>
        <p:spPr bwMode="auto">
          <a:xfrm>
            <a:off x="2051050" y="3429000"/>
            <a:ext cx="2592388" cy="217488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64520" name="Line 9"/>
          <p:cNvSpPr>
            <a:spLocks noChangeShapeType="1"/>
          </p:cNvSpPr>
          <p:nvPr/>
        </p:nvSpPr>
        <p:spPr bwMode="auto">
          <a:xfrm>
            <a:off x="2195513" y="3048000"/>
            <a:ext cx="2447925" cy="431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64521" name="Line 10"/>
          <p:cNvSpPr>
            <a:spLocks noChangeShapeType="1"/>
          </p:cNvSpPr>
          <p:nvPr/>
        </p:nvSpPr>
        <p:spPr bwMode="auto">
          <a:xfrm>
            <a:off x="4572000" y="2514600"/>
            <a:ext cx="144463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64522" name="Line 11"/>
          <p:cNvSpPr>
            <a:spLocks noChangeShapeType="1"/>
          </p:cNvSpPr>
          <p:nvPr/>
        </p:nvSpPr>
        <p:spPr bwMode="auto">
          <a:xfrm>
            <a:off x="4572000" y="2362200"/>
            <a:ext cx="144463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2438400" y="2209800"/>
            <a:ext cx="1828800" cy="160020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4572000" y="2286000"/>
            <a:ext cx="152400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pic>
        <p:nvPicPr>
          <p:cNvPr id="64525" name="Picture 13" descr="XE6V1143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1752600"/>
            <a:ext cx="3157537" cy="44196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21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_AAE43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2906713"/>
            <a:ext cx="8789987" cy="1231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2185988" y="1008063"/>
            <a:ext cx="184150" cy="457200"/>
          </a:xfrm>
          <a:prstGeom prst="rect">
            <a:avLst/>
          </a:prstGeom>
          <a:gradFill rotWithShape="1">
            <a:gsLst>
              <a:gs pos="0">
                <a:srgbClr val="F4FAFA">
                  <a:alpha val="30000"/>
                </a:srgbClr>
              </a:gs>
              <a:gs pos="100000">
                <a:srgbClr val="F4FAFA">
                  <a:gamma/>
                  <a:shade val="46275"/>
                  <a:invGamma/>
                  <a:alpha val="3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sv-SE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4745" name="Text Box 9"/>
          <p:cNvSpPr txBox="1">
            <a:spLocks noChangeArrowheads="1"/>
          </p:cNvSpPr>
          <p:nvPr/>
        </p:nvSpPr>
        <p:spPr bwMode="auto">
          <a:xfrm>
            <a:off x="1166813" y="204788"/>
            <a:ext cx="695575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itchFamily="82" charset="0"/>
              </a:rPr>
              <a:t>TACK</a:t>
            </a:r>
          </a:p>
          <a:p>
            <a:pPr>
              <a:defRPr/>
            </a:pPr>
            <a:r>
              <a:rPr lang="sv-SE" sz="5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för er uppmärksamhet</a:t>
            </a:r>
          </a:p>
          <a:p>
            <a:pPr>
              <a:defRPr/>
            </a:pPr>
            <a:endParaRPr lang="sv-SE" sz="54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  <a:p>
            <a:pPr>
              <a:defRPr/>
            </a:pPr>
            <a:endParaRPr lang="sv-SE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sv-SE" sz="5400" dirty="0"/>
          </a:p>
          <a:p>
            <a:pPr>
              <a:defRPr/>
            </a:pPr>
            <a:endParaRPr lang="sv-SE" sz="2800" dirty="0"/>
          </a:p>
        </p:txBody>
      </p:sp>
      <p:sp>
        <p:nvSpPr>
          <p:cNvPr id="244746" name="Text Box 10"/>
          <p:cNvSpPr txBox="1">
            <a:spLocks noChangeArrowheads="1"/>
          </p:cNvSpPr>
          <p:nvPr/>
        </p:nvSpPr>
        <p:spPr bwMode="auto">
          <a:xfrm>
            <a:off x="827088" y="5973763"/>
            <a:ext cx="7640637" cy="457200"/>
          </a:xfrm>
          <a:prstGeom prst="rect">
            <a:avLst/>
          </a:prstGeom>
          <a:gradFill rotWithShape="1">
            <a:gsLst>
              <a:gs pos="0">
                <a:srgbClr val="E5EBEB"/>
              </a:gs>
              <a:gs pos="100000">
                <a:srgbClr val="E5EBEB">
                  <a:gamma/>
                  <a:shade val="46275"/>
                  <a:invGamma/>
                  <a:alpha val="10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Tack fotograf Bruno Ehrs för lånet av dina vackra bilder</a:t>
            </a:r>
          </a:p>
        </p:txBody>
      </p:sp>
    </p:spTree>
    <p:extLst>
      <p:ext uri="{BB962C8B-B14F-4D97-AF65-F5344CB8AC3E}">
        <p14:creationId xmlns:p14="http://schemas.microsoft.com/office/powerpoint/2010/main" val="1439810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265238" y="1835148"/>
          <a:ext cx="6362700" cy="4467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68313" y="765175"/>
            <a:ext cx="84629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3200">
                <a:solidFill>
                  <a:srgbClr val="008080"/>
                </a:solidFill>
              </a:rPr>
              <a:t>Nya publikationer om fysisk aktivitet och hälsa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2055813" y="6215063"/>
            <a:ext cx="4532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400"/>
              <a:t>PUB MED ”physical activity and/or exercise and health”</a:t>
            </a:r>
          </a:p>
        </p:txBody>
      </p:sp>
      <p:pic>
        <p:nvPicPr>
          <p:cNvPr id="12293" name="Picture 2" descr="C:\Documents and Settings\karbjo\Lokala inställningar\Temporary Internet Files\Content.IE5\RIK7SL2Z\MP90040739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989138"/>
            <a:ext cx="243998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36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195387" y="1870074"/>
          <a:ext cx="6410325" cy="4505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189780" y="908720"/>
            <a:ext cx="67665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3200" dirty="0">
                <a:solidFill>
                  <a:srgbClr val="008080"/>
                </a:solidFill>
              </a:rPr>
              <a:t>Nya </a:t>
            </a:r>
            <a:r>
              <a:rPr lang="sv-SE" sz="3200" dirty="0" smtClean="0">
                <a:solidFill>
                  <a:srgbClr val="008080"/>
                </a:solidFill>
              </a:rPr>
              <a:t>publikationer om </a:t>
            </a:r>
            <a:r>
              <a:rPr lang="sv-SE" sz="3200" dirty="0">
                <a:solidFill>
                  <a:srgbClr val="008080"/>
                </a:solidFill>
              </a:rPr>
              <a:t>kost och hälsa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160588" y="6292850"/>
            <a:ext cx="4498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400"/>
              <a:t>PUB MED ”nutrition and/or diet and/or food and health”</a:t>
            </a:r>
          </a:p>
        </p:txBody>
      </p:sp>
      <p:pic>
        <p:nvPicPr>
          <p:cNvPr id="13317" name="Picture 10" descr="j0289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097088"/>
            <a:ext cx="125888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23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P90043079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5575"/>
            <a:ext cx="10872788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3559175" y="1819275"/>
            <a:ext cx="1857375" cy="1668463"/>
          </a:xfrm>
          <a:prstGeom prst="triangle">
            <a:avLst>
              <a:gd name="adj" fmla="val 49995"/>
            </a:avLst>
          </a:prstGeom>
          <a:gradFill rotWithShape="0">
            <a:gsLst>
              <a:gs pos="0">
                <a:srgbClr val="0A2F97"/>
              </a:gs>
              <a:gs pos="100000">
                <a:srgbClr val="114FFB"/>
              </a:gs>
            </a:gsLst>
            <a:lin ang="5400000" scaled="1"/>
          </a:gradFill>
          <a:ln w="25400">
            <a:solidFill>
              <a:srgbClr val="081D58"/>
            </a:solidFill>
            <a:miter lim="800000"/>
            <a:headEnd/>
            <a:tailEnd/>
          </a:ln>
          <a:effectLst>
            <a:outerShdw dist="119812" dir="1920323" algn="ctr" rotWithShape="0">
              <a:srgbClr val="081D58"/>
            </a:outerShdw>
          </a:effectLst>
        </p:spPr>
        <p:txBody>
          <a:bodyPr wrap="none" anchor="ctr"/>
          <a:lstStyle/>
          <a:p>
            <a:endParaRPr lang="sv-SE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563938" y="3067050"/>
            <a:ext cx="19446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Mekanismer</a:t>
            </a: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 flipV="1">
            <a:off x="2716213" y="3598863"/>
            <a:ext cx="3559175" cy="1257300"/>
          </a:xfrm>
          <a:custGeom>
            <a:avLst/>
            <a:gdLst>
              <a:gd name="T0" fmla="*/ 2147483647 w 21600"/>
              <a:gd name="T1" fmla="*/ 2129998275 h 21600"/>
              <a:gd name="T2" fmla="*/ 2147483647 w 21600"/>
              <a:gd name="T3" fmla="*/ 2147483647 h 21600"/>
              <a:gd name="T4" fmla="*/ 2147483647 w 21600"/>
              <a:gd name="T5" fmla="*/ 2129998275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70 w 21600"/>
              <a:gd name="T13" fmla="*/ 4170 h 21600"/>
              <a:gd name="T14" fmla="*/ 17430 w 21600"/>
              <a:gd name="T15" fmla="*/ 174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740" y="21600"/>
                </a:lnTo>
                <a:lnTo>
                  <a:pt x="168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A2F97"/>
              </a:gs>
              <a:gs pos="100000">
                <a:srgbClr val="114FFB"/>
              </a:gs>
            </a:gsLst>
            <a:lin ang="5400000" scaled="1"/>
          </a:gradFill>
          <a:ln w="25400">
            <a:solidFill>
              <a:srgbClr val="081D58"/>
            </a:solidFill>
            <a:miter lim="800000"/>
            <a:headEnd/>
            <a:tailEnd/>
          </a:ln>
          <a:effectLst>
            <a:outerShdw dist="119812" dir="1920323" algn="ctr" rotWithShape="0">
              <a:srgbClr val="081D58"/>
            </a:outerShdw>
          </a:effectLst>
        </p:spPr>
        <p:txBody>
          <a:bodyPr wrap="none" anchor="ctr"/>
          <a:lstStyle/>
          <a:p>
            <a:endParaRPr lang="sv-SE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 flipV="1">
            <a:off x="1924050" y="4938713"/>
            <a:ext cx="5129213" cy="1227137"/>
          </a:xfrm>
          <a:custGeom>
            <a:avLst/>
            <a:gdLst>
              <a:gd name="T0" fmla="*/ 2147483647 w 21600"/>
              <a:gd name="T1" fmla="*/ 1980350282 h 21600"/>
              <a:gd name="T2" fmla="*/ 2147483647 w 21600"/>
              <a:gd name="T3" fmla="*/ 2147483647 h 21600"/>
              <a:gd name="T4" fmla="*/ 2147483647 w 21600"/>
              <a:gd name="T5" fmla="*/ 1980350282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486 w 21600"/>
              <a:gd name="T13" fmla="*/ 3486 h 21600"/>
              <a:gd name="T14" fmla="*/ 18114 w 21600"/>
              <a:gd name="T15" fmla="*/ 181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372" y="21600"/>
                </a:lnTo>
                <a:lnTo>
                  <a:pt x="1822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C37AF"/>
              </a:gs>
              <a:gs pos="100000">
                <a:srgbClr val="114FFB"/>
              </a:gs>
            </a:gsLst>
            <a:lin ang="5400000" scaled="1"/>
          </a:gradFill>
          <a:ln w="25400">
            <a:solidFill>
              <a:srgbClr val="081D58"/>
            </a:solidFill>
            <a:miter lim="800000"/>
            <a:headEnd/>
            <a:tailEnd/>
          </a:ln>
          <a:effectLst>
            <a:outerShdw dist="119812" dir="1920323" algn="ctr" rotWithShape="0">
              <a:srgbClr val="081D58"/>
            </a:outerShdw>
          </a:effectLst>
        </p:spPr>
        <p:txBody>
          <a:bodyPr wrap="none" anchor="ctr"/>
          <a:lstStyle/>
          <a:p>
            <a:endParaRPr lang="sv-SE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317875" y="4052888"/>
            <a:ext cx="237807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Kliniska studier</a:t>
            </a:r>
          </a:p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Interventionsstudier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078163" y="5191125"/>
            <a:ext cx="282257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Observationer</a:t>
            </a:r>
          </a:p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Epidemiologiska studier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84138" y="366737"/>
            <a:ext cx="9291637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sv-S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Livsstil och kardiovaskulär hälsa</a:t>
            </a:r>
            <a:r>
              <a:rPr lang="sv-SE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v-S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sv-S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evidensbaserad medicin</a:t>
            </a:r>
          </a:p>
        </p:txBody>
      </p:sp>
    </p:spTree>
    <p:extLst>
      <p:ext uri="{BB962C8B-B14F-4D97-AF65-F5344CB8AC3E}">
        <p14:creationId xmlns:p14="http://schemas.microsoft.com/office/powerpoint/2010/main" val="2072626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_AAE4349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020272" y="255914"/>
            <a:ext cx="1975742" cy="2666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</p:pic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866775" y="836613"/>
            <a:ext cx="6465231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SzPct val="135000"/>
              <a:buFont typeface="Wingdings" pitchFamily="2" charset="2"/>
              <a:buChar char="ü"/>
            </a:pPr>
            <a:r>
              <a:rPr lang="sv-SE" sz="2400" dirty="0" smtClean="0"/>
              <a:t> kunskapen </a:t>
            </a:r>
            <a:r>
              <a:rPr lang="sv-SE" sz="2400" dirty="0"/>
              <a:t>ökar men förvirringen tilltar</a:t>
            </a:r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Char char="ü"/>
            </a:pPr>
            <a:endParaRPr lang="sv-SE" sz="2400" dirty="0"/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Char char="ü"/>
            </a:pPr>
            <a:r>
              <a:rPr lang="sv-SE" sz="2400" dirty="0" smtClean="0"/>
              <a:t> motsägande </a:t>
            </a:r>
            <a:r>
              <a:rPr lang="sv-SE" sz="2400" dirty="0"/>
              <a:t>budskap</a:t>
            </a:r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Char char="ü"/>
            </a:pPr>
            <a:endParaRPr lang="sv-SE" sz="2400" dirty="0"/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Char char="ü"/>
            </a:pPr>
            <a:r>
              <a:rPr lang="sv-SE" sz="2400" dirty="0" smtClean="0"/>
              <a:t> konsumtionsmönster </a:t>
            </a:r>
            <a:r>
              <a:rPr lang="sv-SE" sz="2400" dirty="0"/>
              <a:t>går åt delvis fel håll</a:t>
            </a:r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Char char="ü"/>
            </a:pPr>
            <a:endParaRPr lang="sv-SE" sz="2400" dirty="0"/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Char char="ü"/>
            </a:pPr>
            <a:r>
              <a:rPr lang="sv-SE" sz="2400" dirty="0" smtClean="0"/>
              <a:t> förtroendet </a:t>
            </a:r>
            <a:r>
              <a:rPr lang="sv-SE" sz="2400" dirty="0"/>
              <a:t>för Livsmedelsverket och </a:t>
            </a:r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None/>
            </a:pPr>
            <a:r>
              <a:rPr lang="sv-SE" sz="2400" dirty="0"/>
              <a:t>    </a:t>
            </a:r>
            <a:r>
              <a:rPr lang="sv-SE" sz="2400" dirty="0" smtClean="0"/>
              <a:t> forskare </a:t>
            </a:r>
            <a:r>
              <a:rPr lang="sv-SE" sz="2400" dirty="0"/>
              <a:t>har minskat</a:t>
            </a:r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Char char="ü"/>
            </a:pPr>
            <a:endParaRPr lang="sv-SE" sz="2400" dirty="0"/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Char char="ü"/>
            </a:pPr>
            <a:r>
              <a:rPr lang="sv-SE" sz="2400" dirty="0"/>
              <a:t> </a:t>
            </a:r>
            <a:r>
              <a:rPr lang="sv-SE" sz="2400" dirty="0" smtClean="0"/>
              <a:t>kostrådgivning </a:t>
            </a:r>
            <a:r>
              <a:rPr lang="sv-SE" sz="2400" dirty="0"/>
              <a:t>har flyttat ut i </a:t>
            </a:r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None/>
            </a:pPr>
            <a:r>
              <a:rPr lang="sv-SE" sz="2400" dirty="0"/>
              <a:t>    </a:t>
            </a:r>
            <a:r>
              <a:rPr lang="sv-SE" sz="2400" dirty="0" smtClean="0"/>
              <a:t> bloggvärlden </a:t>
            </a:r>
            <a:r>
              <a:rPr lang="sv-SE" sz="2400" dirty="0"/>
              <a:t>och media</a:t>
            </a:r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Char char="ü"/>
            </a:pPr>
            <a:endParaRPr lang="sv-SE" sz="2400" dirty="0"/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Char char="ü"/>
            </a:pPr>
            <a:r>
              <a:rPr lang="sv-SE" sz="2400" dirty="0" smtClean="0"/>
              <a:t> enstaka </a:t>
            </a:r>
            <a:r>
              <a:rPr lang="sv-SE" sz="2400" dirty="0"/>
              <a:t>vittnesmål ges lika stor tyngd som </a:t>
            </a:r>
          </a:p>
          <a:p>
            <a:pPr>
              <a:buClr>
                <a:srgbClr val="FF3300"/>
              </a:buClr>
              <a:buSzPct val="135000"/>
              <a:buFont typeface="Wingdings" pitchFamily="2" charset="2"/>
              <a:buNone/>
            </a:pPr>
            <a:r>
              <a:rPr lang="sv-SE" sz="2400" dirty="0"/>
              <a:t>    </a:t>
            </a:r>
            <a:r>
              <a:rPr lang="sv-SE" sz="2400" dirty="0" smtClean="0"/>
              <a:t> stora </a:t>
            </a:r>
            <a:r>
              <a:rPr lang="sv-SE" sz="2400" dirty="0"/>
              <a:t>vetenskapliga undersökningar </a:t>
            </a:r>
          </a:p>
        </p:txBody>
      </p:sp>
    </p:spTree>
    <p:extLst>
      <p:ext uri="{BB962C8B-B14F-4D97-AF65-F5344CB8AC3E}">
        <p14:creationId xmlns:p14="http://schemas.microsoft.com/office/powerpoint/2010/main" val="259584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broccoli,citroner,citrusfrukter,fotografier,grönsaker,jordgubbar,kål,majs,paprikor,sallad,tomater,varor,zucchin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-134938"/>
            <a:ext cx="7451725" cy="745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1"/>
          <p:cNvSpPr txBox="1">
            <a:spLocks noGrp="1"/>
          </p:cNvSpPr>
          <p:nvPr/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5E750A2A-88F7-456A-90B0-14F809A86B87}" type="datetime4">
              <a:rPr lang="sv-SE" sz="800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29 februari 2012</a:t>
            </a:fld>
            <a:endParaRPr lang="sv-SE" sz="8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Footer Placeholder 2"/>
          <p:cNvSpPr txBox="1">
            <a:spLocks noGrp="1"/>
          </p:cNvSpPr>
          <p:nvPr/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sv-SE" sz="800">
                <a:solidFill>
                  <a:schemeClr val="bg2"/>
                </a:solidFill>
                <a:latin typeface="+mn-lt"/>
              </a:rPr>
              <a:t>Hellénius</a:t>
            </a:r>
          </a:p>
        </p:txBody>
      </p:sp>
      <p:sp>
        <p:nvSpPr>
          <p:cNvPr id="12" name="Slide Number Placeholder 3"/>
          <p:cNvSpPr txBox="1">
            <a:spLocks noGrp="1"/>
          </p:cNvSpPr>
          <p:nvPr/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721C9A1A-1845-49D2-8746-75F3BB32D967}" type="slidenum">
              <a:rPr lang="sv-SE" sz="800" b="1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8</a:t>
            </a:fld>
            <a:endParaRPr lang="sv-SE" sz="8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40966" name="AutoShape 3"/>
          <p:cNvSpPr>
            <a:spLocks noChangeArrowheads="1"/>
          </p:cNvSpPr>
          <p:nvPr/>
        </p:nvSpPr>
        <p:spPr bwMode="auto">
          <a:xfrm>
            <a:off x="3559175" y="1604963"/>
            <a:ext cx="1857375" cy="1668462"/>
          </a:xfrm>
          <a:prstGeom prst="triangle">
            <a:avLst>
              <a:gd name="adj" fmla="val 49995"/>
            </a:avLst>
          </a:prstGeom>
          <a:gradFill rotWithShape="1">
            <a:gsLst>
              <a:gs pos="0">
                <a:srgbClr val="002F2F"/>
              </a:gs>
              <a:gs pos="50000">
                <a:srgbClr val="006666"/>
              </a:gs>
              <a:gs pos="100000">
                <a:srgbClr val="002F2F"/>
              </a:gs>
            </a:gsLst>
            <a:lin ang="5400000" scaled="1"/>
          </a:gradFill>
          <a:ln w="25400">
            <a:solidFill>
              <a:srgbClr val="081D58"/>
            </a:solidFill>
            <a:miter lim="800000"/>
            <a:headEnd/>
            <a:tailEnd/>
          </a:ln>
          <a:effectLst>
            <a:outerShdw dist="119812" dir="1920323" algn="ctr" rotWithShape="0">
              <a:srgbClr val="081D58"/>
            </a:outerShdw>
          </a:effectLst>
        </p:spPr>
        <p:txBody>
          <a:bodyPr wrap="none" anchor="ctr"/>
          <a:lstStyle/>
          <a:p>
            <a:pPr eaLnBrk="0" hangingPunct="0"/>
            <a:endParaRPr lang="sv-SE" sz="2400">
              <a:latin typeface="Times" pitchFamily="18" charset="0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3563938" y="2852738"/>
            <a:ext cx="1944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Mekanismer</a:t>
            </a:r>
          </a:p>
        </p:txBody>
      </p:sp>
      <p:sp>
        <p:nvSpPr>
          <p:cNvPr id="40968" name="AutoShape 5"/>
          <p:cNvSpPr>
            <a:spLocks noChangeArrowheads="1"/>
          </p:cNvSpPr>
          <p:nvPr/>
        </p:nvSpPr>
        <p:spPr bwMode="auto">
          <a:xfrm flipV="1">
            <a:off x="2716213" y="3384550"/>
            <a:ext cx="3559175" cy="1257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70 w 21600"/>
              <a:gd name="T13" fmla="*/ 4170 h 21600"/>
              <a:gd name="T14" fmla="*/ 17430 w 21600"/>
              <a:gd name="T15" fmla="*/ 174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740" y="21600"/>
                </a:lnTo>
                <a:lnTo>
                  <a:pt x="168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2F2F"/>
              </a:gs>
              <a:gs pos="50000">
                <a:srgbClr val="006666"/>
              </a:gs>
              <a:gs pos="100000">
                <a:srgbClr val="002F2F"/>
              </a:gs>
            </a:gsLst>
            <a:lin ang="5400000" scaled="1"/>
          </a:gradFill>
          <a:ln w="25400">
            <a:solidFill>
              <a:srgbClr val="081D58"/>
            </a:solidFill>
            <a:miter lim="800000"/>
            <a:headEnd/>
            <a:tailEnd/>
          </a:ln>
          <a:effectLst>
            <a:outerShdw dist="119812" dir="1920323" algn="ctr" rotWithShape="0">
              <a:srgbClr val="081D58"/>
            </a:outerShdw>
          </a:effectLst>
        </p:spPr>
        <p:txBody>
          <a:bodyPr wrap="none" anchor="ctr"/>
          <a:lstStyle/>
          <a:p>
            <a:endParaRPr lang="sv-SE"/>
          </a:p>
        </p:txBody>
      </p:sp>
      <p:sp>
        <p:nvSpPr>
          <p:cNvPr id="40969" name="AutoShape 6"/>
          <p:cNvSpPr>
            <a:spLocks noChangeArrowheads="1"/>
          </p:cNvSpPr>
          <p:nvPr/>
        </p:nvSpPr>
        <p:spPr bwMode="auto">
          <a:xfrm flipV="1">
            <a:off x="1924050" y="4724400"/>
            <a:ext cx="5129213" cy="12271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486 w 21600"/>
              <a:gd name="T13" fmla="*/ 3486 h 21600"/>
              <a:gd name="T14" fmla="*/ 18114 w 21600"/>
              <a:gd name="T15" fmla="*/ 181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372" y="21600"/>
                </a:lnTo>
                <a:lnTo>
                  <a:pt x="1822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2F2F"/>
              </a:gs>
              <a:gs pos="50000">
                <a:srgbClr val="006666"/>
              </a:gs>
              <a:gs pos="100000">
                <a:srgbClr val="002F2F"/>
              </a:gs>
            </a:gsLst>
            <a:lin ang="5400000" scaled="1"/>
          </a:gradFill>
          <a:ln w="25400">
            <a:solidFill>
              <a:srgbClr val="081D58"/>
            </a:solidFill>
            <a:miter lim="800000"/>
            <a:headEnd/>
            <a:tailEnd/>
          </a:ln>
          <a:effectLst>
            <a:outerShdw dist="119812" dir="1920323" algn="ctr" rotWithShape="0">
              <a:srgbClr val="081D58"/>
            </a:outerShdw>
          </a:effectLst>
        </p:spPr>
        <p:txBody>
          <a:bodyPr wrap="none" anchor="ctr"/>
          <a:lstStyle/>
          <a:p>
            <a:endParaRPr lang="sv-SE"/>
          </a:p>
        </p:txBody>
      </p:sp>
      <p:sp>
        <p:nvSpPr>
          <p:cNvPr id="40970" name="Rectangle 7"/>
          <p:cNvSpPr>
            <a:spLocks noChangeArrowheads="1"/>
          </p:cNvSpPr>
          <p:nvPr/>
        </p:nvSpPr>
        <p:spPr bwMode="auto">
          <a:xfrm>
            <a:off x="3565525" y="3838575"/>
            <a:ext cx="18827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Interventioner</a:t>
            </a:r>
          </a:p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Kliniska studier</a:t>
            </a:r>
          </a:p>
        </p:txBody>
      </p:sp>
      <p:sp>
        <p:nvSpPr>
          <p:cNvPr id="40971" name="Rectangle 8"/>
          <p:cNvSpPr>
            <a:spLocks noChangeArrowheads="1"/>
          </p:cNvSpPr>
          <p:nvPr/>
        </p:nvSpPr>
        <p:spPr bwMode="auto">
          <a:xfrm>
            <a:off x="2601913" y="4976813"/>
            <a:ext cx="37750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Observationer</a:t>
            </a:r>
          </a:p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Ekologiska och epidemiologiska </a:t>
            </a:r>
          </a:p>
          <a:p>
            <a:pPr algn="ctr" defTabSz="762000" eaLnBrk="0" hangingPunct="0">
              <a:lnSpc>
                <a:spcPct val="80000"/>
              </a:lnSpc>
            </a:pPr>
            <a:r>
              <a:rPr lang="sv-SE" b="1">
                <a:solidFill>
                  <a:schemeClr val="bg1"/>
                </a:solidFill>
              </a:rPr>
              <a:t>studier</a:t>
            </a:r>
          </a:p>
        </p:txBody>
      </p:sp>
      <p:sp>
        <p:nvSpPr>
          <p:cNvPr id="40972" name="Text Box 9"/>
          <p:cNvSpPr txBox="1">
            <a:spLocks noChangeArrowheads="1"/>
          </p:cNvSpPr>
          <p:nvPr/>
        </p:nvSpPr>
        <p:spPr bwMode="auto">
          <a:xfrm>
            <a:off x="1042988" y="1125538"/>
            <a:ext cx="7069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4000" b="1">
                <a:solidFill>
                  <a:schemeClr val="bg1"/>
                </a:solidFill>
              </a:rPr>
              <a:t>Forskning om mat och hälsa</a:t>
            </a:r>
          </a:p>
        </p:txBody>
      </p:sp>
    </p:spTree>
    <p:extLst>
      <p:ext uri="{BB962C8B-B14F-4D97-AF65-F5344CB8AC3E}">
        <p14:creationId xmlns:p14="http://schemas.microsoft.com/office/powerpoint/2010/main" val="1232486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 txBox="1">
            <a:spLocks noGrp="1"/>
          </p:cNvSpPr>
          <p:nvPr/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638E1A07-8818-4BE3-A84D-D2AE7B491C34}" type="datetime4">
              <a:rPr lang="sv-SE" sz="800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29 februari 2012</a:t>
            </a:fld>
            <a:endParaRPr lang="sv-SE" sz="8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Footer Placeholder 2"/>
          <p:cNvSpPr txBox="1">
            <a:spLocks noGrp="1"/>
          </p:cNvSpPr>
          <p:nvPr/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sv-SE" sz="800">
                <a:solidFill>
                  <a:schemeClr val="bg2"/>
                </a:solidFill>
                <a:latin typeface="+mn-lt"/>
              </a:rPr>
              <a:t>Hellénius</a:t>
            </a:r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1E5F2056-E476-48AC-92C6-CEC8F9BD13A2}" type="slidenum">
              <a:rPr lang="sv-SE" sz="800" b="1">
                <a:solidFill>
                  <a:schemeClr val="bg2"/>
                </a:solidFill>
                <a:latin typeface="+mn-lt"/>
              </a:rPr>
              <a:pPr algn="r" eaLnBrk="0" hangingPunct="0">
                <a:defRPr/>
              </a:pPr>
              <a:t>9</a:t>
            </a:fld>
            <a:endParaRPr lang="sv-SE" sz="8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6537325" y="6165850"/>
            <a:ext cx="2419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/>
              <a:t>Sofi F et al. BMJ 2008;337:1344 (e pub)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709613" y="914400"/>
            <a:ext cx="6823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4000">
                <a:solidFill>
                  <a:srgbClr val="006666"/>
                </a:solidFill>
              </a:rPr>
              <a:t>Medelhavsmat ger längre liv?</a:t>
            </a:r>
            <a:endParaRPr lang="en-GB" sz="4000">
              <a:solidFill>
                <a:srgbClr val="006666"/>
              </a:solidFill>
            </a:endParaRPr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762000" y="1736725"/>
            <a:ext cx="59356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/>
              <a:t>Meta-analys,12 prospektiva kohortstudier, 1 574 299 deltagare. </a:t>
            </a:r>
          </a:p>
          <a:p>
            <a:pPr eaLnBrk="1" hangingPunct="1"/>
            <a:r>
              <a:rPr lang="sv-SE" sz="1600"/>
              <a:t>Uppföljningstid 3 – 18 år </a:t>
            </a:r>
            <a:endParaRPr lang="en-GB" sz="1600"/>
          </a:p>
        </p:txBody>
      </p:sp>
      <p:pic>
        <p:nvPicPr>
          <p:cNvPr id="4199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51200"/>
            <a:ext cx="4933950" cy="28448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3" name="Text Box 11"/>
          <p:cNvSpPr txBox="1">
            <a:spLocks noChangeArrowheads="1"/>
          </p:cNvSpPr>
          <p:nvPr/>
        </p:nvSpPr>
        <p:spPr bwMode="auto">
          <a:xfrm>
            <a:off x="685800" y="2590800"/>
            <a:ext cx="3949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/>
              <a:t>Total dödlighet (livslängd),</a:t>
            </a:r>
            <a:r>
              <a:rPr lang="sv-SE" sz="1600"/>
              <a:t> RR med CI, </a:t>
            </a:r>
          </a:p>
          <a:p>
            <a:pPr eaLnBrk="1" hangingPunct="1"/>
            <a:r>
              <a:rPr lang="sv-SE" sz="1600"/>
              <a:t>i relation till följsamhet Medelhavsmat</a:t>
            </a:r>
            <a:endParaRPr lang="en-GB" sz="1600"/>
          </a:p>
        </p:txBody>
      </p:sp>
      <p:pic>
        <p:nvPicPr>
          <p:cNvPr id="63498" name="Picture 9" descr="MPj0438555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82938"/>
            <a:ext cx="3098800" cy="291306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7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formgivning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rdformgivning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tandardformgivning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rdformgivning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CE02144CC7B3A41878248D47F9EDE16" ma:contentTypeVersion="8" ma:contentTypeDescription="Skapa ett nytt dokument." ma:contentTypeScope="" ma:versionID="b106836ff7b231a0d1ba8e713c94bb9d">
  <xsd:schema xmlns:xsd="http://www.w3.org/2001/XMLSchema" xmlns:xs="http://www.w3.org/2001/XMLSchema" xmlns:p="http://schemas.microsoft.com/office/2006/metadata/properties" xmlns:ns2="e9c119cf-83d4-435f-afab-304603bb89f1" xmlns:ns3="http://schemas.microsoft.com/sharepoint/v3/fields" targetNamespace="http://schemas.microsoft.com/office/2006/metadata/properties" ma:root="true" ma:fieldsID="9fe0476c91c7917695ca3d9658a245ea" ns2:_="" ns3:_="">
    <xsd:import namespace="e9c119cf-83d4-435f-afab-304603bb89f1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x00c5_r"/>
                <xsd:element ref="ns2:Akriveras_x002f_Gallras"/>
                <xsd:element ref="ns3:_DCDateCrea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c119cf-83d4-435f-afab-304603bb89f1" elementFormDefault="qualified">
    <xsd:import namespace="http://schemas.microsoft.com/office/2006/documentManagement/types"/>
    <xsd:import namespace="http://schemas.microsoft.com/office/infopath/2007/PartnerControls"/>
    <xsd:element name="_x00c5_r" ma:index="8" ma:displayName="År" ma:decimals="0" ma:default="2020" ma:internalName="_x00c5_r" ma:percentage="FALSE">
      <xsd:simpleType>
        <xsd:restriction base="dms:Number">
          <xsd:maxInclusive value="2099"/>
          <xsd:minInclusive value="2010"/>
        </xsd:restriction>
      </xsd:simpleType>
    </xsd:element>
    <xsd:element name="Akriveras_x002f_Gallras" ma:index="9" ma:displayName="Akriveras/Gallras" ma:default="Gallras" ma:format="RadioButtons" ma:internalName="Akriveras_x002f_Gallras">
      <xsd:simpleType>
        <xsd:restriction base="dms:Choice">
          <xsd:enumeration value="Arkiveras"/>
          <xsd:enumeration value="Gallra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10" nillable="true" ma:displayName="Skapad" ma:description="Datumet resursen skapades" ma:format="DateOnly" ma:internalName="_DCDateCreate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nehållstyp"/>
        <xsd:element ref="dc:title" minOccurs="0" maxOccurs="1" ma:index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kriveras_x002f_Gallras xmlns="e9c119cf-83d4-435f-afab-304603bb89f1">Gallras</Akriveras_x002f_Gallras>
    <_x00c5_r xmlns="e9c119cf-83d4-435f-afab-304603bb89f1">2020</_x00c5_r>
    <_DCDateCreated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A9BE6D-E6AA-4292-99EC-8990254A13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c119cf-83d4-435f-afab-304603bb89f1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AEBCED-1E37-4F3A-B7E1-64502329A31C}">
  <ds:schemaRefs>
    <ds:schemaRef ds:uri="http://purl.org/dc/dcmitype/"/>
    <ds:schemaRef ds:uri="http://schemas.microsoft.com/sharepoint/v3/fields"/>
    <ds:schemaRef ds:uri="http://purl.org/dc/terms/"/>
    <ds:schemaRef ds:uri="http://www.w3.org/XML/1998/namespace"/>
    <ds:schemaRef ds:uri="e9c119cf-83d4-435f-afab-304603bb89f1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06088D9-E2DB-475E-8A89-0BA3E26941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1530</Words>
  <Application>Microsoft Office PowerPoint</Application>
  <PresentationFormat>Bildspel på skärmen (4:3)</PresentationFormat>
  <Paragraphs>390</Paragraphs>
  <Slides>33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Serverprogram för OLE-inbäddning</vt:lpstr>
      </vt:variant>
      <vt:variant>
        <vt:i4>2</vt:i4>
      </vt:variant>
      <vt:variant>
        <vt:lpstr>Bildrubriker</vt:lpstr>
      </vt:variant>
      <vt:variant>
        <vt:i4>33</vt:i4>
      </vt:variant>
    </vt:vector>
  </HeadingPairs>
  <TitlesOfParts>
    <vt:vector size="36" baseType="lpstr">
      <vt:lpstr>Office-tema</vt:lpstr>
      <vt:lpstr>Photo Editor-foto</vt:lpstr>
      <vt:lpstr>Chart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Mekanismer –  varför är ”medelhavsmat” skyddande?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FaR minskar stillasittande tid, ökar den fysiska aktiviteten och minskar hjärtkärlrisk </vt:lpstr>
      <vt:lpstr> God följsamhet  till fysisk aktivitet på recept </vt:lpstr>
      <vt:lpstr>Framgångsrikt samtal om livsstil</vt:lpstr>
      <vt:lpstr>PowerPoint-presentation</vt:lpstr>
      <vt:lpstr>PowerPoint-presentation</vt:lpstr>
    </vt:vector>
  </TitlesOfParts>
  <Company>Dator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10.00 Mai-Lis Hellenius Livsstilsintervention</dc:title>
  <dc:creator>IT</dc:creator>
  <cp:lastModifiedBy>Marie-Louise.Schyberg</cp:lastModifiedBy>
  <cp:revision>3</cp:revision>
  <dcterms:created xsi:type="dcterms:W3CDTF">2012-02-07T22:16:10Z</dcterms:created>
  <dcterms:modified xsi:type="dcterms:W3CDTF">2012-02-29T10:08:50Z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0x0101006CE02144CC7B3A41878248D47F9EDE16</vt:lpwstr>
  </property>
</Properties>
</file>