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72" r:id="rId27"/>
    <p:sldId id="284" r:id="rId28"/>
    <p:sldId id="285" r:id="rId29"/>
    <p:sldId id="286" r:id="rId30"/>
    <p:sldId id="287" r:id="rId31"/>
    <p:sldId id="273" r:id="rId32"/>
    <p:sldId id="288" r:id="rId33"/>
    <p:sldId id="289" r:id="rId34"/>
    <p:sldId id="290" r:id="rId35"/>
    <p:sldId id="291" r:id="rId36"/>
    <p:sldId id="274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6678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82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826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183684"/>
            <a:ext cx="2971800" cy="48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886200" y="9183684"/>
            <a:ext cx="2971800" cy="48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CDDCCD-AA0F-45C3-822D-28CF12ECD33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8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8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D1304598-D298-446D-996D-7E169DE43C4A}" type="datetime1">
              <a:rPr lang="sv-SE"/>
              <a:pPr lvl="0"/>
              <a:t>2012-02-08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6" y="725484"/>
            <a:ext cx="4832347" cy="362585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/>
          <p:cNvSpPr txBox="1">
            <a:spLocks noGrp="1"/>
          </p:cNvSpPr>
          <p:nvPr>
            <p:ph type="body" sz="quarter" idx="3"/>
          </p:nvPr>
        </p:nvSpPr>
        <p:spPr>
          <a:xfrm>
            <a:off x="685800" y="4592638"/>
            <a:ext cx="5486400" cy="43497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 txBox="1">
            <a:spLocks noGrp="1"/>
          </p:cNvSpPr>
          <p:nvPr>
            <p:ph type="ftr" sz="quarter" idx="4"/>
          </p:nvPr>
        </p:nvSpPr>
        <p:spPr>
          <a:xfrm>
            <a:off x="0" y="9182103"/>
            <a:ext cx="2971800" cy="48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9182103"/>
            <a:ext cx="2971800" cy="48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FD1A8468-7580-4C5A-9B3C-2A221AC41860}" type="slidenum">
              <a:rPr/>
              <a:pPr lvl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8403"/>
            <a:ext cx="9009061" cy="1052510"/>
            <a:chOff x="0" y="2438403"/>
            <a:chExt cx="9009061" cy="1052510"/>
          </a:xfrm>
        </p:grpSpPr>
        <p:grpSp>
          <p:nvGrpSpPr>
            <p:cNvPr id="3" name="Group 3"/>
            <p:cNvGrpSpPr/>
            <p:nvPr/>
          </p:nvGrpSpPr>
          <p:grpSpPr>
            <a:xfrm>
              <a:off x="293686" y="2546347"/>
              <a:ext cx="712793" cy="474665"/>
              <a:chOff x="293686" y="2546347"/>
              <a:chExt cx="712793" cy="474665"/>
            </a:xfrm>
          </p:grpSpPr>
          <p:sp>
            <p:nvSpPr>
              <p:cNvPr id="4" name="Rectangle 4"/>
              <p:cNvSpPr/>
              <p:nvPr/>
            </p:nvSpPr>
            <p:spPr>
              <a:xfrm>
                <a:off x="293686" y="2546347"/>
                <a:ext cx="438637" cy="474665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</a:endParaRPr>
              </a:p>
            </p:txBody>
          </p:sp>
          <p:sp>
            <p:nvSpPr>
              <p:cNvPr id="5" name="Rectangle 5"/>
              <p:cNvSpPr/>
              <p:nvPr/>
            </p:nvSpPr>
            <p:spPr>
              <a:xfrm>
                <a:off x="677497" y="2546347"/>
                <a:ext cx="328982" cy="474665"/>
              </a:xfrm>
              <a:prstGeom prst="rect">
                <a:avLst/>
              </a:prstGeom>
              <a:gradFill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17515" y="2968627"/>
              <a:ext cx="739766" cy="474665"/>
              <a:chOff x="417515" y="2968627"/>
              <a:chExt cx="739766" cy="474665"/>
            </a:xfrm>
          </p:grpSpPr>
          <p:sp>
            <p:nvSpPr>
              <p:cNvPr id="7" name="Rectangle 7"/>
              <p:cNvSpPr/>
              <p:nvPr/>
            </p:nvSpPr>
            <p:spPr>
              <a:xfrm>
                <a:off x="417515" y="2968627"/>
                <a:ext cx="422727" cy="474665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</a:endParaRPr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787398" y="2968627"/>
                <a:ext cx="369883" cy="474665"/>
              </a:xfrm>
              <a:prstGeom prst="rect">
                <a:avLst/>
              </a:prstGeom>
              <a:gradFill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2400" b="0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</a:endParaRPr>
              </a:p>
            </p:txBody>
          </p:sp>
        </p:grpSp>
        <p:sp>
          <p:nvSpPr>
            <p:cNvPr id="9" name="Rectangle 9"/>
            <p:cNvSpPr/>
            <p:nvPr/>
          </p:nvSpPr>
          <p:spPr>
            <a:xfrm>
              <a:off x="0" y="2895603"/>
              <a:ext cx="560390" cy="422279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634995" y="2438403"/>
              <a:ext cx="31747" cy="1052510"/>
            </a:xfrm>
            <a:prstGeom prst="rect">
              <a:avLst/>
            </a:prstGeom>
            <a:solidFill>
              <a:srgbClr val="1C1C1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 flipV="1">
              <a:off x="315916" y="3260722"/>
              <a:ext cx="8693145" cy="55558"/>
            </a:xfrm>
            <a:prstGeom prst="rect">
              <a:avLst/>
            </a:prstGeom>
            <a:gradFill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2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</p:grpSp>
      <p:sp>
        <p:nvSpPr>
          <p:cNvPr id="12" name="Rectangle 12"/>
          <p:cNvSpPr txBox="1">
            <a:spLocks noGrp="1"/>
          </p:cNvSpPr>
          <p:nvPr>
            <p:ph type="ctrTitle"/>
          </p:nvPr>
        </p:nvSpPr>
        <p:spPr>
          <a:xfrm>
            <a:off x="990596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 på bakgrundsrubriken</a:t>
            </a:r>
          </a:p>
        </p:txBody>
      </p:sp>
      <p:sp>
        <p:nvSpPr>
          <p:cNvPr id="13" name="Rectangl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här för att ändra format på underrubrik i bakgrunden</a:t>
            </a:r>
          </a:p>
        </p:txBody>
      </p:sp>
      <p:sp>
        <p:nvSpPr>
          <p:cNvPr id="14" name="Rectangle 14"/>
          <p:cNvSpPr txBox="1">
            <a:spLocks noGrp="1"/>
          </p:cNvSpPr>
          <p:nvPr>
            <p:ph type="dt" sz="half" idx="7"/>
          </p:nvPr>
        </p:nvSpPr>
        <p:spPr>
          <a:xfrm>
            <a:off x="990596" y="6248396"/>
            <a:ext cx="1904996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5" name="Rectangle 15"/>
          <p:cNvSpPr txBox="1">
            <a:spLocks noGrp="1"/>
          </p:cNvSpPr>
          <p:nvPr>
            <p:ph type="ftr" sz="quarter" idx="9"/>
          </p:nvPr>
        </p:nvSpPr>
        <p:spPr>
          <a:xfrm>
            <a:off x="3429000" y="6248396"/>
            <a:ext cx="2895603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16" name="Rectangle 16"/>
          <p:cNvSpPr txBox="1">
            <a:spLocks noGrp="1"/>
          </p:cNvSpPr>
          <p:nvPr>
            <p:ph type="sldNum" sz="quarter" idx="8"/>
          </p:nvPr>
        </p:nvSpPr>
        <p:spPr>
          <a:xfrm>
            <a:off x="6858000" y="6248396"/>
            <a:ext cx="1904996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 lvl="0"/>
            <a:fld id="{6FA7AB26-85CF-448C-B2E8-F052EFBA92FE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33D8C-0626-4C98-AB0F-2D49DEB52AFB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 txBox="1">
            <a:spLocks noGrp="1"/>
          </p:cNvSpPr>
          <p:nvPr>
            <p:ph type="title" orient="vert"/>
          </p:nvPr>
        </p:nvSpPr>
        <p:spPr>
          <a:xfrm>
            <a:off x="7004047" y="617540"/>
            <a:ext cx="1951036" cy="55149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 txBox="1">
            <a:spLocks noGrp="1"/>
          </p:cNvSpPr>
          <p:nvPr>
            <p:ph type="body" orient="vert" idx="1"/>
          </p:nvPr>
        </p:nvSpPr>
        <p:spPr>
          <a:xfrm>
            <a:off x="1150936" y="617540"/>
            <a:ext cx="5700707" cy="55149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6B6332-802C-4252-939C-D617C999232C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diagram 2"/>
          <p:cNvSpPr txBox="1">
            <a:spLocks noGrp="1"/>
          </p:cNvSpPr>
          <p:nvPr>
            <p:ph type="chart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E8A0CF-9130-483B-B146-910A944C8B32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1150936" y="214317"/>
            <a:ext cx="7793038" cy="14620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 txBox="1">
            <a:spLocks noGrp="1"/>
          </p:cNvSpPr>
          <p:nvPr>
            <p:ph type="body" idx="1"/>
          </p:nvPr>
        </p:nvSpPr>
        <p:spPr>
          <a:xfrm>
            <a:off x="1182684" y="2017715"/>
            <a:ext cx="38100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 txBox="1">
            <a:spLocks noGrp="1"/>
          </p:cNvSpPr>
          <p:nvPr>
            <p:ph idx="2"/>
          </p:nvPr>
        </p:nvSpPr>
        <p:spPr>
          <a:xfrm>
            <a:off x="5145091" y="2017715"/>
            <a:ext cx="38100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33C9DF-F7E0-4D2F-905D-2B77764CE8F1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A61E5A-3756-4834-947E-6070EADD3DC4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452F31-5604-4DE8-B3FD-0F83830AC6E0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2017715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 txBox="1">
            <a:spLocks noGrp="1"/>
          </p:cNvSpPr>
          <p:nvPr>
            <p:ph idx="2"/>
          </p:nvPr>
        </p:nvSpPr>
        <p:spPr>
          <a:xfrm>
            <a:off x="5145091" y="2017715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A60159-0937-4468-9BC1-3DB4DC11A554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8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A764FC-58D6-4984-BE8A-CECAC97644FA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578D20-D4B9-432D-86A1-29942F19F87C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3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0D853C-4E40-4F62-A7AE-AFD53DD3CD74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A5466-FEB5-4290-9441-4602D2B62F9D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Rectangle 1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Rectangle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25E291-56C4-424D-992D-F341808D3373}" type="slidenum">
              <a:rPr/>
              <a:pPr lvl="0"/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17515" y="1098551"/>
            <a:ext cx="438153" cy="474665"/>
          </a:xfrm>
          <a:prstGeom prst="rect">
            <a:avLst/>
          </a:prstGeom>
          <a:solidFill>
            <a:srgbClr val="FFCF01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800100" y="1098551"/>
            <a:ext cx="328617" cy="47466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541333" y="1520820"/>
            <a:ext cx="422279" cy="474665"/>
          </a:xfrm>
          <a:prstGeom prst="rect">
            <a:avLst/>
          </a:prstGeom>
          <a:solidFill>
            <a:srgbClr val="3333CC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911227" y="1520820"/>
            <a:ext cx="368302" cy="474665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27001" y="1447796"/>
            <a:ext cx="560390" cy="422279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761996" y="990596"/>
            <a:ext cx="31747" cy="1052510"/>
          </a:xfrm>
          <a:prstGeom prst="rect">
            <a:avLst/>
          </a:prstGeom>
          <a:solidFill>
            <a:srgbClr val="1C1C1C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442917" y="1781178"/>
            <a:ext cx="8226427" cy="31747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4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9" name="Rectangle 9"/>
          <p:cNvSpPr txBox="1">
            <a:spLocks noGrp="1"/>
          </p:cNvSpPr>
          <p:nvPr>
            <p:ph type="title"/>
          </p:nvPr>
        </p:nvSpPr>
        <p:spPr>
          <a:xfrm>
            <a:off x="1150936" y="617540"/>
            <a:ext cx="7793038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sv-SE"/>
              <a:t>Klicka här för att ändra format på bakgrundsrubriken</a:t>
            </a:r>
          </a:p>
        </p:txBody>
      </p:sp>
      <p:sp>
        <p:nvSpPr>
          <p:cNvPr id="10" name="Rectangle 10"/>
          <p:cNvSpPr txBox="1">
            <a:spLocks noGrp="1"/>
          </p:cNvSpPr>
          <p:nvPr>
            <p:ph type="body" idx="1"/>
          </p:nvPr>
        </p:nvSpPr>
        <p:spPr>
          <a:xfrm>
            <a:off x="1182684" y="201771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ctangle 11"/>
          <p:cNvSpPr txBox="1">
            <a:spLocks noGrp="1"/>
          </p:cNvSpPr>
          <p:nvPr>
            <p:ph type="dt" sz="half" idx="2"/>
          </p:nvPr>
        </p:nvSpPr>
        <p:spPr>
          <a:xfrm>
            <a:off x="914400" y="6324603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sv-SE"/>
          </a:p>
        </p:txBody>
      </p:sp>
      <p:sp>
        <p:nvSpPr>
          <p:cNvPr id="12" name="Rectangle 12"/>
          <p:cNvSpPr txBox="1">
            <a:spLocks noGrp="1"/>
          </p:cNvSpPr>
          <p:nvPr>
            <p:ph type="ftr" sz="quarter" idx="3"/>
          </p:nvPr>
        </p:nvSpPr>
        <p:spPr>
          <a:xfrm>
            <a:off x="3352803" y="6324603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sv-SE"/>
          </a:p>
        </p:txBody>
      </p:sp>
      <p:sp>
        <p:nvSpPr>
          <p:cNvPr id="13" name="Rectangle 13"/>
          <p:cNvSpPr txBox="1">
            <a:spLocks noGrp="1"/>
          </p:cNvSpPr>
          <p:nvPr>
            <p:ph type="sldNum" sz="quarter" idx="4"/>
          </p:nvPr>
        </p:nvSpPr>
        <p:spPr>
          <a:xfrm>
            <a:off x="6781803" y="6324603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4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00733DAB-2316-4FE9-AC88-B2CB19C725F3}" type="slidenum">
              <a:rPr/>
              <a:pPr lvl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0" cap="none" spc="0" baseline="0">
          <a:solidFill>
            <a:srgbClr val="333399"/>
          </a:solidFill>
          <a:uFillTx/>
          <a:latin typeface="Tahoma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3333CC"/>
        </a:buClr>
        <a:buSzPct val="60000"/>
        <a:buFont typeface="Wingdings" pitchFamily="2"/>
        <a:buChar char="n"/>
        <a:tabLst/>
        <a:defRPr lang="sv-SE" sz="3200" b="0" i="0" u="none" strike="noStrike" kern="0" cap="none" spc="0" baseline="0">
          <a:solidFill>
            <a:srgbClr val="000000"/>
          </a:solidFill>
          <a:uFillTx/>
          <a:latin typeface="Tahoma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FF0000"/>
        </a:buClr>
        <a:buSzPct val="55000"/>
        <a:buFont typeface="Wingdings" pitchFamily="2"/>
        <a:buChar char="n"/>
        <a:tabLst/>
        <a:defRPr lang="sv-SE" sz="2800" b="0" i="0" u="none" strike="noStrike" kern="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3333CC"/>
        </a:buClr>
        <a:buSzPct val="50000"/>
        <a:buFont typeface="Wingdings" pitchFamily="2"/>
        <a:buChar char="n"/>
        <a:tabLst/>
        <a:defRPr lang="sv-SE" sz="2400" b="0" i="0" u="none" strike="noStrike" kern="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CF01"/>
        </a:buClr>
        <a:buSzPct val="55000"/>
        <a:buFont typeface="Wingdings" pitchFamily="2"/>
        <a:buChar char="n"/>
        <a:tabLst/>
        <a:defRPr lang="sv-SE" sz="2000" b="0" i="0" u="none" strike="noStrike" kern="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E4A8"/>
        </a:buClr>
        <a:buSzPct val="50000"/>
        <a:buFont typeface="Wingdings" pitchFamily="2"/>
        <a:buChar char="n"/>
        <a:tabLst/>
        <a:defRPr lang="sv-SE" sz="2000" b="0" i="0" u="none" strike="noStrike" kern="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ke.andren-sandberg@karolinska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ctrTitle"/>
          </p:nvPr>
        </p:nvSpPr>
        <p:spPr>
          <a:xfrm>
            <a:off x="323853" y="357192"/>
            <a:ext cx="8439153" cy="2495745"/>
          </a:xfrm>
        </p:spPr>
        <p:txBody>
          <a:bodyPr anchorCtr="1"/>
          <a:lstStyle/>
          <a:p>
            <a:pPr lvl="0" algn="ctr" hangingPunct="1"/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 sz="2800">
                <a:solidFill>
                  <a:srgbClr val="00B050"/>
                </a:solidFill>
              </a:rPr>
              <a:t>Svenska Läkaresällskapet, Stockholm</a:t>
            </a:r>
            <a:r>
              <a:rPr lang="sv-SE" sz="2000">
                <a:solidFill>
                  <a:srgbClr val="00B050"/>
                </a:solidFill>
              </a:rPr>
              <a:t/>
            </a:r>
            <a:br>
              <a:rPr lang="sv-SE" sz="2000">
                <a:solidFill>
                  <a:srgbClr val="00B050"/>
                </a:solidFill>
              </a:rPr>
            </a:br>
            <a:r>
              <a:rPr lang="sv-SE" sz="2000">
                <a:solidFill>
                  <a:srgbClr val="00B050"/>
                </a:solidFill>
              </a:rPr>
              <a:t>Onsdag den 8 februari 2012</a:t>
            </a:r>
            <a:r>
              <a:rPr lang="sv-SE" sz="2000"/>
              <a:t/>
            </a:r>
            <a:br>
              <a:rPr lang="sv-SE" sz="2000"/>
            </a:br>
            <a:r>
              <a:rPr lang="sv-SE" sz="2000"/>
              <a:t/>
            </a:r>
            <a:br>
              <a:rPr lang="sv-SE" sz="2000"/>
            </a:br>
            <a:r>
              <a:rPr lang="sv-SE" sz="2000"/>
              <a:t/>
            </a:r>
            <a:br>
              <a:rPr lang="sv-SE" sz="2000"/>
            </a:br>
            <a:r>
              <a:rPr lang="sv-SE" sz="3600" b="1">
                <a:solidFill>
                  <a:srgbClr val="1F497D"/>
                </a:solidFill>
              </a:rPr>
              <a:t>Varför och hur ska en kirurg tala om alkohol?</a:t>
            </a:r>
          </a:p>
        </p:txBody>
      </p:sp>
      <p:sp>
        <p:nvSpPr>
          <p:cNvPr id="3" name="Underrubrik 2"/>
          <p:cNvSpPr txBox="1">
            <a:spLocks noGrp="1"/>
          </p:cNvSpPr>
          <p:nvPr>
            <p:ph type="subTitle" idx="1"/>
          </p:nvPr>
        </p:nvSpPr>
        <p:spPr>
          <a:xfrm>
            <a:off x="1371600" y="3500442"/>
            <a:ext cx="7200900" cy="3143250"/>
          </a:xfrm>
        </p:spPr>
        <p:txBody>
          <a:bodyPr anchorCtr="0"/>
          <a:lstStyle/>
          <a:p>
            <a:pPr lvl="0" algn="r" hangingPunct="1"/>
            <a:r>
              <a:rPr lang="sv-SE"/>
              <a:t>Åke Andrén-Sandberg</a:t>
            </a:r>
          </a:p>
          <a:p>
            <a:pPr lvl="0" algn="r" hangingPunct="1"/>
            <a:endParaRPr lang="sv-SE"/>
          </a:p>
          <a:p>
            <a:pPr lvl="0" algn="r" hangingPunct="1">
              <a:spcBef>
                <a:spcPts val="600"/>
              </a:spcBef>
            </a:pPr>
            <a:r>
              <a:rPr lang="sv-SE" sz="2400"/>
              <a:t>Gastrocentrum kirurgi</a:t>
            </a:r>
          </a:p>
          <a:p>
            <a:pPr lvl="0" algn="r" hangingPunct="1">
              <a:spcBef>
                <a:spcPts val="600"/>
              </a:spcBef>
            </a:pPr>
            <a:r>
              <a:rPr lang="sv-SE" sz="2400"/>
              <a:t>Karolinska Universitetssjukhuset</a:t>
            </a:r>
          </a:p>
          <a:p>
            <a:pPr lvl="0" algn="r" hangingPunct="1">
              <a:spcBef>
                <a:spcPts val="600"/>
              </a:spcBef>
            </a:pPr>
            <a:endParaRPr lang="sv-SE" sz="2400"/>
          </a:p>
          <a:p>
            <a:pPr lvl="0" algn="r" hangingPunct="1">
              <a:spcBef>
                <a:spcPts val="600"/>
              </a:spcBef>
            </a:pPr>
            <a:r>
              <a:rPr lang="sv-SE" sz="2400">
                <a:hlinkClick r:id="rId2"/>
              </a:rPr>
              <a:t>ake.andren-sandberg@karolinska.se</a:t>
            </a:r>
            <a:endParaRPr lang="sv-SE" sz="2400"/>
          </a:p>
          <a:p>
            <a:pPr lvl="0" algn="r" hangingPunct="1">
              <a:spcBef>
                <a:spcPts val="600"/>
              </a:spcBef>
            </a:pPr>
            <a:endParaRPr lang="sv-SE" sz="2400"/>
          </a:p>
        </p:txBody>
      </p:sp>
      <p:pic>
        <p:nvPicPr>
          <p:cNvPr id="4" name="Bildobjekt 3" descr="Andrén-Sandberg, Åke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1567" y="3643317"/>
            <a:ext cx="2143125" cy="2895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En riktig kirurg</a:t>
            </a:r>
          </a:p>
        </p:txBody>
      </p:sp>
      <p:pic>
        <p:nvPicPr>
          <p:cNvPr id="3" name="Platshållare för innehåll 11" descr="t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4" y="1556793"/>
            <a:ext cx="3036091" cy="2508994"/>
          </a:xfrm>
        </p:spPr>
      </p:pic>
      <p:pic>
        <p:nvPicPr>
          <p:cNvPr id="4" name="Platshållare för innehåll 14" descr="65 Vid vår lånta bil.jpg"/>
          <p:cNvPicPr>
            <a:picLocks noGrp="1" noChangeAspect="1"/>
          </p:cNvPicPr>
          <p:nvPr>
            <p:ph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3" y="4149080"/>
            <a:ext cx="3810003" cy="2540002"/>
          </a:xfrm>
        </p:spPr>
      </p:pic>
      <p:pic>
        <p:nvPicPr>
          <p:cNvPr id="5" name="Picture 10" descr="j01606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548676"/>
            <a:ext cx="3657600" cy="308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G:\2010-08-06\06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48062" y="3861044"/>
            <a:ext cx="3672404" cy="275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15" descr="060 PO opererad högersidig coloncanc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1" y="1052739"/>
            <a:ext cx="6948260" cy="463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Övre gastrointestinal kanalens kirurgi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>
          <a:xfrm>
            <a:off x="1182684" y="1844820"/>
            <a:ext cx="7772400" cy="4287694"/>
          </a:xfrm>
        </p:spPr>
        <p:txBody>
          <a:bodyPr/>
          <a:lstStyle/>
          <a:p>
            <a:pPr lvl="0">
              <a:buNone/>
            </a:pPr>
            <a:r>
              <a:rPr lang="sv-SE" i="1"/>
              <a:t>							</a:t>
            </a:r>
            <a:r>
              <a:rPr lang="sv-SE" sz="2000" i="1"/>
              <a:t>Alkohol</a:t>
            </a:r>
          </a:p>
          <a:p>
            <a:pPr lvl="0"/>
            <a:endParaRPr lang="sv-SE" sz="2000" i="1"/>
          </a:p>
          <a:p>
            <a:pPr lvl="0">
              <a:buNone/>
            </a:pPr>
            <a:r>
              <a:rPr lang="sv-SE" sz="2000"/>
              <a:t>Akut pankreatit					25 %</a:t>
            </a:r>
          </a:p>
          <a:p>
            <a:pPr lvl="0">
              <a:buNone/>
            </a:pPr>
            <a:r>
              <a:rPr lang="sv-SE" sz="2000"/>
              <a:t>Kronisk pankreatit				90 %</a:t>
            </a:r>
          </a:p>
          <a:p>
            <a:pPr lvl="0">
              <a:buNone/>
            </a:pPr>
            <a:endParaRPr lang="sv-SE" sz="2000"/>
          </a:p>
          <a:p>
            <a:pPr lvl="0">
              <a:buNone/>
            </a:pPr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Övre gastrointestinal kanalens kirurgi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>
          <a:xfrm>
            <a:off x="1182684" y="1844820"/>
            <a:ext cx="7772400" cy="4287694"/>
          </a:xfrm>
        </p:spPr>
        <p:txBody>
          <a:bodyPr/>
          <a:lstStyle/>
          <a:p>
            <a:pPr lvl="0">
              <a:buNone/>
            </a:pPr>
            <a:r>
              <a:rPr lang="sv-SE" i="1"/>
              <a:t>							</a:t>
            </a:r>
            <a:r>
              <a:rPr lang="sv-SE" sz="2000" i="1"/>
              <a:t>Alkohol</a:t>
            </a:r>
          </a:p>
          <a:p>
            <a:pPr lvl="0"/>
            <a:endParaRPr lang="sv-SE" sz="2000" i="1"/>
          </a:p>
          <a:p>
            <a:pPr lvl="0">
              <a:buNone/>
            </a:pPr>
            <a:r>
              <a:rPr lang="sv-SE" sz="2000"/>
              <a:t>Akut pankreatit					25 %</a:t>
            </a:r>
          </a:p>
          <a:p>
            <a:pPr lvl="0">
              <a:buNone/>
            </a:pPr>
            <a:r>
              <a:rPr lang="sv-SE" sz="2000"/>
              <a:t>Kronisk pankreatit				90 %</a:t>
            </a:r>
          </a:p>
          <a:p>
            <a:pPr lvl="0">
              <a:buNone/>
            </a:pPr>
            <a:endParaRPr lang="sv-SE" sz="2000"/>
          </a:p>
          <a:p>
            <a:pPr lvl="0">
              <a:buNone/>
            </a:pPr>
            <a:r>
              <a:rPr lang="sv-SE" sz="2000"/>
              <a:t>Magsår						vanligt</a:t>
            </a:r>
          </a:p>
          <a:p>
            <a:pPr lvl="0">
              <a:buNone/>
            </a:pPr>
            <a:r>
              <a:rPr lang="sv-SE" sz="2000"/>
              <a:t>Esofagit						många</a:t>
            </a:r>
          </a:p>
          <a:p>
            <a:pPr lvl="0">
              <a:buNone/>
            </a:pPr>
            <a:r>
              <a:rPr lang="sv-SE" sz="2000"/>
              <a:t>Levercirros					nästan alla</a:t>
            </a:r>
          </a:p>
          <a:p>
            <a:pPr lvl="0">
              <a:buNone/>
            </a:pPr>
            <a:r>
              <a:rPr lang="sv-SE" sz="2000"/>
              <a:t>Hepatit						15 %</a:t>
            </a:r>
          </a:p>
          <a:p>
            <a:pPr lvl="0">
              <a:buNone/>
            </a:pPr>
            <a:endParaRPr lang="sv-SE" sz="2000"/>
          </a:p>
          <a:p>
            <a:pPr lvl="0">
              <a:buNone/>
            </a:pPr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Övre gastrointestinal kanalens kirurgi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>
          <a:xfrm>
            <a:off x="1182684" y="1844820"/>
            <a:ext cx="7772400" cy="4287694"/>
          </a:xfrm>
        </p:spPr>
        <p:txBody>
          <a:bodyPr/>
          <a:lstStyle/>
          <a:p>
            <a:pPr lvl="0">
              <a:buNone/>
            </a:pPr>
            <a:r>
              <a:rPr lang="sv-SE" i="1"/>
              <a:t>							</a:t>
            </a:r>
            <a:r>
              <a:rPr lang="sv-SE" sz="2000" i="1"/>
              <a:t>Alkohol</a:t>
            </a:r>
          </a:p>
          <a:p>
            <a:pPr lvl="0"/>
            <a:endParaRPr lang="sv-SE" sz="2000" i="1"/>
          </a:p>
          <a:p>
            <a:pPr lvl="0">
              <a:buNone/>
            </a:pPr>
            <a:r>
              <a:rPr lang="sv-SE" sz="2000"/>
              <a:t>Akut pankreatit					25 %</a:t>
            </a:r>
          </a:p>
          <a:p>
            <a:pPr lvl="0">
              <a:buNone/>
            </a:pPr>
            <a:r>
              <a:rPr lang="sv-SE" sz="2000"/>
              <a:t>Kronisk pankreatit				90 %</a:t>
            </a:r>
          </a:p>
          <a:p>
            <a:pPr lvl="0">
              <a:buNone/>
            </a:pPr>
            <a:endParaRPr lang="sv-SE" sz="2000"/>
          </a:p>
          <a:p>
            <a:pPr lvl="0">
              <a:buNone/>
            </a:pPr>
            <a:r>
              <a:rPr lang="sv-SE" sz="2000"/>
              <a:t>Magsår						vanligt</a:t>
            </a:r>
          </a:p>
          <a:p>
            <a:pPr lvl="0">
              <a:buNone/>
            </a:pPr>
            <a:r>
              <a:rPr lang="sv-SE" sz="2000"/>
              <a:t>Esofagit						många</a:t>
            </a:r>
          </a:p>
          <a:p>
            <a:pPr lvl="0">
              <a:buNone/>
            </a:pPr>
            <a:r>
              <a:rPr lang="sv-SE" sz="2000"/>
              <a:t>Levercirros					nästan alla</a:t>
            </a:r>
          </a:p>
          <a:p>
            <a:pPr lvl="0">
              <a:buNone/>
            </a:pPr>
            <a:r>
              <a:rPr lang="sv-SE" sz="2000"/>
              <a:t>Hepatit						15 %</a:t>
            </a:r>
          </a:p>
          <a:p>
            <a:pPr lvl="0">
              <a:buNone/>
            </a:pPr>
            <a:endParaRPr lang="sv-SE" sz="2000"/>
          </a:p>
          <a:p>
            <a:pPr lvl="0">
              <a:buNone/>
            </a:pPr>
            <a:r>
              <a:rPr lang="sv-SE" sz="2000"/>
              <a:t>Postoperativt vid stor kirurgi			10 %</a:t>
            </a:r>
          </a:p>
          <a:p>
            <a:pPr lvl="0">
              <a:buNone/>
            </a:pPr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/>
              <a:t>En sanning eller ett problem?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>
          <a:xfrm>
            <a:off x="1182684" y="3212973"/>
            <a:ext cx="7772400" cy="2919542"/>
          </a:xfrm>
        </p:spPr>
        <p:txBody>
          <a:bodyPr anchorCtr="1"/>
          <a:lstStyle/>
          <a:p>
            <a:pPr lvl="0" algn="ctr">
              <a:buNone/>
            </a:pPr>
            <a:r>
              <a:rPr lang="sv-SE"/>
              <a:t>Alkoholist är den som dricker mer än sin doktor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/>
              <a:t>En sanning eller ett problem?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>
          <a:xfrm>
            <a:off x="611559" y="3212973"/>
            <a:ext cx="8343525" cy="2919542"/>
          </a:xfrm>
        </p:spPr>
        <p:txBody>
          <a:bodyPr anchorCtr="1"/>
          <a:lstStyle/>
          <a:p>
            <a:pPr lvl="0" algn="ctr">
              <a:buNone/>
            </a:pPr>
            <a:r>
              <a:rPr lang="sv-SE"/>
              <a:t>Alkoholist är den som dricker mer än sin doktor</a:t>
            </a:r>
          </a:p>
          <a:p>
            <a:pPr lvl="0" algn="ctr">
              <a:buNone/>
            </a:pPr>
            <a:endParaRPr lang="sv-SE"/>
          </a:p>
          <a:p>
            <a:pPr lvl="0" algn="ctr">
              <a:buNone/>
            </a:pPr>
            <a:r>
              <a:rPr lang="sv-SE">
                <a:solidFill>
                  <a:srgbClr val="FF0000"/>
                </a:solidFill>
              </a:rPr>
              <a:t>Sanningen: Läkarens egna värderingar och levnadsvanor spelar stor roll för hur vi influerar på patienternas levnadsvanor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(1)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539550" y="1844820"/>
            <a:ext cx="8415534" cy="4287694"/>
          </a:xfrm>
        </p:spPr>
        <p:txBody>
          <a:bodyPr/>
          <a:lstStyle/>
          <a:p>
            <a:pPr lvl="0">
              <a:buNone/>
            </a:pPr>
            <a:endParaRPr lang="sv-S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(1)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539550" y="1844820"/>
            <a:ext cx="8415534" cy="4287694"/>
          </a:xfrm>
        </p:spPr>
        <p:txBody>
          <a:bodyPr/>
          <a:lstStyle/>
          <a:p>
            <a:pPr lvl="0"/>
            <a:r>
              <a:rPr lang="sv-SE" sz="2400" dirty="0"/>
              <a:t>Alla är olika: patienter och läkare – informationen måste individanpassas (alla kan inte älska alla här i världen</a:t>
            </a:r>
            <a:r>
              <a:rPr lang="sv-SE" sz="2400" dirty="0" smtClean="0"/>
              <a:t>)</a:t>
            </a:r>
            <a:endParaRPr lang="sv-S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(1)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539550" y="1844820"/>
            <a:ext cx="8415534" cy="4287694"/>
          </a:xfrm>
        </p:spPr>
        <p:txBody>
          <a:bodyPr/>
          <a:lstStyle/>
          <a:p>
            <a:pPr lvl="0"/>
            <a:r>
              <a:rPr lang="sv-SE" sz="2400" dirty="0"/>
              <a:t>Alla är olika: patienter och läkare – informationen måste individanpassas (alla kan inte älska alla här i världen)</a:t>
            </a:r>
          </a:p>
          <a:p>
            <a:pPr lvl="0"/>
            <a:r>
              <a:rPr lang="sv-SE" sz="2400" dirty="0"/>
              <a:t>Koncentration till den andel man kan </a:t>
            </a:r>
            <a:r>
              <a:rPr lang="sv-SE" sz="2400" dirty="0" smtClean="0"/>
              <a:t>nå</a:t>
            </a:r>
            <a:endParaRPr lang="sv-S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(1)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539550" y="1844820"/>
            <a:ext cx="8415534" cy="4287694"/>
          </a:xfrm>
        </p:spPr>
        <p:txBody>
          <a:bodyPr/>
          <a:lstStyle/>
          <a:p>
            <a:pPr lvl="0"/>
            <a:r>
              <a:rPr lang="sv-SE" sz="2400" dirty="0"/>
              <a:t>Alla är olika: patienter och läkare – informationen måste individanpassas (alla kan inte älska alla här i världen)</a:t>
            </a:r>
          </a:p>
          <a:p>
            <a:pPr lvl="0"/>
            <a:r>
              <a:rPr lang="sv-SE" sz="2400" dirty="0"/>
              <a:t>Koncentration till den andel man kan nå</a:t>
            </a:r>
          </a:p>
          <a:p>
            <a:pPr lvl="0"/>
            <a:r>
              <a:rPr lang="sv-SE" sz="2400" dirty="0"/>
              <a:t>Förtroende förtjänar </a:t>
            </a:r>
            <a:r>
              <a:rPr lang="sv-SE" sz="2400" dirty="0" smtClean="0"/>
              <a:t>man</a:t>
            </a:r>
            <a:endParaRPr lang="sv-S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En riktig kirurg</a:t>
            </a:r>
          </a:p>
        </p:txBody>
      </p:sp>
      <p:sp>
        <p:nvSpPr>
          <p:cNvPr id="3" name="Platshållare för innehåll 10"/>
          <p:cNvSpPr txBox="1">
            <a:spLocks noGrp="1"/>
          </p:cNvSpPr>
          <p:nvPr>
            <p:ph idx="1"/>
          </p:nvPr>
        </p:nvSpPr>
        <p:spPr>
          <a:xfrm>
            <a:off x="5145091" y="2017715"/>
            <a:ext cx="3810003" cy="41148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innehåll 11"/>
          <p:cNvSpPr txBox="1">
            <a:spLocks noGrp="1"/>
          </p:cNvSpPr>
          <p:nvPr>
            <p:ph idx="2"/>
          </p:nvPr>
        </p:nvSpPr>
        <p:spPr>
          <a:xfrm>
            <a:off x="1182684" y="2017715"/>
            <a:ext cx="3810003" cy="411480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(1)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539550" y="1844820"/>
            <a:ext cx="8415534" cy="4287694"/>
          </a:xfrm>
        </p:spPr>
        <p:txBody>
          <a:bodyPr/>
          <a:lstStyle/>
          <a:p>
            <a:pPr lvl="0"/>
            <a:r>
              <a:rPr lang="sv-SE" sz="2400" dirty="0"/>
              <a:t>Alla är olika: patienter och läkare – informationen måste individanpassas (alla kan inte älska alla här i världen)</a:t>
            </a:r>
          </a:p>
          <a:p>
            <a:pPr lvl="0"/>
            <a:r>
              <a:rPr lang="sv-SE" sz="2400" dirty="0"/>
              <a:t>Koncentration till den andel man kan nå</a:t>
            </a:r>
          </a:p>
          <a:p>
            <a:pPr lvl="0"/>
            <a:r>
              <a:rPr lang="sv-SE" sz="2400" dirty="0"/>
              <a:t>Förtroende förtjänar man</a:t>
            </a:r>
          </a:p>
          <a:p>
            <a:pPr lvl="0"/>
            <a:r>
              <a:rPr lang="sv-SE" sz="2400" dirty="0"/>
              <a:t>Kontinuitet leder till förtroende; likaså personintresse</a:t>
            </a:r>
          </a:p>
          <a:p>
            <a:pPr lvl="1"/>
            <a:r>
              <a:rPr lang="sv-SE" sz="2000" dirty="0"/>
              <a:t>Har patienten varit bra på något förr? Intressen</a:t>
            </a:r>
            <a:r>
              <a:rPr lang="sv-SE" sz="2000" dirty="0" smtClean="0"/>
              <a:t>?</a:t>
            </a:r>
            <a:endParaRPr lang="sv-S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(1)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539550" y="1844820"/>
            <a:ext cx="8415534" cy="4287694"/>
          </a:xfrm>
        </p:spPr>
        <p:txBody>
          <a:bodyPr/>
          <a:lstStyle/>
          <a:p>
            <a:pPr lvl="0"/>
            <a:r>
              <a:rPr lang="sv-SE" sz="2400" dirty="0"/>
              <a:t>Alla är olika: patienter och läkare – informationen måste individanpassas (alla kan inte älska alla här i världen)</a:t>
            </a:r>
          </a:p>
          <a:p>
            <a:pPr lvl="0"/>
            <a:r>
              <a:rPr lang="sv-SE" sz="2400" dirty="0"/>
              <a:t>Koncentration till den andel man kan nå</a:t>
            </a:r>
          </a:p>
          <a:p>
            <a:pPr lvl="0"/>
            <a:r>
              <a:rPr lang="sv-SE" sz="2400" dirty="0"/>
              <a:t>Förtroende förtjänar man</a:t>
            </a:r>
          </a:p>
          <a:p>
            <a:pPr lvl="0"/>
            <a:r>
              <a:rPr lang="sv-SE" sz="2400" dirty="0"/>
              <a:t>Kontinuitet leder till förtroende; likaså personintresse</a:t>
            </a:r>
          </a:p>
          <a:p>
            <a:pPr lvl="1"/>
            <a:r>
              <a:rPr lang="sv-SE" sz="2000" dirty="0"/>
              <a:t>Har patienten varit bra på något förr? Intressen?</a:t>
            </a:r>
          </a:p>
          <a:p>
            <a:pPr lvl="0"/>
            <a:r>
              <a:rPr lang="sv-SE" sz="2400" dirty="0"/>
              <a:t>Inga </a:t>
            </a:r>
            <a:r>
              <a:rPr lang="sv-SE" sz="2400" dirty="0" smtClean="0"/>
              <a:t>lögner</a:t>
            </a:r>
            <a:endParaRPr lang="sv-S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(1)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539550" y="1844820"/>
            <a:ext cx="8415534" cy="4287694"/>
          </a:xfrm>
        </p:spPr>
        <p:txBody>
          <a:bodyPr/>
          <a:lstStyle/>
          <a:p>
            <a:pPr lvl="0"/>
            <a:r>
              <a:rPr lang="sv-SE" sz="2400" dirty="0"/>
              <a:t>Alla är olika: patienter och läkare – informationen måste individanpassas (alla kan inte älska alla här i världen)</a:t>
            </a:r>
          </a:p>
          <a:p>
            <a:pPr lvl="0"/>
            <a:r>
              <a:rPr lang="sv-SE" sz="2400" dirty="0"/>
              <a:t>Koncentration till den andel man kan nå</a:t>
            </a:r>
          </a:p>
          <a:p>
            <a:pPr lvl="0"/>
            <a:r>
              <a:rPr lang="sv-SE" sz="2400" dirty="0"/>
              <a:t>Förtroende förtjänar man</a:t>
            </a:r>
          </a:p>
          <a:p>
            <a:pPr lvl="0"/>
            <a:r>
              <a:rPr lang="sv-SE" sz="2400" dirty="0"/>
              <a:t>Kontinuitet leder till förtroende; likaså personintresse</a:t>
            </a:r>
          </a:p>
          <a:p>
            <a:pPr lvl="1"/>
            <a:r>
              <a:rPr lang="sv-SE" sz="2000" dirty="0"/>
              <a:t>Har patienten varit bra på något förr? Intressen?</a:t>
            </a:r>
          </a:p>
          <a:p>
            <a:pPr lvl="0"/>
            <a:r>
              <a:rPr lang="sv-SE" sz="2400" dirty="0"/>
              <a:t>Inga lögner</a:t>
            </a:r>
          </a:p>
          <a:p>
            <a:pPr lvl="0"/>
            <a:r>
              <a:rPr lang="sv-SE" sz="2400" dirty="0"/>
              <a:t>Realistiska mål (realistiska mål för patienten</a:t>
            </a:r>
            <a:r>
              <a:rPr lang="sv-SE" sz="2400" dirty="0" smtClean="0"/>
              <a:t>!)</a:t>
            </a:r>
            <a:endParaRPr lang="sv-S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(1)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539550" y="1844820"/>
            <a:ext cx="8415534" cy="4287694"/>
          </a:xfrm>
        </p:spPr>
        <p:txBody>
          <a:bodyPr/>
          <a:lstStyle/>
          <a:p>
            <a:pPr lvl="0"/>
            <a:r>
              <a:rPr lang="sv-SE" sz="2400" dirty="0"/>
              <a:t>Alla är olika: patienter och läkare – informationen måste individanpassas (alla kan inte älska alla här i världen)</a:t>
            </a:r>
          </a:p>
          <a:p>
            <a:pPr lvl="0"/>
            <a:r>
              <a:rPr lang="sv-SE" sz="2400" dirty="0"/>
              <a:t>Koncentration till den andel man kan nå</a:t>
            </a:r>
          </a:p>
          <a:p>
            <a:pPr lvl="0"/>
            <a:r>
              <a:rPr lang="sv-SE" sz="2400" dirty="0"/>
              <a:t>Förtroende förtjänar man</a:t>
            </a:r>
          </a:p>
          <a:p>
            <a:pPr lvl="0"/>
            <a:r>
              <a:rPr lang="sv-SE" sz="2400" dirty="0"/>
              <a:t>Kontinuitet leder till förtroende; likaså personintresse</a:t>
            </a:r>
          </a:p>
          <a:p>
            <a:pPr lvl="1"/>
            <a:r>
              <a:rPr lang="sv-SE" sz="2000" dirty="0"/>
              <a:t>Har patienten varit bra på något förr? Intressen?</a:t>
            </a:r>
          </a:p>
          <a:p>
            <a:pPr lvl="0"/>
            <a:r>
              <a:rPr lang="sv-SE" sz="2400" dirty="0"/>
              <a:t>Inga lögner</a:t>
            </a:r>
          </a:p>
          <a:p>
            <a:pPr lvl="0"/>
            <a:r>
              <a:rPr lang="sv-SE" sz="2400" dirty="0"/>
              <a:t>Realistiska mål (realistiska mål för patienten!)</a:t>
            </a:r>
          </a:p>
          <a:p>
            <a:pPr lvl="0"/>
            <a:r>
              <a:rPr lang="sv-SE" sz="2400" dirty="0"/>
              <a:t>Delmål för att göra abstinensen </a:t>
            </a:r>
            <a:r>
              <a:rPr lang="sv-SE" sz="2400" dirty="0" smtClean="0"/>
              <a:t>överkomlig</a:t>
            </a:r>
            <a:endParaRPr lang="sv-S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(1)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539550" y="1844820"/>
            <a:ext cx="8415534" cy="4287694"/>
          </a:xfrm>
        </p:spPr>
        <p:txBody>
          <a:bodyPr/>
          <a:lstStyle/>
          <a:p>
            <a:pPr lvl="0"/>
            <a:r>
              <a:rPr lang="sv-SE" sz="2400" dirty="0"/>
              <a:t>Alla är olika: patienter och läkare – informationen måste individanpassas (alla kan inte älska alla här i världen)</a:t>
            </a:r>
          </a:p>
          <a:p>
            <a:pPr lvl="0"/>
            <a:r>
              <a:rPr lang="sv-SE" sz="2400" dirty="0"/>
              <a:t>Koncentration till den andel man kan nå</a:t>
            </a:r>
          </a:p>
          <a:p>
            <a:pPr lvl="0"/>
            <a:r>
              <a:rPr lang="sv-SE" sz="2400" dirty="0"/>
              <a:t>Förtroende förtjänar man</a:t>
            </a:r>
          </a:p>
          <a:p>
            <a:pPr lvl="0"/>
            <a:r>
              <a:rPr lang="sv-SE" sz="2400" dirty="0"/>
              <a:t>Kontinuitet leder till förtroende; likaså personintresse</a:t>
            </a:r>
          </a:p>
          <a:p>
            <a:pPr lvl="1"/>
            <a:r>
              <a:rPr lang="sv-SE" sz="2000" dirty="0"/>
              <a:t>Har patienten varit bra på något förr? Intressen?</a:t>
            </a:r>
          </a:p>
          <a:p>
            <a:pPr lvl="0"/>
            <a:r>
              <a:rPr lang="sv-SE" sz="2400" dirty="0"/>
              <a:t>Inga lögner</a:t>
            </a:r>
          </a:p>
          <a:p>
            <a:pPr lvl="0"/>
            <a:r>
              <a:rPr lang="sv-SE" sz="2400" dirty="0"/>
              <a:t>Realistiska mål (realistiska mål för patienten!)</a:t>
            </a:r>
          </a:p>
          <a:p>
            <a:pPr lvl="0"/>
            <a:r>
              <a:rPr lang="sv-SE" sz="2400" dirty="0"/>
              <a:t>Delmål för att göra abstinensen överkomlig</a:t>
            </a:r>
          </a:p>
          <a:p>
            <a:pPr lvl="0"/>
            <a:r>
              <a:rPr lang="sv-SE" sz="2400" dirty="0"/>
              <a:t>Minskning duger inte; endast total abstinens ger </a:t>
            </a:r>
            <a:r>
              <a:rPr lang="sv-SE" sz="2400" dirty="0" smtClean="0"/>
              <a:t>resultat</a:t>
            </a:r>
            <a:endParaRPr lang="sv-S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(1)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539550" y="1844820"/>
            <a:ext cx="8415534" cy="4287694"/>
          </a:xfrm>
        </p:spPr>
        <p:txBody>
          <a:bodyPr/>
          <a:lstStyle/>
          <a:p>
            <a:pPr lvl="0"/>
            <a:r>
              <a:rPr lang="sv-SE" sz="2400"/>
              <a:t>Alla är olika: patienter och läkare – informationen måste individanpassas (alla kan inte älska alla här i världen)</a:t>
            </a:r>
          </a:p>
          <a:p>
            <a:pPr lvl="0"/>
            <a:r>
              <a:rPr lang="sv-SE" sz="2400"/>
              <a:t>Koncentration till den andel man kan nå</a:t>
            </a:r>
          </a:p>
          <a:p>
            <a:pPr lvl="0"/>
            <a:r>
              <a:rPr lang="sv-SE" sz="2400"/>
              <a:t>Förtroende förtjänar man</a:t>
            </a:r>
          </a:p>
          <a:p>
            <a:pPr lvl="0"/>
            <a:r>
              <a:rPr lang="sv-SE" sz="2400"/>
              <a:t>Kontinuitet leder till förtroende; likaså personintresse</a:t>
            </a:r>
          </a:p>
          <a:p>
            <a:pPr lvl="1"/>
            <a:r>
              <a:rPr lang="sv-SE" sz="2000"/>
              <a:t>Har patienten varit bra på något förr? Intressen?</a:t>
            </a:r>
          </a:p>
          <a:p>
            <a:pPr lvl="0"/>
            <a:r>
              <a:rPr lang="sv-SE" sz="2400"/>
              <a:t>Inga lögner</a:t>
            </a:r>
          </a:p>
          <a:p>
            <a:pPr lvl="0"/>
            <a:r>
              <a:rPr lang="sv-SE" sz="2400"/>
              <a:t>Realistiska mål (realistiska mål för patienten!)</a:t>
            </a:r>
          </a:p>
          <a:p>
            <a:pPr lvl="0"/>
            <a:r>
              <a:rPr lang="sv-SE" sz="2400"/>
              <a:t>Delmål för att göra abstinensen överkomlig</a:t>
            </a:r>
          </a:p>
          <a:p>
            <a:pPr lvl="0"/>
            <a:r>
              <a:rPr lang="sv-SE" sz="2400"/>
              <a:t>Minskning duger inte; endast total abstinens ger resultat</a:t>
            </a:r>
          </a:p>
          <a:p>
            <a:pPr lvl="0"/>
            <a:r>
              <a:rPr lang="sv-SE" sz="2400"/>
              <a:t>Misströsta inte efter enstaka återfall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(2)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1196748"/>
            <a:ext cx="7772400" cy="4935766"/>
          </a:xfrm>
        </p:spPr>
        <p:txBody>
          <a:bodyPr/>
          <a:lstStyle/>
          <a:p>
            <a:pPr lvl="0">
              <a:buNone/>
            </a:pPr>
            <a:endParaRPr lang="sv-SE" dirty="0"/>
          </a:p>
          <a:p>
            <a:pPr lvl="0"/>
            <a:r>
              <a:rPr lang="sv-SE" sz="2000" dirty="0"/>
              <a:t>Tro inte att patienten klarar det </a:t>
            </a:r>
            <a:r>
              <a:rPr lang="sv-SE" sz="2000" dirty="0" smtClean="0"/>
              <a:t>själv</a:t>
            </a:r>
            <a:endParaRPr lang="sv-S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(2)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1196748"/>
            <a:ext cx="7772400" cy="4935766"/>
          </a:xfrm>
        </p:spPr>
        <p:txBody>
          <a:bodyPr/>
          <a:lstStyle/>
          <a:p>
            <a:pPr lvl="0">
              <a:buNone/>
            </a:pPr>
            <a:endParaRPr lang="sv-SE" dirty="0"/>
          </a:p>
          <a:p>
            <a:pPr lvl="0"/>
            <a:r>
              <a:rPr lang="sv-SE" sz="2000" dirty="0"/>
              <a:t>Tro inte att patienten klarar det själv</a:t>
            </a:r>
          </a:p>
          <a:p>
            <a:pPr lvl="0"/>
            <a:r>
              <a:rPr lang="sv-SE" sz="2000" dirty="0"/>
              <a:t>Tro inte heller att bara just du kan klara av </a:t>
            </a:r>
            <a:r>
              <a:rPr lang="sv-SE" sz="2000" dirty="0" smtClean="0"/>
              <a:t>det</a:t>
            </a:r>
            <a:endParaRPr lang="sv-S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(2)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1196748"/>
            <a:ext cx="7772400" cy="4935766"/>
          </a:xfrm>
        </p:spPr>
        <p:txBody>
          <a:bodyPr/>
          <a:lstStyle/>
          <a:p>
            <a:pPr lvl="0">
              <a:buNone/>
            </a:pPr>
            <a:endParaRPr lang="sv-SE" dirty="0"/>
          </a:p>
          <a:p>
            <a:pPr lvl="0"/>
            <a:r>
              <a:rPr lang="sv-SE" sz="2000" dirty="0"/>
              <a:t>Tro inte att patienten klarar det själv</a:t>
            </a:r>
          </a:p>
          <a:p>
            <a:pPr lvl="0"/>
            <a:r>
              <a:rPr lang="sv-SE" sz="2000" dirty="0"/>
              <a:t>Tro inte heller att bara just du kan klara av det</a:t>
            </a:r>
          </a:p>
          <a:p>
            <a:pPr lvl="0"/>
            <a:r>
              <a:rPr lang="sv-SE" sz="2000" dirty="0"/>
              <a:t>Uppföljning lika viktig – den som inte kan följa upp informationen kan lika gärna avstå</a:t>
            </a:r>
          </a:p>
          <a:p>
            <a:pPr lvl="0"/>
            <a:r>
              <a:rPr lang="sv-SE" sz="2000" dirty="0"/>
              <a:t>Skapa professionella nätverk (men klargör ansvarsförhållandena)</a:t>
            </a:r>
          </a:p>
          <a:p>
            <a:pPr lvl="1"/>
            <a:r>
              <a:rPr lang="sv-SE" sz="1800" dirty="0"/>
              <a:t>Smärtläkare</a:t>
            </a:r>
          </a:p>
          <a:p>
            <a:pPr lvl="1"/>
            <a:r>
              <a:rPr lang="sv-SE" sz="1800" dirty="0"/>
              <a:t>Beroendeläkare</a:t>
            </a:r>
          </a:p>
          <a:p>
            <a:pPr lvl="1"/>
            <a:r>
              <a:rPr lang="sv-SE" sz="1800" dirty="0" smtClean="0"/>
              <a:t>Husläkare</a:t>
            </a:r>
            <a:endParaRPr lang="sv-SE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(2)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1196748"/>
            <a:ext cx="7772400" cy="4935766"/>
          </a:xfrm>
        </p:spPr>
        <p:txBody>
          <a:bodyPr/>
          <a:lstStyle/>
          <a:p>
            <a:pPr lvl="0">
              <a:buNone/>
            </a:pPr>
            <a:endParaRPr lang="sv-SE"/>
          </a:p>
          <a:p>
            <a:pPr lvl="0"/>
            <a:r>
              <a:rPr lang="sv-SE" sz="2000"/>
              <a:t>Tro inte att patienten klarar det själv</a:t>
            </a:r>
          </a:p>
          <a:p>
            <a:pPr lvl="0"/>
            <a:r>
              <a:rPr lang="sv-SE" sz="2000"/>
              <a:t>Tro inte heller att bara just du kan klara av det</a:t>
            </a:r>
          </a:p>
          <a:p>
            <a:pPr lvl="0"/>
            <a:r>
              <a:rPr lang="sv-SE" sz="2000"/>
              <a:t>Uppföljning lika viktig – den som inte kan följa upp informationen kan lika gärna avstå</a:t>
            </a:r>
          </a:p>
          <a:p>
            <a:pPr lvl="0"/>
            <a:r>
              <a:rPr lang="sv-SE" sz="2000"/>
              <a:t>Skapa professionella nätverk (men klargör ansvarsförhållandena)</a:t>
            </a:r>
          </a:p>
          <a:p>
            <a:pPr lvl="1"/>
            <a:r>
              <a:rPr lang="sv-SE" sz="1800"/>
              <a:t>Smärtläkare</a:t>
            </a:r>
          </a:p>
          <a:p>
            <a:pPr lvl="1"/>
            <a:r>
              <a:rPr lang="sv-SE" sz="1800"/>
              <a:t>Beroendeläkare</a:t>
            </a:r>
          </a:p>
          <a:p>
            <a:pPr lvl="1"/>
            <a:r>
              <a:rPr lang="sv-SE" sz="1800"/>
              <a:t>Husläkare</a:t>
            </a:r>
          </a:p>
          <a:p>
            <a:pPr lvl="0"/>
            <a:r>
              <a:rPr lang="sv-SE" sz="2000"/>
              <a:t>Skapa patient-nätverk</a:t>
            </a:r>
          </a:p>
          <a:p>
            <a:pPr lvl="1"/>
            <a:r>
              <a:rPr lang="sv-SE" sz="1600"/>
              <a:t>Make-maka</a:t>
            </a:r>
          </a:p>
          <a:p>
            <a:pPr lvl="1"/>
            <a:r>
              <a:rPr lang="sv-SE" sz="1600"/>
              <a:t>Barn, föräldrar, syskon</a:t>
            </a:r>
          </a:p>
          <a:p>
            <a:pPr lvl="1"/>
            <a:r>
              <a:rPr lang="sv-SE" sz="1600"/>
              <a:t>Goda vänner, grannar</a:t>
            </a:r>
          </a:p>
          <a:p>
            <a:pPr lvl="1"/>
            <a:r>
              <a:rPr lang="sv-SE" sz="1600"/>
              <a:t>Arbetsgivare, arbetskamrater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En riktig kirurg</a:t>
            </a:r>
          </a:p>
        </p:txBody>
      </p:sp>
      <p:pic>
        <p:nvPicPr>
          <p:cNvPr id="3" name="Platshållare för innehåll 6" descr="88 Åke med en av sina bil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916829"/>
            <a:ext cx="3528395" cy="2352257"/>
          </a:xfrm>
        </p:spPr>
      </p:pic>
      <p:sp>
        <p:nvSpPr>
          <p:cNvPr id="4" name="Platshållare för innehåll 10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(2)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1196748"/>
            <a:ext cx="7772400" cy="4935766"/>
          </a:xfrm>
        </p:spPr>
        <p:txBody>
          <a:bodyPr/>
          <a:lstStyle/>
          <a:p>
            <a:pPr lvl="0">
              <a:buNone/>
            </a:pPr>
            <a:endParaRPr lang="sv-SE"/>
          </a:p>
          <a:p>
            <a:pPr lvl="0"/>
            <a:r>
              <a:rPr lang="sv-SE" sz="2000"/>
              <a:t>Tro inte att patienten klarar det själv</a:t>
            </a:r>
          </a:p>
          <a:p>
            <a:pPr lvl="0"/>
            <a:r>
              <a:rPr lang="sv-SE" sz="2000"/>
              <a:t>Tro inte heller att bara just du kan klara av det</a:t>
            </a:r>
          </a:p>
          <a:p>
            <a:pPr lvl="0"/>
            <a:r>
              <a:rPr lang="sv-SE" sz="2000"/>
              <a:t>Uppföljning lika viktig – den som inte kan följa upp informationen kan lika gärna avstå</a:t>
            </a:r>
          </a:p>
          <a:p>
            <a:pPr lvl="0"/>
            <a:r>
              <a:rPr lang="sv-SE" sz="2000"/>
              <a:t>Skapa professionella nätverk (men klargör ansvarsförhållandena)</a:t>
            </a:r>
          </a:p>
          <a:p>
            <a:pPr lvl="1"/>
            <a:r>
              <a:rPr lang="sv-SE" sz="1800"/>
              <a:t>Smärtläkare</a:t>
            </a:r>
          </a:p>
          <a:p>
            <a:pPr lvl="1"/>
            <a:r>
              <a:rPr lang="sv-SE" sz="1800"/>
              <a:t>Beroendeläkare</a:t>
            </a:r>
          </a:p>
          <a:p>
            <a:pPr lvl="1"/>
            <a:r>
              <a:rPr lang="sv-SE" sz="1800"/>
              <a:t>Husläkare</a:t>
            </a:r>
          </a:p>
          <a:p>
            <a:pPr lvl="0"/>
            <a:r>
              <a:rPr lang="sv-SE" sz="2000"/>
              <a:t>Skapa patient-nätverk</a:t>
            </a:r>
          </a:p>
          <a:p>
            <a:pPr lvl="1"/>
            <a:r>
              <a:rPr lang="sv-SE" sz="1600"/>
              <a:t>Make-maka</a:t>
            </a:r>
          </a:p>
          <a:p>
            <a:pPr lvl="1"/>
            <a:r>
              <a:rPr lang="sv-SE" sz="1600"/>
              <a:t>Barn, föräldrar, syskon</a:t>
            </a:r>
          </a:p>
          <a:p>
            <a:pPr lvl="1"/>
            <a:r>
              <a:rPr lang="sv-SE" sz="1600"/>
              <a:t>Goda vänner, grannar</a:t>
            </a:r>
          </a:p>
          <a:p>
            <a:pPr lvl="1"/>
            <a:r>
              <a:rPr lang="sv-SE" sz="1600"/>
              <a:t>Arbetsgivare, arbetskamrater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(3)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1916832"/>
            <a:ext cx="7772400" cy="4215683"/>
          </a:xfrm>
        </p:spPr>
        <p:txBody>
          <a:bodyPr/>
          <a:lstStyle/>
          <a:p>
            <a:pPr lvl="0"/>
            <a:r>
              <a:rPr lang="sv-SE" sz="2400" dirty="0"/>
              <a:t>Undvik medikalisering</a:t>
            </a:r>
          </a:p>
          <a:p>
            <a:pPr lvl="1"/>
            <a:r>
              <a:rPr lang="sv-SE" sz="2000" dirty="0" smtClean="0"/>
              <a:t>Inte piller för allting</a:t>
            </a:r>
          </a:p>
          <a:p>
            <a:pPr lvl="1"/>
            <a:r>
              <a:rPr lang="sv-SE" sz="2000" dirty="0" smtClean="0"/>
              <a:t>Exempelvis pankreatitpatienter </a:t>
            </a:r>
            <a:r>
              <a:rPr lang="sv-SE" sz="2000" dirty="0"/>
              <a:t>behöver inte läggas in</a:t>
            </a:r>
          </a:p>
          <a:p>
            <a:pPr lvl="1"/>
            <a:r>
              <a:rPr lang="sv-SE" sz="2000" dirty="0"/>
              <a:t>Ställ krav för fortsatt samarbete</a:t>
            </a:r>
          </a:p>
          <a:p>
            <a:pPr lvl="0">
              <a:buNone/>
            </a:pP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(3)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1916832"/>
            <a:ext cx="7772400" cy="4215683"/>
          </a:xfrm>
        </p:spPr>
        <p:txBody>
          <a:bodyPr/>
          <a:lstStyle/>
          <a:p>
            <a:pPr lvl="0"/>
            <a:r>
              <a:rPr lang="sv-SE" sz="2400" dirty="0"/>
              <a:t>Undvik medikalisering</a:t>
            </a:r>
          </a:p>
          <a:p>
            <a:pPr lvl="1"/>
            <a:r>
              <a:rPr lang="sv-SE" sz="2000" dirty="0" smtClean="0"/>
              <a:t>Inte piller för allting</a:t>
            </a:r>
          </a:p>
          <a:p>
            <a:pPr lvl="1"/>
            <a:r>
              <a:rPr lang="sv-SE" sz="2000" dirty="0" smtClean="0"/>
              <a:t>Exempelvis pankreatitpatienter </a:t>
            </a:r>
            <a:r>
              <a:rPr lang="sv-SE" sz="2000" dirty="0"/>
              <a:t>behöver inte läggas in</a:t>
            </a:r>
          </a:p>
          <a:p>
            <a:pPr lvl="1"/>
            <a:r>
              <a:rPr lang="sv-SE" sz="2000" dirty="0"/>
              <a:t>Ställ krav för fortsatt samarbete</a:t>
            </a:r>
          </a:p>
          <a:p>
            <a:pPr lvl="0"/>
            <a:r>
              <a:rPr lang="sv-SE" sz="2400" dirty="0"/>
              <a:t>Välj tillfället för samtal: ingen vill stå inför publik och diskutera känsliga saker (men ta gärna med en sköterska)</a:t>
            </a:r>
          </a:p>
          <a:p>
            <a:pPr lvl="0">
              <a:buNone/>
            </a:pP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(3)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1916832"/>
            <a:ext cx="7772400" cy="4215683"/>
          </a:xfrm>
        </p:spPr>
        <p:txBody>
          <a:bodyPr/>
          <a:lstStyle/>
          <a:p>
            <a:pPr lvl="0"/>
            <a:r>
              <a:rPr lang="sv-SE" sz="2400" dirty="0"/>
              <a:t>Undvik medikalisering</a:t>
            </a:r>
          </a:p>
          <a:p>
            <a:pPr lvl="1"/>
            <a:r>
              <a:rPr lang="sv-SE" sz="2000" dirty="0" smtClean="0"/>
              <a:t>Inte piller för allting</a:t>
            </a:r>
          </a:p>
          <a:p>
            <a:pPr lvl="1"/>
            <a:r>
              <a:rPr lang="sv-SE" sz="2000" dirty="0" smtClean="0"/>
              <a:t>Exempelvis pankreatitpatienter </a:t>
            </a:r>
            <a:r>
              <a:rPr lang="sv-SE" sz="2000" dirty="0"/>
              <a:t>behöver inte läggas in</a:t>
            </a:r>
          </a:p>
          <a:p>
            <a:pPr lvl="1"/>
            <a:r>
              <a:rPr lang="sv-SE" sz="2000" dirty="0"/>
              <a:t>Ställ krav för fortsatt samarbete</a:t>
            </a:r>
          </a:p>
          <a:p>
            <a:pPr lvl="0"/>
            <a:r>
              <a:rPr lang="sv-SE" sz="2400" dirty="0"/>
              <a:t>Välj tillfället för samtal: ingen vill stå inför publik och diskutera känsliga saker (men ta gärna med en sköterska)</a:t>
            </a:r>
          </a:p>
          <a:p>
            <a:pPr lvl="0"/>
            <a:r>
              <a:rPr lang="sv-SE" sz="2400" dirty="0"/>
              <a:t>Förbered samtalet lika viktigt som man förbereder en operation – det kan vara minst lika viktigt</a:t>
            </a:r>
          </a:p>
          <a:p>
            <a:pPr lvl="0"/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(3)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1916832"/>
            <a:ext cx="7772400" cy="4215683"/>
          </a:xfrm>
        </p:spPr>
        <p:txBody>
          <a:bodyPr/>
          <a:lstStyle/>
          <a:p>
            <a:pPr lvl="0"/>
            <a:r>
              <a:rPr lang="sv-SE" sz="2400" dirty="0"/>
              <a:t>Undvik medikalisering</a:t>
            </a:r>
          </a:p>
          <a:p>
            <a:pPr lvl="1"/>
            <a:r>
              <a:rPr lang="sv-SE" sz="2000" dirty="0" smtClean="0"/>
              <a:t>Inte piller för allting</a:t>
            </a:r>
          </a:p>
          <a:p>
            <a:pPr lvl="1"/>
            <a:r>
              <a:rPr lang="sv-SE" sz="2000" dirty="0" smtClean="0"/>
              <a:t>Exempelvis pankreatitpatienter </a:t>
            </a:r>
            <a:r>
              <a:rPr lang="sv-SE" sz="2000" dirty="0"/>
              <a:t>behöver inte läggas in</a:t>
            </a:r>
          </a:p>
          <a:p>
            <a:pPr lvl="1"/>
            <a:r>
              <a:rPr lang="sv-SE" sz="2000" dirty="0"/>
              <a:t>Ställ krav för fortsatt samarbete</a:t>
            </a:r>
          </a:p>
          <a:p>
            <a:pPr lvl="0"/>
            <a:r>
              <a:rPr lang="sv-SE" sz="2400" dirty="0"/>
              <a:t>Välj tillfället för samtal: ingen vill stå inför publik och diskutera känsliga saker (men ta gärna med en sköterska)</a:t>
            </a:r>
          </a:p>
          <a:p>
            <a:pPr lvl="0"/>
            <a:r>
              <a:rPr lang="sv-SE" sz="2400" dirty="0"/>
              <a:t>Förbered samtalet lika viktigt som man förbereder en operation – det kan vara minst lika viktigt</a:t>
            </a:r>
          </a:p>
          <a:p>
            <a:pPr lvl="0"/>
            <a:r>
              <a:rPr lang="sv-SE" sz="2400" dirty="0"/>
              <a:t>Fråga inte ”om” utan ”hur mycket”</a:t>
            </a:r>
          </a:p>
          <a:p>
            <a:pPr lvl="0"/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Personliga erfarenheter (3)</a:t>
            </a:r>
          </a:p>
        </p:txBody>
      </p:sp>
      <p:sp>
        <p:nvSpPr>
          <p:cNvPr id="3" name="Platshållare för innehåll 2"/>
          <p:cNvSpPr txBox="1">
            <a:spLocks noGrp="1"/>
          </p:cNvSpPr>
          <p:nvPr>
            <p:ph idx="1"/>
          </p:nvPr>
        </p:nvSpPr>
        <p:spPr>
          <a:xfrm>
            <a:off x="1182684" y="1916832"/>
            <a:ext cx="7772400" cy="4215683"/>
          </a:xfrm>
        </p:spPr>
        <p:txBody>
          <a:bodyPr/>
          <a:lstStyle/>
          <a:p>
            <a:pPr lvl="0"/>
            <a:r>
              <a:rPr lang="sv-SE" sz="2400" dirty="0"/>
              <a:t>Undvik medikalisering</a:t>
            </a:r>
          </a:p>
          <a:p>
            <a:pPr lvl="1"/>
            <a:r>
              <a:rPr lang="sv-SE" sz="2000" dirty="0" smtClean="0"/>
              <a:t>Inte piller för allting</a:t>
            </a:r>
          </a:p>
          <a:p>
            <a:pPr lvl="1"/>
            <a:r>
              <a:rPr lang="sv-SE" sz="2000" dirty="0" smtClean="0"/>
              <a:t>Exempelvis pankreatitpatienter </a:t>
            </a:r>
            <a:r>
              <a:rPr lang="sv-SE" sz="2000" dirty="0"/>
              <a:t>behöver inte läggas in</a:t>
            </a:r>
          </a:p>
          <a:p>
            <a:pPr lvl="1"/>
            <a:r>
              <a:rPr lang="sv-SE" sz="2000" dirty="0"/>
              <a:t>Ställ krav för fortsatt samarbete</a:t>
            </a:r>
          </a:p>
          <a:p>
            <a:pPr lvl="0"/>
            <a:r>
              <a:rPr lang="sv-SE" sz="2400" dirty="0"/>
              <a:t>Välj tillfället för samtal: ingen vill stå inför publik och diskutera känsliga saker (men ta gärna med en sköterska)</a:t>
            </a:r>
          </a:p>
          <a:p>
            <a:pPr lvl="0"/>
            <a:r>
              <a:rPr lang="sv-SE" sz="2400" dirty="0"/>
              <a:t>Förbered samtalet lika viktigt som man förbereder en operation – det kan vara minst lika viktigt</a:t>
            </a:r>
          </a:p>
          <a:p>
            <a:pPr lvl="0"/>
            <a:r>
              <a:rPr lang="sv-SE" sz="2400" dirty="0"/>
              <a:t>Fråga inte ”om” utan ”hur mycket”</a:t>
            </a:r>
          </a:p>
          <a:p>
            <a:pPr lvl="0"/>
            <a:r>
              <a:rPr lang="sv-SE" sz="2400" dirty="0"/>
              <a:t>Understryk att detta är så viktigt för framtiden att du vill tala med någon anhörig om detta</a:t>
            </a:r>
          </a:p>
          <a:p>
            <a:pPr lvl="0"/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             Mina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messages</a:t>
            </a:r>
            <a:r>
              <a:rPr lang="sv-SE" dirty="0"/>
              <a:t>”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4" descr="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9" y="333371"/>
            <a:ext cx="1295403" cy="15113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             Mina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messages</a:t>
            </a:r>
            <a:r>
              <a:rPr lang="sv-SE" dirty="0"/>
              <a:t>”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Helhetsperspektiv!</a:t>
            </a:r>
          </a:p>
        </p:txBody>
      </p:sp>
      <p:pic>
        <p:nvPicPr>
          <p:cNvPr id="4" name="Picture 4" descr="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9" y="333371"/>
            <a:ext cx="1295403" cy="15113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             Mina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messages</a:t>
            </a:r>
            <a:r>
              <a:rPr lang="sv-SE" dirty="0"/>
              <a:t>”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Helhetsperspektiv!</a:t>
            </a:r>
          </a:p>
          <a:p>
            <a:r>
              <a:rPr lang="sv-SE" dirty="0" smtClean="0"/>
              <a:t>Antingen talar vi levnadsvanor fullt ut eller låter vi bli</a:t>
            </a:r>
          </a:p>
        </p:txBody>
      </p:sp>
      <p:pic>
        <p:nvPicPr>
          <p:cNvPr id="4" name="Picture 4" descr="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9" y="333371"/>
            <a:ext cx="1295403" cy="15113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             Mina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messages</a:t>
            </a:r>
            <a:r>
              <a:rPr lang="sv-SE" dirty="0"/>
              <a:t>”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Helhetsperspektiv!</a:t>
            </a:r>
          </a:p>
          <a:p>
            <a:r>
              <a:rPr lang="sv-SE" dirty="0" smtClean="0"/>
              <a:t>Antingen talar vi levnadsvanor fullt ut eller låter vi bli</a:t>
            </a:r>
          </a:p>
          <a:p>
            <a:r>
              <a:rPr lang="sv-SE" dirty="0" smtClean="0"/>
              <a:t>Långsiktighet = uppföljning</a:t>
            </a:r>
          </a:p>
          <a:p>
            <a:pPr>
              <a:buNone/>
            </a:pPr>
            <a:endParaRPr lang="sv-SE" dirty="0" smtClean="0"/>
          </a:p>
        </p:txBody>
      </p:sp>
      <p:pic>
        <p:nvPicPr>
          <p:cNvPr id="4" name="Picture 4" descr="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9" y="333371"/>
            <a:ext cx="1295403" cy="15113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En riktig kirurg</a:t>
            </a:r>
          </a:p>
        </p:txBody>
      </p:sp>
      <p:pic>
        <p:nvPicPr>
          <p:cNvPr id="3" name="Platshållare för innehåll 6" descr="88 Åke med en av sina bil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916829"/>
            <a:ext cx="3528395" cy="2352257"/>
          </a:xfrm>
        </p:spPr>
      </p:pic>
      <p:pic>
        <p:nvPicPr>
          <p:cNvPr id="4" name="Platshållare för innehåll 3" descr="0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1595" y="4437107"/>
            <a:ext cx="3312368" cy="2208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tshållare för innehåll 10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             Mina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messages</a:t>
            </a:r>
            <a:r>
              <a:rPr lang="sv-SE" dirty="0"/>
              <a:t>”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Helhetsperspektiv!</a:t>
            </a:r>
          </a:p>
          <a:p>
            <a:r>
              <a:rPr lang="sv-SE" dirty="0" smtClean="0"/>
              <a:t>Antingen talar vi levnadsvanor fullt ut eller låter vi bli</a:t>
            </a:r>
          </a:p>
          <a:p>
            <a:r>
              <a:rPr lang="sv-SE" dirty="0" smtClean="0"/>
              <a:t>Långsiktighet = uppföljning</a:t>
            </a:r>
          </a:p>
          <a:p>
            <a:r>
              <a:rPr lang="sv-SE" dirty="0" smtClean="0"/>
              <a:t>Realism</a:t>
            </a:r>
          </a:p>
        </p:txBody>
      </p:sp>
      <p:pic>
        <p:nvPicPr>
          <p:cNvPr id="4" name="Picture 4" descr="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9" y="333371"/>
            <a:ext cx="1295403" cy="15113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             Mina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messages</a:t>
            </a:r>
            <a:r>
              <a:rPr lang="sv-SE" dirty="0"/>
              <a:t>”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Helhetsperspektiv!</a:t>
            </a:r>
          </a:p>
          <a:p>
            <a:r>
              <a:rPr lang="sv-SE" dirty="0" smtClean="0"/>
              <a:t>Antingen talar vi levnadsvanor fullt ut eller låter vi bli</a:t>
            </a:r>
          </a:p>
          <a:p>
            <a:r>
              <a:rPr lang="sv-SE" dirty="0" smtClean="0"/>
              <a:t>Långsiktighet = uppföljning</a:t>
            </a:r>
          </a:p>
          <a:p>
            <a:r>
              <a:rPr lang="sv-SE" dirty="0" smtClean="0"/>
              <a:t>Realism</a:t>
            </a:r>
          </a:p>
          <a:p>
            <a:r>
              <a:rPr lang="sv-SE" dirty="0" smtClean="0"/>
              <a:t>Genomtänkt</a:t>
            </a:r>
          </a:p>
        </p:txBody>
      </p:sp>
      <p:pic>
        <p:nvPicPr>
          <p:cNvPr id="4" name="Picture 4" descr="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9" y="333371"/>
            <a:ext cx="1295403" cy="15113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 smtClean="0"/>
              <a:t>             Mina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messages</a:t>
            </a:r>
            <a:r>
              <a:rPr lang="sv-SE" dirty="0"/>
              <a:t>”</a:t>
            </a:r>
          </a:p>
        </p:txBody>
      </p:sp>
      <p:sp>
        <p:nvSpPr>
          <p:cNvPr id="3" name="Platshållare för innehåll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Helhetsperspektiv!</a:t>
            </a:r>
          </a:p>
          <a:p>
            <a:r>
              <a:rPr lang="sv-SE" dirty="0" smtClean="0"/>
              <a:t>Antingen talar vi levnadsvanor fullt ut eller låter vi bli</a:t>
            </a:r>
          </a:p>
          <a:p>
            <a:r>
              <a:rPr lang="sv-SE" dirty="0" smtClean="0"/>
              <a:t>Långsiktighet = uppföljning</a:t>
            </a:r>
          </a:p>
          <a:p>
            <a:r>
              <a:rPr lang="sv-SE" dirty="0" smtClean="0"/>
              <a:t>Realism</a:t>
            </a:r>
          </a:p>
          <a:p>
            <a:r>
              <a:rPr lang="sv-SE" dirty="0" smtClean="0"/>
              <a:t>Genomtänkt</a:t>
            </a:r>
          </a:p>
          <a:p>
            <a:r>
              <a:rPr lang="sv-SE" dirty="0" smtClean="0"/>
              <a:t>Nätverk (doktor &amp; patient)</a:t>
            </a:r>
            <a:endParaRPr lang="sv-SE" dirty="0"/>
          </a:p>
        </p:txBody>
      </p:sp>
      <p:pic>
        <p:nvPicPr>
          <p:cNvPr id="4" name="Picture 4" descr="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9" y="333371"/>
            <a:ext cx="1295403" cy="15113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En riktig kirurg</a:t>
            </a:r>
          </a:p>
        </p:txBody>
      </p:sp>
      <p:pic>
        <p:nvPicPr>
          <p:cNvPr id="3" name="Platshållare för innehåll 6" descr="88 Åke med en av sina bil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916829"/>
            <a:ext cx="3528395" cy="2352257"/>
          </a:xfrm>
        </p:spPr>
      </p:pic>
      <p:pic>
        <p:nvPicPr>
          <p:cNvPr id="4" name="Platshållare för innehåll 8" descr="081 Scilla Szentpetri (5).JPG"/>
          <p:cNvPicPr>
            <a:picLocks noGrp="1" noChangeAspect="1"/>
          </p:cNvPicPr>
          <p:nvPr>
            <p:ph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1" y="1916829"/>
            <a:ext cx="3672404" cy="2448269"/>
          </a:xfrm>
        </p:spPr>
      </p:pic>
      <p:pic>
        <p:nvPicPr>
          <p:cNvPr id="5" name="Platshållare för innehåll 3" descr="08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71595" y="4437107"/>
            <a:ext cx="3312368" cy="220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9" descr="072 A wine sh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07" y="4437107"/>
            <a:ext cx="3347865" cy="2231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En riktig kirurg</a:t>
            </a:r>
          </a:p>
        </p:txBody>
      </p:sp>
      <p:pic>
        <p:nvPicPr>
          <p:cNvPr id="3" name="Platshållare för innehåll 11" descr="t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4" y="1556793"/>
            <a:ext cx="3036091" cy="2508994"/>
          </a:xfrm>
        </p:spPr>
      </p:pic>
      <p:sp>
        <p:nvSpPr>
          <p:cNvPr id="4" name="Platshållare för innehåll 16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En riktig kirurg</a:t>
            </a:r>
          </a:p>
        </p:txBody>
      </p:sp>
      <p:pic>
        <p:nvPicPr>
          <p:cNvPr id="3" name="Platshållare för innehåll 11" descr="t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4" y="1556793"/>
            <a:ext cx="3036091" cy="2508994"/>
          </a:xfrm>
        </p:spPr>
      </p:pic>
      <p:pic>
        <p:nvPicPr>
          <p:cNvPr id="4" name="Platshållare för innehåll 14" descr="65 Vid vår lånta bil.jpg"/>
          <p:cNvPicPr>
            <a:picLocks noGrp="1" noChangeAspect="1"/>
          </p:cNvPicPr>
          <p:nvPr>
            <p:ph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3" y="4149080"/>
            <a:ext cx="3810003" cy="25400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En riktig kirurg</a:t>
            </a:r>
          </a:p>
        </p:txBody>
      </p:sp>
      <p:pic>
        <p:nvPicPr>
          <p:cNvPr id="3" name="Platshållare för innehåll 11" descr="t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4" y="1556793"/>
            <a:ext cx="3036091" cy="2508994"/>
          </a:xfrm>
        </p:spPr>
      </p:pic>
      <p:pic>
        <p:nvPicPr>
          <p:cNvPr id="4" name="Platshållare för innehåll 14" descr="65 Vid vår lånta bil.jpg"/>
          <p:cNvPicPr>
            <a:picLocks noGrp="1" noChangeAspect="1"/>
          </p:cNvPicPr>
          <p:nvPr>
            <p:ph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3" y="4149080"/>
            <a:ext cx="3810003" cy="2540002"/>
          </a:xfrm>
        </p:spPr>
      </p:pic>
      <p:pic>
        <p:nvPicPr>
          <p:cNvPr id="5" name="Picture 10" descr="j01606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548676"/>
            <a:ext cx="3657600" cy="3087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v-SE"/>
              <a:t>En riktig kirurg</a:t>
            </a:r>
          </a:p>
        </p:txBody>
      </p:sp>
      <p:pic>
        <p:nvPicPr>
          <p:cNvPr id="3" name="Platshållare för innehåll 11" descr="t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4" y="1556793"/>
            <a:ext cx="3036091" cy="2508994"/>
          </a:xfrm>
        </p:spPr>
      </p:pic>
      <p:pic>
        <p:nvPicPr>
          <p:cNvPr id="4" name="Platshållare för innehåll 14" descr="65 Vid vår lånta bil.jpg"/>
          <p:cNvPicPr>
            <a:picLocks noGrp="1" noChangeAspect="1"/>
          </p:cNvPicPr>
          <p:nvPr>
            <p:ph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3" y="4149080"/>
            <a:ext cx="3810003" cy="2540002"/>
          </a:xfrm>
        </p:spPr>
      </p:pic>
      <p:pic>
        <p:nvPicPr>
          <p:cNvPr id="5" name="Picture 10" descr="j01606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548676"/>
            <a:ext cx="3657600" cy="308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G:\2010-08-06\06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48062" y="3861044"/>
            <a:ext cx="3672404" cy="2751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verlappa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E02144CC7B3A41878248D47F9EDE16" ma:contentTypeVersion="8" ma:contentTypeDescription="Skapa ett nytt dokument." ma:contentTypeScope="" ma:versionID="b106836ff7b231a0d1ba8e713c94bb9d">
  <xsd:schema xmlns:xsd="http://www.w3.org/2001/XMLSchema" xmlns:xs="http://www.w3.org/2001/XMLSchema" xmlns:p="http://schemas.microsoft.com/office/2006/metadata/properties" xmlns:ns2="e9c119cf-83d4-435f-afab-304603bb89f1" xmlns:ns3="http://schemas.microsoft.com/sharepoint/v3/fields" targetNamespace="http://schemas.microsoft.com/office/2006/metadata/properties" ma:root="true" ma:fieldsID="9fe0476c91c7917695ca3d9658a245ea" ns2:_="" ns3:_="">
    <xsd:import namespace="e9c119cf-83d4-435f-afab-304603bb89f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x00c5_r"/>
                <xsd:element ref="ns2:Akriveras_x002f_Gallras"/>
                <xsd:element ref="ns3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119cf-83d4-435f-afab-304603bb89f1" elementFormDefault="qualified">
    <xsd:import namespace="http://schemas.microsoft.com/office/2006/documentManagement/types"/>
    <xsd:import namespace="http://schemas.microsoft.com/office/infopath/2007/PartnerControls"/>
    <xsd:element name="_x00c5_r" ma:index="8" ma:displayName="År" ma:decimals="0" ma:default="2020" ma:internalName="_x00c5_r" ma:percentage="FALSE">
      <xsd:simpleType>
        <xsd:restriction base="dms:Number">
          <xsd:maxInclusive value="2099"/>
          <xsd:minInclusive value="2010"/>
        </xsd:restriction>
      </xsd:simpleType>
    </xsd:element>
    <xsd:element name="Akriveras_x002f_Gallras" ma:index="9" ma:displayName="Akriveras/Gallras" ma:default="Gallras" ma:format="RadioButtons" ma:internalName="Akriveras_x002f_Gallras">
      <xsd:simpleType>
        <xsd:restriction base="dms:Choice">
          <xsd:enumeration value="Arkiveras"/>
          <xsd:enumeration value="Gallra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0" nillable="true" ma:displayName="Skapad" ma:description="Datumet resursen skapades" ma:format="DateOnly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kriveras_x002f_Gallras xmlns="e9c119cf-83d4-435f-afab-304603bb89f1">Gallras</Akriveras_x002f_Gallras>
    <_x00c5_r xmlns="e9c119cf-83d4-435f-afab-304603bb89f1">2020</_x00c5_r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318FCA8-9B82-4AA1-901F-12E8F7D617C7}"/>
</file>

<file path=customXml/itemProps2.xml><?xml version="1.0" encoding="utf-8"?>
<ds:datastoreItem xmlns:ds="http://schemas.openxmlformats.org/officeDocument/2006/customXml" ds:itemID="{3965C24F-5747-4484-93CA-8B0EF7B35DAD}"/>
</file>

<file path=customXml/itemProps3.xml><?xml version="1.0" encoding="utf-8"?>
<ds:datastoreItem xmlns:ds="http://schemas.openxmlformats.org/officeDocument/2006/customXml" ds:itemID="{C23F313E-DE3E-4A33-963F-E0040F72FA31}"/>
</file>

<file path=docProps/app.xml><?xml version="1.0" encoding="utf-8"?>
<Properties xmlns="http://schemas.openxmlformats.org/officeDocument/2006/extended-properties" xmlns:vt="http://schemas.openxmlformats.org/officeDocument/2006/docPropsVTypes">
  <Template>file:///C:/Program/Microsoft%20Office/Templates/Presentation%20Designs/Överlappande.pot</Template>
  <TotalTime>4530</TotalTime>
  <Words>1188</Words>
  <Application>Microsoft Office PowerPoint</Application>
  <PresentationFormat>Bildspel på skärmen (4:3)</PresentationFormat>
  <Paragraphs>217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3" baseType="lpstr">
      <vt:lpstr>Överlappande</vt:lpstr>
      <vt:lpstr>  Svenska Läkaresällskapet, Stockholm Onsdag den 8 februari 2012   Varför och hur ska en kirurg tala om alkohol?</vt:lpstr>
      <vt:lpstr>En riktig kirurg</vt:lpstr>
      <vt:lpstr>En riktig kirurg</vt:lpstr>
      <vt:lpstr>En riktig kirurg</vt:lpstr>
      <vt:lpstr>En riktig kirurg</vt:lpstr>
      <vt:lpstr>En riktig kirurg</vt:lpstr>
      <vt:lpstr>En riktig kirurg</vt:lpstr>
      <vt:lpstr>En riktig kirurg</vt:lpstr>
      <vt:lpstr>En riktig kirurg</vt:lpstr>
      <vt:lpstr>En riktig kirurg</vt:lpstr>
      <vt:lpstr>Övre gastrointestinal kanalens kirurgi</vt:lpstr>
      <vt:lpstr>Övre gastrointestinal kanalens kirurgi</vt:lpstr>
      <vt:lpstr>Övre gastrointestinal kanalens kirurgi</vt:lpstr>
      <vt:lpstr>En sanning eller ett problem?</vt:lpstr>
      <vt:lpstr>En sanning eller ett problem?</vt:lpstr>
      <vt:lpstr>Personliga erfarenheter (1)</vt:lpstr>
      <vt:lpstr>Personliga erfarenheter (1)</vt:lpstr>
      <vt:lpstr>Personliga erfarenheter (1)</vt:lpstr>
      <vt:lpstr>Personliga erfarenheter (1)</vt:lpstr>
      <vt:lpstr>Personliga erfarenheter (1)</vt:lpstr>
      <vt:lpstr>Personliga erfarenheter (1)</vt:lpstr>
      <vt:lpstr>Personliga erfarenheter (1)</vt:lpstr>
      <vt:lpstr>Personliga erfarenheter (1)</vt:lpstr>
      <vt:lpstr>Personliga erfarenheter (1)</vt:lpstr>
      <vt:lpstr>Personliga erfarenheter (1)</vt:lpstr>
      <vt:lpstr>Personliga erfarenheter (2)</vt:lpstr>
      <vt:lpstr>Personliga erfarenheter (2)</vt:lpstr>
      <vt:lpstr>Personliga erfarenheter (2)</vt:lpstr>
      <vt:lpstr>Personliga erfarenheter (2)</vt:lpstr>
      <vt:lpstr>Personliga erfarenheter (2)</vt:lpstr>
      <vt:lpstr>Personliga erfarenheter (3)</vt:lpstr>
      <vt:lpstr>Personliga erfarenheter (3)</vt:lpstr>
      <vt:lpstr>Personliga erfarenheter (3)</vt:lpstr>
      <vt:lpstr>Personliga erfarenheter (3)</vt:lpstr>
      <vt:lpstr>Personliga erfarenheter (3)</vt:lpstr>
      <vt:lpstr>             Mina  ”take home messages”</vt:lpstr>
      <vt:lpstr>             Mina  ”take home messages”</vt:lpstr>
      <vt:lpstr>             Mina  ”take home messages”</vt:lpstr>
      <vt:lpstr>             Mina  ”take home messages”</vt:lpstr>
      <vt:lpstr>             Mina  ”take home messages”</vt:lpstr>
      <vt:lpstr>             Mina  ”take home messages”</vt:lpstr>
      <vt:lpstr>             Mina  ”take home messages”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09.40 Å Andren-Sandberg Kirurg om alkohol</dc:title>
  <dc:creator>jakan1</dc:creator>
  <cp:lastModifiedBy>Vintage</cp:lastModifiedBy>
  <cp:revision>95</cp:revision>
  <dcterms:created xsi:type="dcterms:W3CDTF">2001-08-21T05:10:45Z</dcterms:created>
  <dcterms:modified xsi:type="dcterms:W3CDTF">2012-02-08T07:55:04Z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0x0101006CE02144CC7B3A41878248D47F9EDE16</vt:lpwstr>
  </property>
</Properties>
</file>