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87" r:id="rId2"/>
    <p:sldId id="325" r:id="rId3"/>
    <p:sldId id="322" r:id="rId4"/>
    <p:sldId id="319" r:id="rId5"/>
    <p:sldId id="316" r:id="rId6"/>
    <p:sldId id="308" r:id="rId7"/>
    <p:sldId id="317" r:id="rId8"/>
    <p:sldId id="310" r:id="rId9"/>
    <p:sldId id="315" r:id="rId10"/>
    <p:sldId id="313" r:id="rId11"/>
    <p:sldId id="262" r:id="rId12"/>
    <p:sldId id="286" r:id="rId13"/>
    <p:sldId id="323" r:id="rId14"/>
    <p:sldId id="265" r:id="rId15"/>
    <p:sldId id="299" r:id="rId16"/>
    <p:sldId id="296" r:id="rId17"/>
    <p:sldId id="324" r:id="rId18"/>
    <p:sldId id="271" r:id="rId19"/>
    <p:sldId id="326" r:id="rId20"/>
    <p:sldId id="320" r:id="rId21"/>
    <p:sldId id="312" r:id="rId22"/>
    <p:sldId id="263" r:id="rId23"/>
    <p:sldId id="318" r:id="rId24"/>
  </p:sldIdLst>
  <p:sldSz cx="9144000" cy="6858000" type="screen4x3"/>
  <p:notesSz cx="6669088" cy="9872663"/>
  <p:defaultTextStyle>
    <a:defPPr>
      <a:defRPr lang="sv-SE"/>
    </a:defPPr>
    <a:lvl1pPr algn="l" rtl="0" eaLnBrk="0" fontAlgn="base" hangingPunct="0">
      <a:spcBef>
        <a:spcPct val="50000"/>
      </a:spcBef>
      <a:spcAft>
        <a:spcPct val="0"/>
      </a:spcAft>
      <a:buSzPct val="150000"/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SzPct val="150000"/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SzPct val="150000"/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SzPct val="150000"/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SzPct val="150000"/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0" autoAdjust="0"/>
    <p:restoredTop sz="94748" autoAdjust="0"/>
  </p:normalViewPr>
  <p:slideViewPr>
    <p:cSldViewPr>
      <p:cViewPr>
        <p:scale>
          <a:sx n="100" d="100"/>
          <a:sy n="100" d="100"/>
        </p:scale>
        <p:origin x="-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-kalkyl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01910331384015"/>
          <c:y val="0.12927862691305"/>
          <c:w val="0.892307692307695"/>
          <c:h val="0.7753292467254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Pojkar, åk 9</c:v>
                </c:pt>
              </c:strCache>
            </c:strRef>
          </c:tx>
          <c:spPr>
            <a:ln w="38095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91.0</c:v>
                </c:pt>
                <c:pt idx="1">
                  <c:v>90.0</c:v>
                </c:pt>
                <c:pt idx="2">
                  <c:v>89.0</c:v>
                </c:pt>
                <c:pt idx="3">
                  <c:v>87.0</c:v>
                </c:pt>
                <c:pt idx="4">
                  <c:v>86.0</c:v>
                </c:pt>
                <c:pt idx="5">
                  <c:v>90.0</c:v>
                </c:pt>
                <c:pt idx="6">
                  <c:v>88.0</c:v>
                </c:pt>
                <c:pt idx="7">
                  <c:v>90.0</c:v>
                </c:pt>
                <c:pt idx="8">
                  <c:v>86.0</c:v>
                </c:pt>
                <c:pt idx="9">
                  <c:v>86.0</c:v>
                </c:pt>
                <c:pt idx="10">
                  <c:v>83.0</c:v>
                </c:pt>
                <c:pt idx="11">
                  <c:v>79.0</c:v>
                </c:pt>
                <c:pt idx="12">
                  <c:v>80.0</c:v>
                </c:pt>
                <c:pt idx="15">
                  <c:v>79.0</c:v>
                </c:pt>
                <c:pt idx="16">
                  <c:v>78.0</c:v>
                </c:pt>
                <c:pt idx="17">
                  <c:v>76.0</c:v>
                </c:pt>
                <c:pt idx="18" formatCode="0.0">
                  <c:v>78.05253946655573</c:v>
                </c:pt>
                <c:pt idx="19" formatCode="0.0">
                  <c:v>78.83113415686434</c:v>
                </c:pt>
                <c:pt idx="20" formatCode="0.0">
                  <c:v>80.73045083392857</c:v>
                </c:pt>
                <c:pt idx="21" formatCode="0.0">
                  <c:v>81.67962532726008</c:v>
                </c:pt>
                <c:pt idx="22" formatCode="0.0">
                  <c:v>80.11495895205887</c:v>
                </c:pt>
                <c:pt idx="23" formatCode="0.0">
                  <c:v>80.92238378665397</c:v>
                </c:pt>
                <c:pt idx="24" formatCode="0.0">
                  <c:v>78.364269448121</c:v>
                </c:pt>
                <c:pt idx="25" formatCode="0.0">
                  <c:v>77.61127978311976</c:v>
                </c:pt>
                <c:pt idx="26" formatCode="0.0">
                  <c:v>77.26208761500685</c:v>
                </c:pt>
                <c:pt idx="27" formatCode="0.0">
                  <c:v>77.97437543598939</c:v>
                </c:pt>
                <c:pt idx="28" formatCode="0.0">
                  <c:v>75.80186022667776</c:v>
                </c:pt>
                <c:pt idx="29" formatCode="0.0">
                  <c:v>80.09877357115235</c:v>
                </c:pt>
                <c:pt idx="30" formatCode="0.0">
                  <c:v>78.77970771866987</c:v>
                </c:pt>
                <c:pt idx="31" formatCode="0.0">
                  <c:v>76.4340651928786</c:v>
                </c:pt>
                <c:pt idx="32" formatCode="0.0">
                  <c:v>72.87321557087904</c:v>
                </c:pt>
                <c:pt idx="33" formatCode="0.0">
                  <c:v>71.04749631960688</c:v>
                </c:pt>
                <c:pt idx="34" formatCode="0.0">
                  <c:v>70.68670573707374</c:v>
                </c:pt>
                <c:pt idx="35" formatCode="0.0">
                  <c:v>68.36901181477708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41-42C3-BD3B-75D67A86408F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38095">
              <a:solidFill>
                <a:srgbClr val="004687"/>
              </a:solidFill>
              <a:prstDash val="solid"/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36" formatCode="0.0">
                  <c:v>60.9079958120998</c:v>
                </c:pt>
                <c:pt idx="37" formatCode="0.0">
                  <c:v>61.67715760529475</c:v>
                </c:pt>
                <c:pt idx="38" formatCode="0.0">
                  <c:v>59.08705531231706</c:v>
                </c:pt>
                <c:pt idx="39" formatCode="0.0">
                  <c:v>57.6689707586062</c:v>
                </c:pt>
                <c:pt idx="40" formatCode="0.0">
                  <c:v>55.19904969926074</c:v>
                </c:pt>
                <c:pt idx="41" formatCode="0.0">
                  <c:v>49.0330929985863</c:v>
                </c:pt>
                <c:pt idx="42" formatCode="0.0">
                  <c:v>44.27888602579775</c:v>
                </c:pt>
                <c:pt idx="43" formatCode="0.0">
                  <c:v>42.572482</c:v>
                </c:pt>
                <c:pt idx="44" formatCode="0.0">
                  <c:v>40.00382746042824</c:v>
                </c:pt>
                <c:pt idx="45" formatCode="###0.0">
                  <c:v>35.83306753903599</c:v>
                </c:pt>
                <c:pt idx="46" formatCode="0.0">
                  <c:v>36.5797292835919</c:v>
                </c:pt>
                <c:pt idx="47" formatCode="0.0">
                  <c:v>35.6906196665881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241-42C3-BD3B-75D67A86408F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8095">
              <a:solidFill>
                <a:srgbClr val="BEBC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241-42C3-BD3B-75D67A86408F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38095">
              <a:solidFill>
                <a:srgbClr val="BEBC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Sheet1!$E$2:$E$49</c:f>
              <c:numCache>
                <c:formatCode>General</c:formatCode>
                <c:ptCount val="48"/>
                <c:pt idx="0">
                  <c:v>90.0</c:v>
                </c:pt>
                <c:pt idx="1">
                  <c:v>91.0</c:v>
                </c:pt>
                <c:pt idx="2">
                  <c:v>92.0</c:v>
                </c:pt>
                <c:pt idx="3">
                  <c:v>89.0</c:v>
                </c:pt>
                <c:pt idx="4">
                  <c:v>87.0</c:v>
                </c:pt>
                <c:pt idx="5">
                  <c:v>90.0</c:v>
                </c:pt>
                <c:pt idx="6">
                  <c:v>91.0</c:v>
                </c:pt>
                <c:pt idx="7">
                  <c:v>92.0</c:v>
                </c:pt>
                <c:pt idx="8">
                  <c:v>90.0</c:v>
                </c:pt>
                <c:pt idx="9">
                  <c:v>87.0</c:v>
                </c:pt>
                <c:pt idx="10">
                  <c:v>85.0</c:v>
                </c:pt>
                <c:pt idx="11">
                  <c:v>81.0</c:v>
                </c:pt>
                <c:pt idx="12">
                  <c:v>83.0</c:v>
                </c:pt>
                <c:pt idx="15">
                  <c:v>77.0</c:v>
                </c:pt>
                <c:pt idx="16">
                  <c:v>78.0</c:v>
                </c:pt>
                <c:pt idx="17">
                  <c:v>73.0</c:v>
                </c:pt>
                <c:pt idx="18" formatCode="0.0">
                  <c:v>75.64541592999646</c:v>
                </c:pt>
                <c:pt idx="19" formatCode="0.0">
                  <c:v>78.94689816416363</c:v>
                </c:pt>
                <c:pt idx="20" formatCode="0.0">
                  <c:v>77.98383422855088</c:v>
                </c:pt>
                <c:pt idx="21" formatCode="0.0">
                  <c:v>79.07744823756563</c:v>
                </c:pt>
                <c:pt idx="22" formatCode="0.0">
                  <c:v>77.75278841656238</c:v>
                </c:pt>
                <c:pt idx="23" formatCode="0.0">
                  <c:v>78.4164602285992</c:v>
                </c:pt>
                <c:pt idx="24" formatCode="0.0">
                  <c:v>80.39972506469361</c:v>
                </c:pt>
                <c:pt idx="25" formatCode="0.0">
                  <c:v>79.93641601589246</c:v>
                </c:pt>
                <c:pt idx="26" formatCode="0.0">
                  <c:v>79.03598064806697</c:v>
                </c:pt>
                <c:pt idx="27" formatCode="0.0">
                  <c:v>82.28551085984044</c:v>
                </c:pt>
                <c:pt idx="28" formatCode="0.0">
                  <c:v>79.78418256570461</c:v>
                </c:pt>
                <c:pt idx="29" formatCode="0.0">
                  <c:v>81.30763764125232</c:v>
                </c:pt>
                <c:pt idx="30" formatCode="0.0">
                  <c:v>81.26349467256773</c:v>
                </c:pt>
                <c:pt idx="31" formatCode="0.0">
                  <c:v>78.63702203321988</c:v>
                </c:pt>
                <c:pt idx="32" formatCode="0.0">
                  <c:v>77.9522577698402</c:v>
                </c:pt>
                <c:pt idx="33" formatCode="0.0">
                  <c:v>74.52239924028135</c:v>
                </c:pt>
                <c:pt idx="34" formatCode="0.0">
                  <c:v>72.91589207119203</c:v>
                </c:pt>
                <c:pt idx="35" formatCode="0.0">
                  <c:v>69.93532581741711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241-42C3-BD3B-75D67A86408F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ln w="38100">
              <a:solidFill>
                <a:srgbClr val="BEBC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Sheet1!$F$2:$F$49</c:f>
              <c:numCache>
                <c:formatCode>General</c:formatCode>
                <c:ptCount val="48"/>
                <c:pt idx="36" formatCode="0.0">
                  <c:v>67.15177834292165</c:v>
                </c:pt>
                <c:pt idx="37" formatCode="0.0">
                  <c:v>66.5066237104161</c:v>
                </c:pt>
                <c:pt idx="38" formatCode="0.0">
                  <c:v>65.73557061407358</c:v>
                </c:pt>
                <c:pt idx="39" formatCode="0.0">
                  <c:v>61.81143231125019</c:v>
                </c:pt>
                <c:pt idx="40" formatCode="0.0">
                  <c:v>58.97706005098734</c:v>
                </c:pt>
                <c:pt idx="41" formatCode="0.0">
                  <c:v>54.627601554882</c:v>
                </c:pt>
                <c:pt idx="42" formatCode="0.0">
                  <c:v>50.49353079962575</c:v>
                </c:pt>
                <c:pt idx="43" formatCode="0.0">
                  <c:v>50.229718</c:v>
                </c:pt>
                <c:pt idx="44" formatCode="0.0">
                  <c:v>43.67419658025928</c:v>
                </c:pt>
                <c:pt idx="45" formatCode="###0.0">
                  <c:v>43.7227992469945</c:v>
                </c:pt>
                <c:pt idx="46" formatCode="0.0">
                  <c:v>42.5076452599388</c:v>
                </c:pt>
                <c:pt idx="47" formatCode="0.0">
                  <c:v>42.5373357590159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241-42C3-BD3B-75D67A86408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ln w="38100">
              <a:solidFill>
                <a:srgbClr val="F292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Sheet1!$G$2:$G$49</c:f>
              <c:numCache>
                <c:formatCode>General</c:formatCode>
                <c:ptCount val="4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241-42C3-BD3B-75D67A86408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Pojkar, gy 2</c:v>
                </c:pt>
              </c:strCache>
            </c:strRef>
          </c:tx>
          <c:spPr>
            <a:ln w="38100">
              <a:solidFill>
                <a:srgbClr val="F292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Sheet1!$H$2:$H$49</c:f>
              <c:numCache>
                <c:formatCode>General</c:formatCode>
                <c:ptCount val="48"/>
                <c:pt idx="33" formatCode="0.0">
                  <c:v>88.66537871485158</c:v>
                </c:pt>
                <c:pt idx="34" formatCode="0.0">
                  <c:v>87.92673282552744</c:v>
                </c:pt>
                <c:pt idx="35" formatCode="0.0">
                  <c:v>89.2106248655283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241-42C3-BD3B-75D67A86408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</c:strCache>
            </c:strRef>
          </c:tx>
          <c:spPr>
            <a:ln w="38100">
              <a:solidFill>
                <a:srgbClr val="F29200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Sheet1!$I$2:$I$49</c:f>
              <c:numCache>
                <c:formatCode>General</c:formatCode>
                <c:ptCount val="48"/>
                <c:pt idx="36" formatCode="0.0">
                  <c:v>86.7492990909496</c:v>
                </c:pt>
                <c:pt idx="37" formatCode="0.0">
                  <c:v>86.25584619727708</c:v>
                </c:pt>
                <c:pt idx="38" formatCode="0.0">
                  <c:v>84.67571964468235</c:v>
                </c:pt>
                <c:pt idx="39" formatCode="0.0">
                  <c:v>82.9723045356955</c:v>
                </c:pt>
                <c:pt idx="40" formatCode="0.0">
                  <c:v>82.70536017564771</c:v>
                </c:pt>
                <c:pt idx="41" formatCode="0.0">
                  <c:v>77.68314772461733</c:v>
                </c:pt>
                <c:pt idx="42" formatCode="0.0">
                  <c:v>76.8567874313857</c:v>
                </c:pt>
                <c:pt idx="43" formatCode="0.0">
                  <c:v>75.79746835443038</c:v>
                </c:pt>
                <c:pt idx="44" formatCode="0.0">
                  <c:v>73.14401822878257</c:v>
                </c:pt>
                <c:pt idx="45" formatCode="###0.0">
                  <c:v>72.8040067422678</c:v>
                </c:pt>
                <c:pt idx="46" formatCode="0.0">
                  <c:v>72.5049941843233</c:v>
                </c:pt>
                <c:pt idx="47" formatCode="0.0">
                  <c:v>70.46381779274458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241-42C3-BD3B-75D67A86408F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Sheet1!$J$2:$J$49</c:f>
              <c:numCache>
                <c:formatCode>General</c:formatCode>
                <c:ptCount val="48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241-42C3-BD3B-75D67A86408F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Flickor, gy 2</c:v>
                </c:pt>
              </c:strCache>
            </c:strRef>
          </c:tx>
          <c:spPr>
            <a:ln w="38100">
              <a:solidFill>
                <a:srgbClr val="B32B31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Sheet1!$K$2:$K$49</c:f>
              <c:numCache>
                <c:formatCode>General</c:formatCode>
                <c:ptCount val="48"/>
                <c:pt idx="33" formatCode="0.0">
                  <c:v>90.35752161720485</c:v>
                </c:pt>
                <c:pt idx="34" formatCode="0.0">
                  <c:v>90.0152527942489</c:v>
                </c:pt>
                <c:pt idx="35" formatCode="0.0">
                  <c:v>89.26984608211047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241-42C3-BD3B-75D67A86408F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</c:strCache>
            </c:strRef>
          </c:tx>
          <c:spPr>
            <a:ln w="38100">
              <a:solidFill>
                <a:srgbClr val="B32B31"/>
              </a:solidFill>
            </a:ln>
          </c:spPr>
          <c:marker>
            <c:symbol val="none"/>
          </c:marker>
          <c:cat>
            <c:strRef>
              <c:f>Sheet1!$A$2:$A$49</c:f>
              <c:strCache>
                <c:ptCount val="48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1975</c:v>
                </c:pt>
                <c:pt idx="5">
                  <c:v>1976</c:v>
                </c:pt>
                <c:pt idx="6">
                  <c:v>1977</c:v>
                </c:pt>
                <c:pt idx="7">
                  <c:v>1978</c:v>
                </c:pt>
                <c:pt idx="8">
                  <c:v>1979</c:v>
                </c:pt>
                <c:pt idx="9">
                  <c:v>1980</c:v>
                </c:pt>
                <c:pt idx="10">
                  <c:v>1981</c:v>
                </c:pt>
                <c:pt idx="11">
                  <c:v>1982</c:v>
                </c:pt>
                <c:pt idx="12">
                  <c:v>1983</c:v>
                </c:pt>
                <c:pt idx="13">
                  <c:v>1984</c:v>
                </c:pt>
                <c:pt idx="14">
                  <c:v>1985</c:v>
                </c:pt>
                <c:pt idx="15">
                  <c:v>1986</c:v>
                </c:pt>
                <c:pt idx="16">
                  <c:v>1987</c:v>
                </c:pt>
                <c:pt idx="17">
                  <c:v>1988</c:v>
                </c:pt>
                <c:pt idx="18">
                  <c:v>1989</c:v>
                </c:pt>
                <c:pt idx="19">
                  <c:v>1990</c:v>
                </c:pt>
                <c:pt idx="20">
                  <c:v>1991</c:v>
                </c:pt>
                <c:pt idx="21">
                  <c:v>1992</c:v>
                </c:pt>
                <c:pt idx="22">
                  <c:v>1993</c:v>
                </c:pt>
                <c:pt idx="23">
                  <c:v>1994</c:v>
                </c:pt>
                <c:pt idx="24">
                  <c:v>1995</c:v>
                </c:pt>
                <c:pt idx="25">
                  <c:v>1996</c:v>
                </c:pt>
                <c:pt idx="26">
                  <c:v>1997</c:v>
                </c:pt>
                <c:pt idx="27">
                  <c:v>1998</c:v>
                </c:pt>
                <c:pt idx="28">
                  <c:v>1999</c:v>
                </c:pt>
                <c:pt idx="29">
                  <c:v>2000</c:v>
                </c:pt>
                <c:pt idx="30">
                  <c:v>2001</c:v>
                </c:pt>
                <c:pt idx="31">
                  <c:v>2002</c:v>
                </c:pt>
                <c:pt idx="32">
                  <c:v>2003</c:v>
                </c:pt>
                <c:pt idx="33">
                  <c:v>2004</c:v>
                </c:pt>
                <c:pt idx="34">
                  <c:v>2005</c:v>
                </c:pt>
                <c:pt idx="35">
                  <c:v>2006</c:v>
                </c:pt>
                <c:pt idx="36">
                  <c:v>2007</c:v>
                </c:pt>
                <c:pt idx="37">
                  <c:v>2008</c:v>
                </c:pt>
                <c:pt idx="38">
                  <c:v>2009</c:v>
                </c:pt>
                <c:pt idx="39">
                  <c:v>2010</c:v>
                </c:pt>
                <c:pt idx="40">
                  <c:v>2011</c:v>
                </c:pt>
                <c:pt idx="41">
                  <c:v>2012</c:v>
                </c:pt>
                <c:pt idx="42">
                  <c:v>2013</c:v>
                </c:pt>
                <c:pt idx="43">
                  <c:v>2014</c:v>
                </c:pt>
                <c:pt idx="44">
                  <c:v>2015</c:v>
                </c:pt>
                <c:pt idx="45">
                  <c:v>2016</c:v>
                </c:pt>
                <c:pt idx="46">
                  <c:v>2017</c:v>
                </c:pt>
                <c:pt idx="47">
                  <c:v>2018</c:v>
                </c:pt>
              </c:strCache>
            </c:strRef>
          </c:cat>
          <c:val>
            <c:numRef>
              <c:f>Sheet1!$L$2:$L$49</c:f>
              <c:numCache>
                <c:formatCode>General</c:formatCode>
                <c:ptCount val="48"/>
                <c:pt idx="36" formatCode="0.0">
                  <c:v>87.87510273079295</c:v>
                </c:pt>
                <c:pt idx="37" formatCode="0.0">
                  <c:v>84.75434836286333</c:v>
                </c:pt>
                <c:pt idx="38" formatCode="0.0">
                  <c:v>86.0041885950071</c:v>
                </c:pt>
                <c:pt idx="39" formatCode="0.0">
                  <c:v>84.45938886712634</c:v>
                </c:pt>
                <c:pt idx="40" formatCode="0.0">
                  <c:v>84.4487946493456</c:v>
                </c:pt>
                <c:pt idx="41" formatCode="0.0">
                  <c:v>81.88227449641919</c:v>
                </c:pt>
                <c:pt idx="42" formatCode="0.0">
                  <c:v>77.36152623043537</c:v>
                </c:pt>
                <c:pt idx="43" formatCode="0.0">
                  <c:v>81.9902650081125</c:v>
                </c:pt>
                <c:pt idx="44" formatCode="0.0">
                  <c:v>76.05860552309051</c:v>
                </c:pt>
                <c:pt idx="45" formatCode="###0.0">
                  <c:v>75.9050879851832</c:v>
                </c:pt>
                <c:pt idx="46" formatCode="0.0">
                  <c:v>76.22447816144555</c:v>
                </c:pt>
                <c:pt idx="47" formatCode="0.0">
                  <c:v>75.1677806159454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241-42C3-BD3B-75D67A864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635304"/>
        <c:axId val="-2129640376"/>
      </c:lineChart>
      <c:catAx>
        <c:axId val="-212963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ill Sans MT" pitchFamily="34" charset="0"/>
                <a:ea typeface="Arial"/>
                <a:cs typeface="Arial"/>
              </a:defRPr>
            </a:pPr>
            <a:endParaRPr lang="sv-SE"/>
          </a:p>
        </c:txPr>
        <c:crossAx val="-212964037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-2129640376"/>
        <c:scaling>
          <c:orientation val="minMax"/>
          <c:max val="100.0"/>
          <c:min val="0.0"/>
        </c:scaling>
        <c:delete val="0"/>
        <c:axPos val="l"/>
        <c:majorGridlines>
          <c:spPr>
            <a:ln w="2952">
              <a:solidFill>
                <a:schemeClr val="tx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29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ill Sans MT" pitchFamily="34" charset="0"/>
                <a:ea typeface="Arial"/>
                <a:cs typeface="Arial"/>
              </a:defRPr>
            </a:pPr>
            <a:endParaRPr lang="sv-SE"/>
          </a:p>
        </c:txPr>
        <c:crossAx val="-2129635304"/>
        <c:crosses val="autoZero"/>
        <c:crossBetween val="midCat"/>
        <c:majorUnit val="20.0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0846544181977253"/>
          <c:y val="0.581048099303075"/>
          <c:w val="0.495090604902458"/>
          <c:h val="0.135620868818721"/>
        </c:manualLayout>
      </c:layout>
      <c:overlay val="0"/>
      <c:spPr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63307120384436"/>
          <c:y val="0.10548843413232"/>
          <c:w val="0.913978494623659"/>
          <c:h val="0.79429078034902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Pojkar, åk 9</c:v>
                </c:pt>
              </c:strCache>
            </c:strRef>
          </c:tx>
          <c:spPr>
            <a:ln w="38100">
              <a:solidFill>
                <a:srgbClr val="004687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2.76886035313002</c:v>
                </c:pt>
                <c:pt idx="1">
                  <c:v>2.70992366412214</c:v>
                </c:pt>
                <c:pt idx="2">
                  <c:v>2.79307631785995</c:v>
                </c:pt>
                <c:pt idx="3">
                  <c:v>1.94311787370492</c:v>
                </c:pt>
                <c:pt idx="4">
                  <c:v>0.946692393634709</c:v>
                </c:pt>
                <c:pt idx="5" formatCode="###0.0">
                  <c:v>1.254539451964344</c:v>
                </c:pt>
                <c:pt idx="6" formatCode="###0.0">
                  <c:v>0.888680289526669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7CD-470B-A128-5366154180F8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Flickor, åk 9</c:v>
                </c:pt>
              </c:strCache>
            </c:strRef>
          </c:tx>
          <c:spPr>
            <a:ln w="38100">
              <a:solidFill>
                <a:srgbClr val="BEBC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Sheet1!$C$2:$C$8</c:f>
              <c:numCache>
                <c:formatCode>0.0</c:formatCode>
                <c:ptCount val="7"/>
                <c:pt idx="0">
                  <c:v>2.01173512154233</c:v>
                </c:pt>
                <c:pt idx="1">
                  <c:v>1.50101419878296</c:v>
                </c:pt>
                <c:pt idx="2">
                  <c:v>2.43799915931063</c:v>
                </c:pt>
                <c:pt idx="3">
                  <c:v>1.30433930946725</c:v>
                </c:pt>
                <c:pt idx="4">
                  <c:v>0.531731239895801</c:v>
                </c:pt>
                <c:pt idx="5" formatCode="###0.0">
                  <c:v>0.54366292898403</c:v>
                </c:pt>
                <c:pt idx="6" formatCode="###0.0">
                  <c:v>0.612264520608625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7CD-470B-A128-5366154180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Pojkar, gy 2</c:v>
                </c:pt>
              </c:strCache>
            </c:strRef>
          </c:tx>
          <c:spPr>
            <a:ln w="38100">
              <a:solidFill>
                <a:srgbClr val="F292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Sheet1!$D$2:$D$8</c:f>
              <c:numCache>
                <c:formatCode>0.0</c:formatCode>
                <c:ptCount val="7"/>
                <c:pt idx="0">
                  <c:v>5.36179073399271</c:v>
                </c:pt>
                <c:pt idx="1">
                  <c:v>5.24572719158903</c:v>
                </c:pt>
                <c:pt idx="2">
                  <c:v>6.07594936708861</c:v>
                </c:pt>
                <c:pt idx="3">
                  <c:v>3.73010096736695</c:v>
                </c:pt>
                <c:pt idx="4">
                  <c:v>3.40649568191427</c:v>
                </c:pt>
                <c:pt idx="5">
                  <c:v>2.10613572541517</c:v>
                </c:pt>
                <c:pt idx="6" formatCode="###0.0">
                  <c:v>1.00615331935135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7CD-470B-A128-5366154180F8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Flickor, gy 2</c:v>
                </c:pt>
              </c:strCache>
            </c:strRef>
          </c:tx>
          <c:spPr>
            <a:ln w="38100">
              <a:solidFill>
                <a:srgbClr val="B32B3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Sheet1!$E$2:$E$8</c:f>
              <c:numCache>
                <c:formatCode>0.0</c:formatCode>
                <c:ptCount val="7"/>
                <c:pt idx="0">
                  <c:v>2.68346111719606</c:v>
                </c:pt>
                <c:pt idx="1">
                  <c:v>2.00436454244762</c:v>
                </c:pt>
                <c:pt idx="2">
                  <c:v>2.70416441319632</c:v>
                </c:pt>
                <c:pt idx="3">
                  <c:v>2.71922721503811</c:v>
                </c:pt>
                <c:pt idx="4">
                  <c:v>1.88403511187363</c:v>
                </c:pt>
                <c:pt idx="5">
                  <c:v>1.56478709820224</c:v>
                </c:pt>
                <c:pt idx="6" formatCode="###0.0">
                  <c:v>0.929969642680415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7CD-470B-A128-536615418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7010680"/>
        <c:axId val="-2127007240"/>
      </c:lineChart>
      <c:catAx>
        <c:axId val="-212701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ysClr val="window" lastClr="FFFFFF">
              <a:lumMod val="50000"/>
            </a:sysClr>
          </a:solidFill>
          <a:ln w="95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ill Sans MT" pitchFamily="34" charset="0"/>
                <a:ea typeface="Arial"/>
                <a:cs typeface="Arial"/>
              </a:defRPr>
            </a:pPr>
            <a:endParaRPr lang="sv-SE"/>
          </a:p>
        </c:txPr>
        <c:crossAx val="-2127007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007240"/>
        <c:scaling>
          <c:orientation val="minMax"/>
          <c:max val="8.0"/>
        </c:scaling>
        <c:delete val="0"/>
        <c:axPos val="l"/>
        <c:majorGridlines>
          <c:spPr>
            <a:ln w="2975">
              <a:solidFill>
                <a:schemeClr val="tx1">
                  <a:lumMod val="65000"/>
                </a:schemeClr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solidFill>
            <a:sysClr val="window" lastClr="FFFFFF">
              <a:lumMod val="65000"/>
            </a:sysClr>
          </a:solidFill>
          <a:ln w="29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Gill Sans MT" pitchFamily="34" charset="0"/>
                <a:ea typeface="Arial"/>
                <a:cs typeface="Arial"/>
              </a:defRPr>
            </a:pPr>
            <a:endParaRPr lang="sv-SE"/>
          </a:p>
        </c:txPr>
        <c:crossAx val="-2127010680"/>
        <c:crosses val="autoZero"/>
        <c:crossBetween val="midCat"/>
        <c:majorUnit val="2.0"/>
      </c:valAx>
      <c:spPr>
        <a:gradFill rotWithShape="1">
          <a:gsLst>
            <a:gs pos="0">
              <a:sysClr val="windowText" lastClr="000000">
                <a:tint val="50000"/>
                <a:satMod val="300000"/>
              </a:sysClr>
            </a:gs>
            <a:gs pos="35000">
              <a:sysClr val="windowText" lastClr="000000">
                <a:tint val="37000"/>
                <a:satMod val="300000"/>
              </a:sysClr>
            </a:gs>
            <a:gs pos="100000">
              <a:sysClr val="windowText" lastClr="000000">
                <a:tint val="15000"/>
                <a:satMod val="350000"/>
              </a:sysClr>
            </a:gs>
          </a:gsLst>
          <a:lin ang="16200000" scaled="1"/>
        </a:gradFill>
        <a:ln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79459805382618"/>
          <c:y val="0.11855747402151"/>
          <c:w val="0.472841097890711"/>
          <c:h val="0.155729419913802"/>
        </c:manualLayout>
      </c:layout>
      <c:overlay val="0"/>
      <c:txPr>
        <a:bodyPr/>
        <a:lstStyle/>
        <a:p>
          <a:pPr>
            <a:defRPr sz="1800" b="0">
              <a:solidFill>
                <a:schemeClr val="bg1"/>
              </a:solidFill>
              <a:latin typeface="Gill Sans MT" pitchFamily="34" charset="0"/>
              <a:cs typeface="Arial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ysClr val="window" lastClr="FFFFFF">
        <a:lumMod val="50000"/>
      </a:sysClr>
    </a:solidFill>
    <a:ln>
      <a:noFill/>
    </a:ln>
  </c:spPr>
  <c:txPr>
    <a:bodyPr/>
    <a:lstStyle/>
    <a:p>
      <a:pPr>
        <a:defRPr sz="168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sv-S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3" y="0"/>
            <a:ext cx="2890665" cy="49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557"/>
            <a:ext cx="2890665" cy="49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sv-SE" altLang="sv-S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3" y="9378557"/>
            <a:ext cx="2890665" cy="49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841DEBB-3ED3-4E47-B815-41F142E98738}" type="slidenum">
              <a:rPr lang="sv-SE" altLang="sv-SE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05034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40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376899"/>
            <a:ext cx="2890665" cy="49418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B1470-0F1D-480A-B215-F6E4D476D00F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98" y="4689239"/>
            <a:ext cx="5335893" cy="4442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258" tIns="46130" rIns="92258" bIns="4613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6430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376899"/>
            <a:ext cx="2890665" cy="49418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0434" tIns="45217" rIns="90434" bIns="4521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28BCE-FB53-4D29-BD2C-AC856A872983}" type="slidenum">
              <a:rPr lang="sv-S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v-SE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739775"/>
            <a:ext cx="4935538" cy="3703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98" y="4689239"/>
            <a:ext cx="5335893" cy="44429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0942" tIns="50470" rIns="100942" bIns="504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106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0D58E-30DD-44CD-A89F-13D64DA66104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577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144AB-5075-4761-ABB7-7309417E0F0A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2877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CA891-2918-4110-BF66-40408FAFA21E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1541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90563" y="6518275"/>
            <a:ext cx="16674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 smtClean="0">
                <a:latin typeface="Arial" pitchFamily="34" charset="0"/>
              </a:rPr>
              <a:t>    </a:t>
            </a:r>
            <a:r>
              <a:rPr lang="sv-SE" sz="1000" b="1" dirty="0" smtClean="0">
                <a:latin typeface="Gill Sans MT" pitchFamily="34" charset="0"/>
              </a:rPr>
              <a:t>Skolelevers drogvanor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b="1" dirty="0">
              <a:latin typeface="Arial" pitchFamily="34" charset="0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8118082" y="6529352"/>
            <a:ext cx="86113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 smtClean="0">
                <a:latin typeface="Gill Sans MT" pitchFamily="34" charset="0"/>
              </a:rPr>
              <a:t>Källa: CAN</a:t>
            </a:r>
            <a:endParaRPr lang="sv-SE" sz="1000" b="1" dirty="0">
              <a:latin typeface="Gill Sans MT" pitchFamily="34" charset="0"/>
            </a:endParaRPr>
          </a:p>
        </p:txBody>
      </p:sp>
      <p:pic>
        <p:nvPicPr>
          <p:cNvPr id="6" name="Bildobjekt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0" y="6496745"/>
            <a:ext cx="72390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5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690563" y="6518275"/>
            <a:ext cx="16674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 smtClean="0">
                <a:latin typeface="Arial" pitchFamily="34" charset="0"/>
              </a:rPr>
              <a:t>    </a:t>
            </a:r>
            <a:r>
              <a:rPr lang="sv-SE" sz="1000" b="1" dirty="0" smtClean="0">
                <a:latin typeface="Gill Sans MT" pitchFamily="34" charset="0"/>
              </a:rPr>
              <a:t>Skolelevers drogvanor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00" b="1" dirty="0">
              <a:latin typeface="Arial" pitchFamily="34" charset="0"/>
            </a:endParaRPr>
          </a:p>
        </p:txBody>
      </p:sp>
      <p:sp>
        <p:nvSpPr>
          <p:cNvPr id="5" name="textruta 4"/>
          <p:cNvSpPr txBox="1"/>
          <p:nvPr userDrawn="1"/>
        </p:nvSpPr>
        <p:spPr>
          <a:xfrm>
            <a:off x="8118082" y="6529352"/>
            <a:ext cx="86113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b="1" dirty="0" smtClean="0">
                <a:latin typeface="Gill Sans MT" pitchFamily="34" charset="0"/>
              </a:rPr>
              <a:t>Källa: CAN</a:t>
            </a:r>
            <a:endParaRPr lang="sv-SE" sz="1000" b="1" dirty="0">
              <a:latin typeface="Gill Sans MT" pitchFamily="34" charset="0"/>
            </a:endParaRPr>
          </a:p>
        </p:txBody>
      </p:sp>
      <p:pic>
        <p:nvPicPr>
          <p:cNvPr id="6" name="Bildobjekt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0" y="6496745"/>
            <a:ext cx="723900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85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169D-CE74-4D75-BDDA-0624AE7C665C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9021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86E1-F5BB-441C-96FC-63B5662773BF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1460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9D8A-CC60-44B9-8CAB-F57B3A0C4F9C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6999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423D-70C2-4319-B252-1F3DE96C1003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8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C4778-76B9-49C2-B7FA-90F8D468D988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6678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539C-39B8-48A0-A6B5-D62327F097EF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8909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C4A-A90C-403D-8D67-B7BF921AC1BC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3072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B96D-3F3D-470D-B01B-5E25CF593DEA}" type="slidenum">
              <a:rPr lang="sv-SE" altLang="sv-SE" smtClean="0"/>
              <a:pPr/>
              <a:t>‹Nr.›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091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sv-SE" alt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sv-SE" alt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31B9539C-39B8-48A0-A6B5-D62327F097EF}" type="slidenum">
              <a:rPr lang="sv-SE" altLang="sv-SE" smtClean="0"/>
              <a:pPr/>
              <a:t>‹Nr.›</a:t>
            </a:fld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380710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 sz="quarter"/>
          </p:nvPr>
        </p:nvSpPr>
        <p:spPr>
          <a:xfrm>
            <a:off x="397768" y="764704"/>
            <a:ext cx="8348464" cy="2808312"/>
          </a:xfrm>
          <a:blipFill rotWithShape="1">
            <a:blip r:embed="rId2">
              <a:alphaModFix amt="49000"/>
            </a:blip>
            <a:tile tx="0" ty="0" sx="100000" sy="100000" flip="none" algn="tl"/>
          </a:blipFill>
          <a:ln>
            <a:solidFill>
              <a:srgbClr val="FF0000"/>
            </a:solidFill>
          </a:ln>
          <a:effectLst/>
        </p:spPr>
        <p:txBody>
          <a:bodyPr>
            <a:normAutofit/>
          </a:bodyPr>
          <a:lstStyle/>
          <a:p>
            <a:r>
              <a:rPr lang="sv-SE" sz="4000" dirty="0" smtClean="0">
                <a:latin typeface="Arial"/>
                <a:cs typeface="Arial"/>
              </a:rPr>
              <a:t/>
            </a:r>
            <a:br>
              <a:rPr lang="sv-SE" sz="4000" dirty="0" smtClean="0">
                <a:latin typeface="Arial"/>
                <a:cs typeface="Arial"/>
              </a:rPr>
            </a:br>
            <a:r>
              <a:rPr lang="sv-SE" sz="4000" dirty="0" smtClean="0">
                <a:latin typeface="Arial"/>
                <a:cs typeface="Arial"/>
              </a:rPr>
              <a:t>”</a:t>
            </a:r>
            <a:r>
              <a:rPr lang="sv-SE" sz="4000" dirty="0">
                <a:latin typeface="Arial"/>
                <a:cs typeface="Arial"/>
              </a:rPr>
              <a:t>Nationell kraftsamling för barn och ungas psykiska </a:t>
            </a:r>
            <a:r>
              <a:rPr lang="sv-SE" sz="4000" dirty="0" smtClean="0">
                <a:latin typeface="Arial"/>
                <a:cs typeface="Arial"/>
              </a:rPr>
              <a:t>hälsa” </a:t>
            </a:r>
            <a:br>
              <a:rPr lang="sv-SE" sz="4000" dirty="0" smtClean="0">
                <a:latin typeface="Arial"/>
                <a:cs typeface="Arial"/>
              </a:rPr>
            </a:br>
            <a:r>
              <a:rPr lang="sv-SE" sz="2700" i="1" dirty="0" smtClean="0">
                <a:latin typeface="Calibri"/>
                <a:cs typeface="Calibri"/>
              </a:rPr>
              <a:t>Svenska </a:t>
            </a:r>
            <a:r>
              <a:rPr lang="sv-SE" sz="2700" i="1" dirty="0">
                <a:latin typeface="Calibri"/>
                <a:cs typeface="Calibri"/>
              </a:rPr>
              <a:t>Läkarsällskapet och dess specialitetsföreningar </a:t>
            </a:r>
            <a:br>
              <a:rPr lang="sv-SE" sz="2700" i="1" dirty="0">
                <a:latin typeface="Calibri"/>
                <a:cs typeface="Calibri"/>
              </a:rPr>
            </a:br>
            <a:endParaRPr lang="sv-SE" sz="2700" i="1" dirty="0">
              <a:latin typeface="Calibri"/>
              <a:cs typeface="Calibri"/>
            </a:endParaRPr>
          </a:p>
        </p:txBody>
      </p:sp>
      <p:sp>
        <p:nvSpPr>
          <p:cNvPr id="3075" name="Underrubrik 5"/>
          <p:cNvSpPr>
            <a:spLocks noGrp="1"/>
          </p:cNvSpPr>
          <p:nvPr>
            <p:ph type="subTitle" sz="quarter" idx="1"/>
          </p:nvPr>
        </p:nvSpPr>
        <p:spPr>
          <a:xfrm>
            <a:off x="647564" y="3861048"/>
            <a:ext cx="7848872" cy="1656184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Sammanställa kända orsakssamband och riskfaktorer </a:t>
            </a:r>
            <a:r>
              <a:rPr lang="sv-SE" sz="2400" dirty="0" smtClean="0">
                <a:solidFill>
                  <a:schemeClr val="tx1"/>
                </a:solidFill>
              </a:rPr>
              <a:t>för sämre psykisk hälsa hos unga. </a:t>
            </a:r>
            <a:endParaRPr lang="sv-SE" sz="2400" dirty="0">
              <a:solidFill>
                <a:schemeClr val="tx1"/>
              </a:solidFill>
            </a:endParaRPr>
          </a:p>
          <a:p>
            <a:r>
              <a:rPr lang="sv-SE" sz="2400" dirty="0">
                <a:solidFill>
                  <a:schemeClr val="tx1"/>
                </a:solidFill>
              </a:rPr>
              <a:t>Lyfta fram beprövade </a:t>
            </a:r>
            <a:r>
              <a:rPr lang="sv-SE" sz="2400" dirty="0" smtClean="0">
                <a:solidFill>
                  <a:schemeClr val="tx1"/>
                </a:solidFill>
              </a:rPr>
              <a:t>hälsofrämjande interventioner </a:t>
            </a:r>
          </a:p>
          <a:p>
            <a:r>
              <a:rPr lang="sv-SE" sz="2400" dirty="0" smtClean="0">
                <a:solidFill>
                  <a:schemeClr val="tx1"/>
                </a:solidFill>
              </a:rPr>
              <a:t>Fokus på unga i skolåldern 6-18 år </a:t>
            </a:r>
          </a:p>
          <a:p>
            <a:endParaRPr lang="sv-SE" sz="2400" dirty="0" smtClean="0">
              <a:solidFill>
                <a:schemeClr val="tx1"/>
              </a:solidFill>
            </a:endParaRPr>
          </a:p>
          <a:p>
            <a:endParaRPr lang="sv-SE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sv-SE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sv-SE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3" name="Bildobjekt 2" descr="sl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21288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"/>
    </mc:Choice>
    <mc:Fallback xmlns="">
      <p:transition xmlns:p14="http://schemas.microsoft.com/office/powerpoint/2010/main" spd="slow" advTm="22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kärmavbild 2020-09-07 kl. 23.2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016">
            <a:off x="5123180" y="2617820"/>
            <a:ext cx="2474085" cy="3782685"/>
          </a:xfrm>
          <a:prstGeom prst="rect">
            <a:avLst/>
          </a:prstGeom>
        </p:spPr>
      </p:pic>
      <p:pic>
        <p:nvPicPr>
          <p:cNvPr id="6" name="Bildobjekt 5" descr="Skärmavbild 2020-09-07 kl. 23.2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092">
            <a:off x="1451196" y="2468740"/>
            <a:ext cx="2557934" cy="3900941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899592" y="692696"/>
            <a:ext cx="7200800" cy="796115"/>
          </a:xfrm>
          <a:prstGeom prst="rect">
            <a:avLst/>
          </a:prstGeom>
          <a:blipFill rotWithShape="1">
            <a:blip r:embed="rId4">
              <a:alphaModFix amt="59000"/>
            </a:blip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sv-SE" sz="2800" dirty="0" smtClean="0"/>
              <a:t>Varför mår man sämre när man har fått det materiellt bättre?</a:t>
            </a:r>
            <a:endParaRPr lang="sv-SE" sz="2800" dirty="0"/>
          </a:p>
        </p:txBody>
      </p:sp>
      <p:pic>
        <p:nvPicPr>
          <p:cNvPr id="8" name="Bildobjekt 7" descr="sls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237312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"/>
    </mc:Choice>
    <mc:Fallback xmlns="">
      <p:transition xmlns:p14="http://schemas.microsoft.com/office/powerpoint/2010/main" spd="slow" advTm="3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7988424" cy="1080120"/>
          </a:xfrm>
          <a:solidFill>
            <a:srgbClr val="FF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sv-SE" alt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Ur rapporterna ”</a:t>
            </a:r>
            <a:r>
              <a:rPr lang="sv-SE" alt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</a:t>
            </a:r>
            <a:r>
              <a:rPr lang="sv-SE" alt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sykiatrin i siffror” och Socialstyrelsens läkemedelsstatistik </a:t>
            </a:r>
            <a:endParaRPr lang="sv-SE" altLang="sv-S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132856"/>
            <a:ext cx="8352928" cy="3024336"/>
          </a:xfrm>
          <a:noFill/>
          <a:effectLst>
            <a:glow rad="355600">
              <a:schemeClr val="tx2">
                <a:lumMod val="20000"/>
                <a:lumOff val="80000"/>
                <a:alpha val="75000"/>
              </a:schemeClr>
            </a:glow>
          </a:effectLst>
        </p:spPr>
        <p:txBody>
          <a:bodyPr>
            <a:noAutofit/>
          </a:bodyPr>
          <a:lstStyle/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Söktrycket  till BUP har ökat och fler får diagnoser.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Var 20:e barn har haft kontakt med BUP under ett kalenderår 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Fler unga, främst flickor, får ångest och  depressionsdiagnoser 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Förskrivningen av antidepressiva (SSRI) har ökat kraftigt 60% i vissa åldersgrupper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v-SE" altLang="sv-SE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Bildobjekt 3" descr="sl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93296"/>
            <a:ext cx="1478102" cy="593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"/>
    </mc:Choice>
    <mc:Fallback xmlns="">
      <p:transition xmlns:p14="http://schemas.microsoft.com/office/powerpoint/2010/main" spd="slow" advTm="4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sz="3600" dirty="0" smtClean="0">
                <a:latin typeface="Arial"/>
                <a:cs typeface="Arial"/>
              </a:rPr>
              <a:t>Fem </a:t>
            </a:r>
            <a:r>
              <a:rPr lang="sv-SE" sz="3600" dirty="0">
                <a:latin typeface="Arial"/>
                <a:cs typeface="Arial"/>
              </a:rPr>
              <a:t>i</a:t>
            </a:r>
            <a:r>
              <a:rPr lang="sv-SE" sz="3600" dirty="0" smtClean="0">
                <a:latin typeface="Arial"/>
                <a:cs typeface="Arial"/>
              </a:rPr>
              <a:t>nterventioner som med bevisade effekter på skolresultat och hälsa </a:t>
            </a:r>
            <a:endParaRPr lang="sv-SE" sz="36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solidFill>
            <a:srgbClr val="D9D9D9"/>
          </a:solidFill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sv-SE" sz="2400" dirty="0" smtClean="0">
                <a:latin typeface="Calibri"/>
                <a:cs typeface="Calibri"/>
              </a:rPr>
              <a:t>Regelbunden </a:t>
            </a:r>
            <a:r>
              <a:rPr lang="sv-SE" sz="2400" dirty="0">
                <a:latin typeface="Calibri"/>
                <a:cs typeface="Calibri"/>
              </a:rPr>
              <a:t>strukturerad fysisk aktivitet </a:t>
            </a:r>
            <a:endParaRPr lang="sv-SE" sz="2400" dirty="0" smtClean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v-SE" sz="2400" dirty="0">
                <a:latin typeface="Calibri"/>
                <a:cs typeface="Calibri"/>
              </a:rPr>
              <a:t>B</a:t>
            </a:r>
            <a:r>
              <a:rPr lang="sv-SE" sz="2400" dirty="0" smtClean="0">
                <a:latin typeface="Calibri"/>
                <a:cs typeface="Calibri"/>
              </a:rPr>
              <a:t>alans </a:t>
            </a:r>
            <a:r>
              <a:rPr lang="sv-SE" sz="2400" dirty="0">
                <a:latin typeface="Calibri"/>
                <a:cs typeface="Calibri"/>
              </a:rPr>
              <a:t>mellan tid </a:t>
            </a:r>
            <a:r>
              <a:rPr lang="sv-SE" sz="2400" dirty="0" smtClean="0">
                <a:latin typeface="Calibri"/>
                <a:cs typeface="Calibri"/>
              </a:rPr>
              <a:t>för digitala </a:t>
            </a:r>
            <a:r>
              <a:rPr lang="sv-SE" sz="2400" dirty="0" smtClean="0">
                <a:latin typeface="Calibri"/>
                <a:cs typeface="Calibri"/>
              </a:rPr>
              <a:t>medier, </a:t>
            </a:r>
            <a:r>
              <a:rPr lang="sv-SE" sz="2400" dirty="0" smtClean="0">
                <a:latin typeface="Calibri"/>
                <a:cs typeface="Calibri"/>
              </a:rPr>
              <a:t>skola, </a:t>
            </a:r>
            <a:r>
              <a:rPr lang="sv-SE" sz="2400" dirty="0" smtClean="0">
                <a:latin typeface="Calibri"/>
                <a:cs typeface="Calibri"/>
              </a:rPr>
              <a:t>fysisk aktivitet och sömn</a:t>
            </a:r>
            <a:endParaRPr lang="sv-SE" sz="2400" dirty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v-SE" sz="2400" dirty="0">
                <a:latin typeface="Calibri"/>
                <a:cs typeface="Calibri"/>
              </a:rPr>
              <a:t>“Livskunskapsprogram” </a:t>
            </a:r>
            <a:r>
              <a:rPr lang="sv-SE" sz="2400" dirty="0" smtClean="0">
                <a:latin typeface="Calibri"/>
                <a:cs typeface="Calibri"/>
              </a:rPr>
              <a:t>hjälp </a:t>
            </a:r>
            <a:r>
              <a:rPr lang="sv-SE" sz="2400" dirty="0">
                <a:latin typeface="Calibri"/>
                <a:cs typeface="Calibri"/>
              </a:rPr>
              <a:t>till ungdomar att stärka </a:t>
            </a:r>
            <a:r>
              <a:rPr lang="sv-SE" sz="2400" dirty="0" smtClean="0">
                <a:latin typeface="Calibri"/>
                <a:cs typeface="Calibri"/>
              </a:rPr>
              <a:t>självkänsla,  </a:t>
            </a:r>
            <a:r>
              <a:rPr lang="sv-SE" sz="2400" dirty="0">
                <a:latin typeface="Calibri"/>
                <a:cs typeface="Calibri"/>
              </a:rPr>
              <a:t>hantera stress och skapa positiva förändringar.  </a:t>
            </a:r>
            <a:endParaRPr lang="sv-SE" sz="2400" dirty="0" smtClean="0">
              <a:latin typeface="Calibri"/>
              <a:cs typeface="Calibri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sv-SE" sz="2400" dirty="0" smtClean="0">
                <a:latin typeface="Calibri"/>
                <a:cs typeface="Calibri"/>
              </a:rPr>
              <a:t>Anpassa </a:t>
            </a:r>
            <a:r>
              <a:rPr lang="sv-SE" sz="2400" dirty="0">
                <a:latin typeface="Calibri"/>
                <a:cs typeface="Calibri"/>
              </a:rPr>
              <a:t>kunskaps- </a:t>
            </a:r>
            <a:r>
              <a:rPr lang="sv-SE" sz="2400" dirty="0" smtClean="0">
                <a:latin typeface="Calibri"/>
                <a:cs typeface="Calibri"/>
              </a:rPr>
              <a:t>betygskraven </a:t>
            </a:r>
            <a:r>
              <a:rPr lang="sv-SE" sz="2400" dirty="0">
                <a:latin typeface="Calibri"/>
                <a:cs typeface="Calibri"/>
              </a:rPr>
              <a:t>till </a:t>
            </a:r>
            <a:r>
              <a:rPr lang="sv-SE" sz="2400" dirty="0" smtClean="0">
                <a:latin typeface="Calibri"/>
                <a:cs typeface="Calibri"/>
              </a:rPr>
              <a:t>elevers  </a:t>
            </a:r>
            <a:r>
              <a:rPr lang="sv-SE" sz="2400" dirty="0">
                <a:latin typeface="Calibri"/>
                <a:cs typeface="Calibri"/>
              </a:rPr>
              <a:t>utveckling och förutsättningar. </a:t>
            </a:r>
            <a:endParaRPr lang="sv-SE" sz="2400" dirty="0" smtClean="0"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sv-SE" sz="2400" dirty="0" smtClean="0">
                <a:latin typeface="Calibri"/>
                <a:cs typeface="Calibri"/>
              </a:rPr>
              <a:t>Tidig </a:t>
            </a:r>
            <a:r>
              <a:rPr lang="sv-SE" sz="2400" dirty="0">
                <a:latin typeface="Calibri"/>
                <a:cs typeface="Calibri"/>
              </a:rPr>
              <a:t>upptäckt och stöd till  unga med ökad risk för sämre psykisk hälsa </a:t>
            </a:r>
            <a:r>
              <a:rPr lang="sv-SE" sz="2400" dirty="0" smtClean="0">
                <a:latin typeface="Calibri"/>
                <a:cs typeface="Calibri"/>
              </a:rPr>
              <a:t>( inlärningsproblem, våldsutsatta barn)</a:t>
            </a:r>
            <a:endParaRPr lang="sv-SE" sz="2400" dirty="0">
              <a:latin typeface="Calibri"/>
              <a:cs typeface="Calibri"/>
            </a:endParaRPr>
          </a:p>
        </p:txBody>
      </p:sp>
      <p:pic>
        <p:nvPicPr>
          <p:cNvPr id="4" name="Bildobjekt 3" descr="sl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165304"/>
            <a:ext cx="14781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"/>
    </mc:Choice>
    <mc:Fallback xmlns="">
      <p:transition xmlns:p14="http://schemas.microsoft.com/office/powerpoint/2010/main" spd="slow" advTm="4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lvl="0"/>
            <a:r>
              <a:rPr lang="sv-SE" sz="3600" dirty="0" smtClean="0">
                <a:latin typeface="Arial"/>
                <a:cs typeface="Arial"/>
              </a:rPr>
              <a:t>Fysisk aktivitet och hälsa</a:t>
            </a:r>
            <a:br>
              <a:rPr lang="sv-SE" sz="3600" dirty="0" smtClean="0">
                <a:latin typeface="Arial"/>
                <a:cs typeface="Arial"/>
              </a:rPr>
            </a:br>
            <a:r>
              <a:rPr lang="sv-SE" sz="2200" dirty="0" smtClean="0"/>
              <a:t>2018 </a:t>
            </a:r>
            <a:r>
              <a:rPr lang="sv-SE" sz="2200" dirty="0" err="1" smtClean="0"/>
              <a:t>Physical</a:t>
            </a:r>
            <a:r>
              <a:rPr lang="sv-SE" sz="2200" dirty="0" smtClean="0"/>
              <a:t> </a:t>
            </a:r>
            <a:r>
              <a:rPr lang="sv-SE" sz="2200" dirty="0" err="1" smtClean="0"/>
              <a:t>Activity</a:t>
            </a:r>
            <a:r>
              <a:rPr lang="sv-SE" sz="2200" dirty="0" smtClean="0"/>
              <a:t> </a:t>
            </a:r>
            <a:r>
              <a:rPr lang="sv-SE" sz="2200" dirty="0" err="1" smtClean="0"/>
              <a:t>Guidelines</a:t>
            </a:r>
            <a:r>
              <a:rPr lang="sv-SE" sz="2200" dirty="0" smtClean="0"/>
              <a:t> </a:t>
            </a:r>
            <a:r>
              <a:rPr lang="sv-SE" sz="2200" dirty="0" err="1" smtClean="0"/>
              <a:t>Advisory</a:t>
            </a:r>
            <a:r>
              <a:rPr lang="sv-SE" sz="2200" dirty="0" smtClean="0"/>
              <a:t> </a:t>
            </a:r>
            <a:r>
              <a:rPr lang="sv-SE" sz="2200" dirty="0" err="1" smtClean="0"/>
              <a:t>Committee</a:t>
            </a:r>
            <a:r>
              <a:rPr lang="sv-SE" sz="3200" dirty="0"/>
              <a:t/>
            </a:r>
            <a:br>
              <a:rPr lang="sv-SE" sz="3200" dirty="0"/>
            </a:br>
            <a:endParaRPr lang="sv-SE" sz="3600" dirty="0">
              <a:latin typeface="Arial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noFill/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sv-SE" sz="2400" b="1" dirty="0" smtClean="0">
                <a:latin typeface="Arial"/>
              </a:rPr>
              <a:t>WHO: </a:t>
            </a:r>
            <a:r>
              <a:rPr lang="sv-SE" sz="2400" dirty="0" smtClean="0">
                <a:latin typeface="Arial"/>
              </a:rPr>
              <a:t>unga behöver 60 min måttlig till intensiv daglig träning. </a:t>
            </a:r>
            <a:r>
              <a:rPr lang="sv-SE" sz="2400" i="1" dirty="0" smtClean="0">
                <a:solidFill>
                  <a:srgbClr val="FF0000"/>
                </a:solidFill>
              </a:rPr>
              <a:t>46% P och 23% F </a:t>
            </a:r>
            <a:r>
              <a:rPr lang="sv-SE" sz="2400" dirty="0" smtClean="0">
                <a:solidFill>
                  <a:srgbClr val="FF0000"/>
                </a:solidFill>
                <a:latin typeface="Arial"/>
              </a:rPr>
              <a:t>når målen </a:t>
            </a:r>
          </a:p>
          <a:p>
            <a:pPr marL="2286000" lvl="5" indent="0">
              <a:buNone/>
            </a:pPr>
            <a:endParaRPr lang="sv-SE" sz="2400" dirty="0" smtClean="0">
              <a:solidFill>
                <a:srgbClr val="FF0000"/>
              </a:solidFill>
              <a:latin typeface="Arial"/>
            </a:endParaRPr>
          </a:p>
          <a:p>
            <a:r>
              <a:rPr lang="sv-SE" sz="2400" dirty="0" err="1" smtClean="0">
                <a:latin typeface="Calibri"/>
                <a:cs typeface="Calibri"/>
              </a:rPr>
              <a:t>Rglb</a:t>
            </a:r>
            <a:r>
              <a:rPr lang="sv-SE" sz="2400" dirty="0" smtClean="0">
                <a:latin typeface="Calibri"/>
                <a:cs typeface="Calibri"/>
              </a:rPr>
              <a:t> träning minskar </a:t>
            </a:r>
            <a:r>
              <a:rPr lang="sv-SE" sz="2400" dirty="0">
                <a:latin typeface="Calibri"/>
                <a:cs typeface="Calibri"/>
              </a:rPr>
              <a:t>depressiva symtom </a:t>
            </a:r>
            <a:r>
              <a:rPr lang="sv-SE" sz="2400" dirty="0" smtClean="0">
                <a:latin typeface="Calibri"/>
                <a:cs typeface="Calibri"/>
              </a:rPr>
              <a:t>&amp; förbättrar självkänsla och självskattad </a:t>
            </a:r>
            <a:r>
              <a:rPr lang="sv-SE" sz="2400" dirty="0">
                <a:latin typeface="Calibri"/>
                <a:cs typeface="Calibri"/>
              </a:rPr>
              <a:t>livskvalitet</a:t>
            </a:r>
            <a:endParaRPr lang="sv-SE" sz="2400" dirty="0" smtClean="0">
              <a:latin typeface="Calibri"/>
              <a:cs typeface="Calibri"/>
            </a:endParaRPr>
          </a:p>
          <a:p>
            <a:r>
              <a:rPr lang="sv-SE" sz="2400" dirty="0" smtClean="0">
                <a:latin typeface="Calibri"/>
                <a:cs typeface="Calibri"/>
              </a:rPr>
              <a:t>Förbättrar kognitiva och exekutiva funktioner </a:t>
            </a:r>
          </a:p>
          <a:p>
            <a:r>
              <a:rPr lang="sv-SE" sz="2400" dirty="0" smtClean="0">
                <a:latin typeface="Calibri"/>
                <a:cs typeface="Calibri"/>
              </a:rPr>
              <a:t>Påverkar immunsvar och kroppens tillväxtproteiner </a:t>
            </a:r>
            <a:endParaRPr lang="sv-SE" sz="2400" dirty="0">
              <a:latin typeface="Calibri"/>
              <a:cs typeface="Calibri"/>
            </a:endParaRPr>
          </a:p>
          <a:p>
            <a:r>
              <a:rPr lang="sv-SE" sz="2400" dirty="0">
                <a:latin typeface="Calibri"/>
                <a:cs typeface="Calibri"/>
              </a:rPr>
              <a:t>f</a:t>
            </a:r>
            <a:r>
              <a:rPr lang="sv-SE" sz="2400" dirty="0" smtClean="0">
                <a:latin typeface="Calibri"/>
                <a:cs typeface="Calibri"/>
              </a:rPr>
              <a:t>örbättrar skolresultat </a:t>
            </a:r>
            <a:endParaRPr lang="sv-SE" sz="2400" dirty="0" smtClean="0">
              <a:latin typeface="Calibri"/>
              <a:cs typeface="Calibri"/>
            </a:endParaRPr>
          </a:p>
        </p:txBody>
      </p:sp>
      <p:pic>
        <p:nvPicPr>
          <p:cNvPr id="4" name="Bildobjekt 3" descr="hippocampus 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088232" cy="1728192"/>
          </a:xfrm>
          <a:prstGeom prst="rect">
            <a:avLst/>
          </a:prstGeom>
        </p:spPr>
      </p:pic>
      <p:pic>
        <p:nvPicPr>
          <p:cNvPr id="5" name="Bildobjekt 4" descr="sls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21288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12"/>
    </mc:Choice>
    <mc:Fallback xmlns="">
      <p:transition xmlns:p14="http://schemas.microsoft.com/office/powerpoint/2010/main" spd="slow" advTm="1393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Autofit/>
          </a:bodyPr>
          <a:lstStyle/>
          <a:p>
            <a:pPr algn="l">
              <a:tabLst>
                <a:tab pos="2159000" algn="l"/>
              </a:tabLst>
            </a:pPr>
            <a:r>
              <a:rPr lang="sv-SE" sz="3200" dirty="0" smtClean="0">
                <a:latin typeface="+mn-lt"/>
              </a:rPr>
              <a:t>Fysisk aktivitet och skolprestationer </a:t>
            </a:r>
            <a:endParaRPr lang="sv-SE" sz="3200" dirty="0">
              <a:solidFill>
                <a:srgbClr val="000000"/>
              </a:solidFill>
              <a:latin typeface="+mn-lt"/>
              <a:cs typeface="Arial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3754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v-S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USA:s Socialstyrelse CDC 2010 :  </a:t>
            </a:r>
            <a:r>
              <a:rPr lang="sv-SE" sz="2800" dirty="0" smtClean="0">
                <a:latin typeface="+mn-lt"/>
              </a:rPr>
              <a:t>analys av </a:t>
            </a:r>
            <a:r>
              <a:rPr lang="sv-SE" sz="2800" dirty="0">
                <a:latin typeface="+mn-lt"/>
              </a:rPr>
              <a:t>43 </a:t>
            </a:r>
            <a:r>
              <a:rPr lang="sv-SE" sz="2800" dirty="0" smtClean="0">
                <a:latin typeface="+mn-lt"/>
              </a:rPr>
              <a:t> välgjorda och praktiskt genomförbara program (5-20 min) fysisk aktivitet per dag </a:t>
            </a:r>
          </a:p>
          <a:p>
            <a:pPr marL="0" indent="0">
              <a:buNone/>
            </a:pPr>
            <a:r>
              <a:rPr lang="sv-S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Utvärdering</a:t>
            </a:r>
            <a:r>
              <a:rPr lang="sv-SE" sz="2800" dirty="0" smtClean="0">
                <a:latin typeface="+mn-lt"/>
              </a:rPr>
              <a:t> resultat i matte &amp; språk, enkäter (motivation attityder koncentration social kontroll)</a:t>
            </a:r>
            <a:endParaRPr lang="sv-SE" sz="2800" b="1" dirty="0" smtClean="0">
              <a:latin typeface="+mn-lt"/>
            </a:endParaRPr>
          </a:p>
          <a:p>
            <a:pPr marL="0" indent="0">
              <a:buNone/>
            </a:pPr>
            <a:r>
              <a:rPr lang="sv-SE" sz="2800" b="1" dirty="0" smtClean="0">
                <a:latin typeface="+mn-lt"/>
              </a:rPr>
              <a:t>50,5% klar förbättring, 48% marginell förbättring 1,5 % försämring</a:t>
            </a:r>
            <a:endParaRPr lang="sv-SE" sz="2800" dirty="0">
              <a:latin typeface="+mn-lt"/>
            </a:endParaRPr>
          </a:p>
          <a:p>
            <a:pPr marL="0" lvl="0" indent="0">
              <a:buNone/>
            </a:pPr>
            <a:r>
              <a:rPr lang="sv-SE" sz="2600" b="1" dirty="0" err="1" smtClean="0">
                <a:latin typeface="+mn-lt"/>
              </a:rPr>
              <a:t>Bunkeflostudien</a:t>
            </a:r>
            <a:r>
              <a:rPr lang="sv-SE" sz="2600" dirty="0" smtClean="0">
                <a:latin typeface="+mn-lt"/>
              </a:rPr>
              <a:t> 40 min fysisk aktivitet </a:t>
            </a:r>
            <a:r>
              <a:rPr lang="sv-SE" sz="2600" dirty="0" err="1" smtClean="0">
                <a:latin typeface="+mn-lt"/>
              </a:rPr>
              <a:t>dgl</a:t>
            </a:r>
            <a:r>
              <a:rPr lang="sv-SE" sz="2600" dirty="0" smtClean="0">
                <a:latin typeface="+mn-lt"/>
              </a:rPr>
              <a:t>.  Många effekter på hälsa och skolresultat. Nu del av skolans program </a:t>
            </a:r>
          </a:p>
          <a:p>
            <a:pPr marL="0" lvl="0" indent="0">
              <a:buNone/>
            </a:pPr>
            <a:r>
              <a:rPr lang="sv-SE" sz="1900" b="1" i="1" dirty="0" smtClean="0">
                <a:solidFill>
                  <a:srgbClr val="FF0000"/>
                </a:solidFill>
                <a:latin typeface="Arial"/>
                <a:cs typeface="Arial"/>
              </a:rPr>
              <a:t>Coster et al </a:t>
            </a:r>
            <a:r>
              <a:rPr lang="it-IT" sz="1900" b="1" i="1" dirty="0" smtClean="0">
                <a:solidFill>
                  <a:srgbClr val="FF0000"/>
                </a:solidFill>
                <a:latin typeface="Arial"/>
                <a:cs typeface="Arial"/>
              </a:rPr>
              <a:t>Acta </a:t>
            </a:r>
            <a:r>
              <a:rPr lang="it-IT" sz="1900" b="1" i="1" dirty="0" err="1">
                <a:solidFill>
                  <a:srgbClr val="FF0000"/>
                </a:solidFill>
                <a:latin typeface="Arial"/>
                <a:cs typeface="Arial"/>
              </a:rPr>
              <a:t>Paediatrica</a:t>
            </a:r>
            <a:r>
              <a:rPr lang="it-IT" sz="1900" b="1" i="1" dirty="0">
                <a:solidFill>
                  <a:srgbClr val="FF0000"/>
                </a:solidFill>
                <a:latin typeface="Arial"/>
                <a:cs typeface="Arial"/>
              </a:rPr>
              <a:t>. 2018;107:1083-7</a:t>
            </a:r>
            <a:r>
              <a:rPr lang="it-IT" sz="1900" b="1" i="1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sv-SE" sz="2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Bildobjekt 3" descr="Skärmavbild 2018-09-06 kl. 21.2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51137"/>
            <a:ext cx="3691820" cy="149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"/>
    </mc:Choice>
    <mc:Fallback xmlns="">
      <p:transition xmlns:p14="http://schemas.microsoft.com/office/powerpoint/2010/main" spd="slow" advTm="3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l"/>
            <a:r>
              <a:rPr lang="sv-SE" sz="3200" dirty="0" smtClean="0"/>
              <a:t>Digital medier  och hälsa 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  <a:solidFill>
            <a:srgbClr val="D9D9D9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b="1" dirty="0" smtClean="0">
                <a:solidFill>
                  <a:srgbClr val="FF0000"/>
                </a:solidFill>
                <a:latin typeface="+mn-lt"/>
              </a:rPr>
              <a:t>Skärmen ett distraktionsmoment</a:t>
            </a:r>
          </a:p>
          <a:p>
            <a:r>
              <a:rPr lang="sv-SE" sz="2800" dirty="0" smtClean="0">
                <a:latin typeface="+mn-lt"/>
              </a:rPr>
              <a:t>Hög mobilaktivitet/dator försämrar uppmärksamhet, studieresultat och ger mer psykiska symptom</a:t>
            </a:r>
            <a:r>
              <a:rPr lang="sv-SE" sz="2400" dirty="0" smtClean="0">
                <a:latin typeface="+mn-lt"/>
              </a:rPr>
              <a:t> </a:t>
            </a:r>
            <a:r>
              <a:rPr lang="en-US" sz="1600" i="1" dirty="0"/>
              <a:t>OECD </a:t>
            </a:r>
            <a:r>
              <a:rPr lang="en-US" sz="1400" i="1" dirty="0">
                <a:solidFill>
                  <a:srgbClr val="FF0000"/>
                </a:solidFill>
              </a:rPr>
              <a:t>(2015), Students, Computers and Learning: Making the Connection, PISA</a:t>
            </a:r>
            <a:r>
              <a:rPr lang="en-US" sz="1400" i="1" dirty="0"/>
              <a:t>, </a:t>
            </a:r>
            <a:endParaRPr lang="en-US" sz="1400" i="1" dirty="0" smtClean="0"/>
          </a:p>
          <a:p>
            <a:r>
              <a:rPr lang="en-US" sz="2800" dirty="0" err="1" smtClean="0">
                <a:latin typeface="Calibri"/>
                <a:cs typeface="Calibri"/>
              </a:rPr>
              <a:t>Tid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för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skolarbete</a:t>
            </a:r>
            <a:r>
              <a:rPr lang="en-US" sz="2800" dirty="0">
                <a:latin typeface="Calibri"/>
                <a:cs typeface="Calibri"/>
              </a:rPr>
              <a:t>, </a:t>
            </a:r>
            <a:r>
              <a:rPr lang="en-US" sz="2800" dirty="0" err="1">
                <a:latin typeface="Calibri"/>
                <a:cs typeface="Calibri"/>
              </a:rPr>
              <a:t>sömn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och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fysisk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aktivitet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minskar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när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skärmtiden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ökar</a:t>
            </a:r>
            <a:r>
              <a:rPr lang="en-US" sz="2800" dirty="0" smtClean="0">
                <a:latin typeface="Calibri"/>
                <a:cs typeface="Calibri"/>
              </a:rPr>
              <a:t> risk </a:t>
            </a:r>
            <a:r>
              <a:rPr lang="en-US" sz="2800" dirty="0" err="1" smtClean="0">
                <a:latin typeface="Calibri"/>
                <a:cs typeface="Calibri"/>
              </a:rPr>
              <a:t>för</a:t>
            </a:r>
            <a:r>
              <a:rPr lang="en-US" sz="2800" dirty="0" smtClean="0">
                <a:latin typeface="Calibri"/>
                <a:cs typeface="Calibri"/>
              </a:rPr>
              <a:t> “addiction” 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r>
              <a:rPr lang="en-US" sz="1400" i="1" dirty="0" smtClean="0">
                <a:solidFill>
                  <a:srgbClr val="FF0000"/>
                </a:solidFill>
              </a:rPr>
              <a:t>Reid et </a:t>
            </a:r>
            <a:r>
              <a:rPr lang="en-US" sz="1400" i="1" dirty="0">
                <a:solidFill>
                  <a:srgbClr val="FF0000"/>
                </a:solidFill>
              </a:rPr>
              <a:t>al. Children and adolescents and digital media. Pediatrics 2016;138:e20162593)</a:t>
            </a:r>
            <a:r>
              <a:rPr lang="en-US" sz="1600" i="1" dirty="0"/>
              <a:t>. </a:t>
            </a:r>
            <a:endParaRPr lang="en-US" sz="1600" dirty="0"/>
          </a:p>
          <a:p>
            <a:endParaRPr lang="sv-SE" sz="1600" dirty="0" smtClean="0">
              <a:latin typeface="+mn-lt"/>
            </a:endParaRPr>
          </a:p>
          <a:p>
            <a:r>
              <a:rPr lang="sv-SE" sz="2400" dirty="0" err="1" smtClean="0">
                <a:solidFill>
                  <a:srgbClr val="FF0000"/>
                </a:solidFill>
                <a:latin typeface="+mn-lt"/>
              </a:rPr>
              <a:t>Arts&amp;Hearts</a:t>
            </a:r>
            <a:r>
              <a:rPr lang="sv-SE" sz="24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sv-SE" sz="2800" dirty="0" smtClean="0">
                <a:latin typeface="+mn-lt"/>
              </a:rPr>
              <a:t>föräldraguide för balans mellan digital tid och hälsoaktiviteter </a:t>
            </a:r>
          </a:p>
        </p:txBody>
      </p:sp>
      <p:pic>
        <p:nvPicPr>
          <p:cNvPr id="2" name="Bildobjekt 1" descr="no ph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2656"/>
            <a:ext cx="1296144" cy="1296144"/>
          </a:xfrm>
          <a:prstGeom prst="rect">
            <a:avLst/>
          </a:prstGeom>
        </p:spPr>
      </p:pic>
      <p:pic>
        <p:nvPicPr>
          <p:cNvPr id="7" name="Bildobjekt 6" descr="sl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21288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xmlns:p14="http://schemas.microsoft.com/office/powerpoint/2010/main" spd="slow" advTm="273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6388" y="260648"/>
            <a:ext cx="8229600" cy="1008112"/>
          </a:xfr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pPr lvl="0"/>
            <a:r>
              <a:rPr lang="sv-SE" sz="2800" dirty="0" smtClean="0">
                <a:latin typeface="Arial"/>
                <a:cs typeface="Arial"/>
              </a:rPr>
              <a:t>Livskunskapsprogram</a:t>
            </a:r>
            <a:r>
              <a:rPr lang="sv-SE" sz="2800" dirty="0"/>
              <a:t> </a:t>
            </a:r>
            <a:r>
              <a:rPr lang="sv-SE" sz="2800" dirty="0" smtClean="0"/>
              <a:t>stärka självkänsla </a:t>
            </a:r>
            <a:r>
              <a:rPr lang="sv-SE" sz="2800" dirty="0"/>
              <a:t>hantera </a:t>
            </a:r>
            <a:r>
              <a:rPr lang="sv-SE" sz="2800" dirty="0" smtClean="0"/>
              <a:t>stress/sociala relationer</a:t>
            </a:r>
            <a:endParaRPr lang="sv-SE" sz="2800" b="1" dirty="0">
              <a:latin typeface="Arial"/>
              <a:cs typeface="Arial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539552" y="1600201"/>
            <a:ext cx="8296436" cy="4061048"/>
          </a:xfrm>
          <a:solidFill>
            <a:srgbClr val="D9D9D9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6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YAM </a:t>
            </a:r>
            <a:r>
              <a:rPr lang="sv-SE" sz="26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– </a:t>
            </a:r>
            <a:r>
              <a:rPr lang="sv-SE" sz="2600" b="1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Youth</a:t>
            </a:r>
            <a:r>
              <a:rPr lang="sv-SE" sz="26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</a:t>
            </a:r>
            <a:r>
              <a:rPr lang="sv-SE" sz="2600" b="1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Awareness</a:t>
            </a:r>
            <a:r>
              <a:rPr lang="sv-SE" sz="26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Mental  </a:t>
            </a:r>
            <a:r>
              <a:rPr lang="sv-SE" sz="26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Health </a:t>
            </a:r>
            <a:endParaRPr lang="sv-SE" sz="2600" b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sv-SE" sz="2400" dirty="0" smtClean="0">
                <a:latin typeface="Calibri"/>
                <a:cs typeface="Calibri"/>
              </a:rPr>
              <a:t>SBU : förebygger </a:t>
            </a:r>
            <a:r>
              <a:rPr lang="sv-SE" sz="2400" dirty="0">
                <a:latin typeface="Calibri"/>
                <a:cs typeface="Calibri"/>
              </a:rPr>
              <a:t>suicid och självskadebeteende – minskar risken med upp till 50%. </a:t>
            </a:r>
            <a:r>
              <a:rPr lang="sv-SE" sz="2400" dirty="0" smtClean="0">
                <a:latin typeface="Calibri"/>
                <a:cs typeface="Calibri"/>
              </a:rPr>
              <a:t>Fem interaktiva </a:t>
            </a:r>
            <a:r>
              <a:rPr lang="sv-SE" sz="2400" dirty="0">
                <a:latin typeface="Calibri"/>
                <a:cs typeface="Calibri"/>
              </a:rPr>
              <a:t>sessioner på </a:t>
            </a:r>
            <a:r>
              <a:rPr lang="sv-SE" sz="2400" dirty="0" smtClean="0">
                <a:latin typeface="Calibri"/>
                <a:cs typeface="Calibri"/>
              </a:rPr>
              <a:t>högstadiet.</a:t>
            </a:r>
          </a:p>
          <a:p>
            <a:pPr marL="0" indent="0">
              <a:buNone/>
            </a:pPr>
            <a:r>
              <a:rPr lang="sv-SE" sz="2400" b="1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Go</a:t>
            </a:r>
            <a:r>
              <a:rPr lang="sv-SE" sz="2600" b="1" dirty="0" err="1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od</a:t>
            </a:r>
            <a:r>
              <a:rPr lang="sv-SE" sz="2600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</a:t>
            </a:r>
            <a:r>
              <a:rPr lang="sv-SE" sz="2600" b="1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Behaviour</a:t>
            </a:r>
            <a:r>
              <a:rPr lang="sv-SE" sz="2600" b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Game </a:t>
            </a:r>
            <a:r>
              <a:rPr lang="mr-IN" sz="2400" dirty="0" smtClean="0">
                <a:latin typeface="Calibri"/>
                <a:cs typeface="Calibri"/>
              </a:rPr>
              <a:t>–</a:t>
            </a:r>
            <a:r>
              <a:rPr lang="sv-SE" sz="2400" dirty="0" smtClean="0">
                <a:latin typeface="Calibri"/>
                <a:cs typeface="Calibri"/>
              </a:rPr>
              <a:t> </a:t>
            </a:r>
            <a:r>
              <a:rPr lang="sv-SE" sz="2400" dirty="0">
                <a:latin typeface="Calibri"/>
                <a:cs typeface="Calibri"/>
              </a:rPr>
              <a:t>Klassrumsbaserat </a:t>
            </a:r>
            <a:r>
              <a:rPr lang="sv-SE" sz="2400" dirty="0" smtClean="0">
                <a:latin typeface="Calibri"/>
                <a:cs typeface="Calibri"/>
              </a:rPr>
              <a:t>program </a:t>
            </a:r>
            <a:r>
              <a:rPr lang="sv-SE" sz="2400" dirty="0">
                <a:latin typeface="Calibri"/>
                <a:cs typeface="Calibri"/>
              </a:rPr>
              <a:t>i åk 1 </a:t>
            </a:r>
            <a:r>
              <a:rPr lang="sv-SE" sz="2400" dirty="0" smtClean="0">
                <a:latin typeface="Calibri"/>
                <a:cs typeface="Calibri"/>
              </a:rPr>
              <a:t>-2 främja sociala normer/ inlärning </a:t>
            </a:r>
          </a:p>
          <a:p>
            <a:pPr marL="0" indent="0">
              <a:buNone/>
            </a:pPr>
            <a:r>
              <a:rPr lang="sv-SE" sz="2400" b="1" dirty="0" smtClean="0">
                <a:solidFill>
                  <a:srgbClr val="FF0000"/>
                </a:solidFill>
                <a:latin typeface="Calibri"/>
                <a:cs typeface="Calibri"/>
              </a:rPr>
              <a:t>Uppföljning </a:t>
            </a:r>
            <a:r>
              <a:rPr lang="sv-SE" sz="2400" b="1" dirty="0">
                <a:solidFill>
                  <a:srgbClr val="FF0000"/>
                </a:solidFill>
                <a:latin typeface="Calibri"/>
                <a:cs typeface="Calibri"/>
              </a:rPr>
              <a:t>vid 19 – 22 års ålder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400" b="1" dirty="0">
                <a:latin typeface="Calibri"/>
                <a:cs typeface="Calibri"/>
              </a:rPr>
              <a:t>62% fler </a:t>
            </a:r>
            <a:r>
              <a:rPr lang="sv-SE" sz="2400" dirty="0">
                <a:latin typeface="Calibri"/>
                <a:cs typeface="Calibri"/>
              </a:rPr>
              <a:t>går på högskola, </a:t>
            </a:r>
            <a:r>
              <a:rPr lang="sv-SE" sz="2400" b="1" dirty="0">
                <a:latin typeface="Calibri"/>
                <a:cs typeface="Calibri"/>
              </a:rPr>
              <a:t>21%</a:t>
            </a:r>
            <a:r>
              <a:rPr lang="sv-SE" sz="2400" dirty="0">
                <a:latin typeface="Calibri"/>
                <a:cs typeface="Calibri"/>
              </a:rPr>
              <a:t> flera går ut </a:t>
            </a:r>
            <a:r>
              <a:rPr lang="sv-SE" sz="2400" dirty="0" smtClean="0">
                <a:latin typeface="Calibri"/>
                <a:cs typeface="Calibri"/>
              </a:rPr>
              <a:t>high-school</a:t>
            </a:r>
            <a:r>
              <a:rPr lang="sv-SE" sz="2400" dirty="0">
                <a:latin typeface="Calibri"/>
                <a:cs typeface="Calibri"/>
              </a:rPr>
              <a:t>, </a:t>
            </a:r>
            <a:r>
              <a:rPr lang="sv-SE" sz="2400" b="1" dirty="0">
                <a:latin typeface="Calibri"/>
                <a:cs typeface="Calibri"/>
              </a:rPr>
              <a:t>36% </a:t>
            </a:r>
            <a:r>
              <a:rPr lang="sv-SE" sz="2400" dirty="0">
                <a:latin typeface="Calibri"/>
                <a:cs typeface="Calibri"/>
              </a:rPr>
              <a:t>färre  behövde  </a:t>
            </a:r>
            <a:r>
              <a:rPr lang="sv-SE" sz="2400" dirty="0" smtClean="0">
                <a:latin typeface="Calibri"/>
                <a:cs typeface="Calibri"/>
              </a:rPr>
              <a:t>åtgärdsprogram </a:t>
            </a:r>
            <a:r>
              <a:rPr lang="sv-SE" sz="2400" b="1" dirty="0" smtClean="0">
                <a:latin typeface="Calibri"/>
                <a:cs typeface="Calibri"/>
              </a:rPr>
              <a:t>50</a:t>
            </a:r>
            <a:r>
              <a:rPr lang="sv-SE" sz="2400" b="1" dirty="0">
                <a:latin typeface="Calibri"/>
                <a:cs typeface="Calibri"/>
              </a:rPr>
              <a:t>% </a:t>
            </a:r>
            <a:r>
              <a:rPr lang="sv-SE" sz="2400" dirty="0">
                <a:latin typeface="Calibri"/>
                <a:cs typeface="Calibri"/>
              </a:rPr>
              <a:t>reduktion narkotikabruk </a:t>
            </a:r>
            <a:r>
              <a:rPr lang="sv-SE" sz="2400" b="1" dirty="0">
                <a:latin typeface="Calibri"/>
                <a:cs typeface="Calibri"/>
              </a:rPr>
              <a:t>26% </a:t>
            </a:r>
            <a:r>
              <a:rPr lang="sv-SE" sz="2400" dirty="0">
                <a:latin typeface="Calibri"/>
                <a:cs typeface="Calibri"/>
              </a:rPr>
              <a:t>reduktion rökning</a:t>
            </a:r>
          </a:p>
          <a:p>
            <a:pPr marL="0" indent="0">
              <a:buNone/>
            </a:pPr>
            <a:r>
              <a:rPr lang="sv-SE" sz="2400" dirty="0" smtClean="0">
                <a:latin typeface="Calibri"/>
                <a:cs typeface="Calibri"/>
              </a:rPr>
              <a:t>SBU: förebygger självskadebeteende</a:t>
            </a:r>
            <a:endParaRPr lang="sv-SE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sv-SE" sz="2400" i="1" dirty="0" smtClean="0">
                <a:latin typeface="Calibri"/>
                <a:cs typeface="Calibri"/>
              </a:rPr>
              <a:t> </a:t>
            </a:r>
            <a:endParaRPr lang="sv-SE" sz="2400" i="1" dirty="0">
              <a:latin typeface="Calibri"/>
              <a:cs typeface="Calibri"/>
            </a:endParaRPr>
          </a:p>
        </p:txBody>
      </p:sp>
      <p:pic>
        <p:nvPicPr>
          <p:cNvPr id="5" name="Bildobjekt 4" descr="sl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21288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"/>
    </mc:Choice>
    <mc:Fallback xmlns="">
      <p:transition xmlns:p14="http://schemas.microsoft.com/office/powerpoint/2010/main" spd="slow" advTm="22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8600" cy="93538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Skolan har en nyckelroll för att främja  psykisk hälsa</a:t>
            </a:r>
            <a:endParaRPr lang="sv-SE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Symbol" pitchFamily="1" charset="2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7848600" cy="4104456"/>
          </a:xfrm>
          <a:solidFill>
            <a:srgbClr val="D9D9D9"/>
          </a:solidFill>
        </p:spPr>
        <p:txBody>
          <a:bodyPr rtlCol="0">
            <a:noAutofit/>
          </a:bodyPr>
          <a:lstStyle/>
          <a:p>
            <a:r>
              <a:rPr lang="sv-SE" sz="2400" dirty="0">
                <a:latin typeface="Calibri"/>
                <a:cs typeface="Calibri"/>
              </a:rPr>
              <a:t>Anpassa kunskaps- och betygskrav till ungas individuella </a:t>
            </a:r>
            <a:r>
              <a:rPr lang="sv-SE" sz="2400" dirty="0" smtClean="0">
                <a:latin typeface="Calibri"/>
                <a:cs typeface="Calibri"/>
              </a:rPr>
              <a:t>förutsättningar gärna i tvärprofessionell samverkan </a:t>
            </a:r>
            <a:endParaRPr lang="sv-SE" sz="2400" dirty="0" smtClean="0">
              <a:latin typeface="Calibri"/>
              <a:cs typeface="Calibri"/>
            </a:endParaRPr>
          </a:p>
          <a:p>
            <a:r>
              <a:rPr lang="sv-SE" sz="2400" dirty="0" smtClean="0">
                <a:latin typeface="Calibri"/>
                <a:cs typeface="Calibri"/>
              </a:rPr>
              <a:t>Lärar- och </a:t>
            </a:r>
            <a:r>
              <a:rPr lang="sv-SE" sz="2400" dirty="0" err="1" smtClean="0">
                <a:latin typeface="Calibri"/>
                <a:cs typeface="Calibri"/>
              </a:rPr>
              <a:t>rektorsutbildninar</a:t>
            </a:r>
            <a:r>
              <a:rPr lang="sv-SE" sz="2400" dirty="0" smtClean="0">
                <a:latin typeface="Calibri"/>
                <a:cs typeface="Calibri"/>
              </a:rPr>
              <a:t> bör ge grundläggande kunskap om vanliga funktionsnedsättningar /hälsoproblem </a:t>
            </a:r>
          </a:p>
          <a:p>
            <a:r>
              <a:rPr lang="sv-SE" sz="2400" dirty="0" smtClean="0">
                <a:latin typeface="Calibri"/>
                <a:cs typeface="Calibri"/>
              </a:rPr>
              <a:t>Tydliggöra vikten att tidigt hitta och hjälpa barn med risk för </a:t>
            </a:r>
            <a:r>
              <a:rPr lang="sv-SE" sz="2400" dirty="0" smtClean="0">
                <a:latin typeface="Calibri"/>
                <a:cs typeface="Calibri"/>
              </a:rPr>
              <a:t>skolmisslyckanden </a:t>
            </a:r>
            <a:r>
              <a:rPr lang="sv-SE" sz="2400" dirty="0" smtClean="0">
                <a:latin typeface="Calibri"/>
                <a:cs typeface="Calibri"/>
              </a:rPr>
              <a:t>/ psykisk ohälsa</a:t>
            </a:r>
          </a:p>
          <a:p>
            <a:pPr marL="0" indent="0">
              <a:buNone/>
            </a:pPr>
            <a:r>
              <a:rPr lang="sv-SE" sz="2400" b="1" dirty="0" smtClean="0">
                <a:solidFill>
                  <a:srgbClr val="FF0000"/>
                </a:solidFill>
                <a:latin typeface="Calibri"/>
                <a:cs typeface="Calibri"/>
              </a:rPr>
              <a:t>För beslutsfattare /politiker </a:t>
            </a:r>
          </a:p>
          <a:p>
            <a:r>
              <a:rPr lang="sv-SE" sz="2400" dirty="0" smtClean="0">
                <a:latin typeface="Calibri"/>
                <a:cs typeface="Calibri"/>
              </a:rPr>
              <a:t>hitta fungerande former  </a:t>
            </a:r>
            <a:r>
              <a:rPr lang="sv-SE" sz="2400" dirty="0">
                <a:latin typeface="Calibri"/>
                <a:cs typeface="Calibri"/>
              </a:rPr>
              <a:t>samverkan mellan hälso-sjukvård, elevhälsa och forskare inom folkhälsa och utvecklingsbiologi</a:t>
            </a:r>
          </a:p>
          <a:p>
            <a:endParaRPr lang="sv-SE" sz="2400" dirty="0">
              <a:latin typeface="Calibri"/>
              <a:cs typeface="Calibri"/>
            </a:endParaRPr>
          </a:p>
        </p:txBody>
      </p:sp>
      <p:pic>
        <p:nvPicPr>
          <p:cNvPr id="5" name="Bildobjekt 4" descr="sl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021288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6"/>
    </mc:Choice>
    <mc:Fallback xmlns="">
      <p:transition xmlns:p14="http://schemas.microsoft.com/office/powerpoint/2010/main" spd="slow" advTm="136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blipFill rotWithShape="1">
            <a:blip r:embed="rId2">
              <a:alphaModFix amt="42000"/>
            </a:blip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i="1" dirty="0" smtClean="0">
                <a:solidFill>
                  <a:srgbClr val="000000"/>
                </a:solidFill>
                <a:latin typeface="Arial"/>
                <a:cs typeface="Arial"/>
              </a:rPr>
              <a:t>Flertalet skolor saknar förebyggande  program visar enkät</a:t>
            </a:r>
            <a:endParaRPr lang="sv-SE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9036050" cy="3052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v-SE" altLang="sv-SE" i="1" smtClean="0"/>
              <a:t> </a:t>
            </a:r>
            <a:endParaRPr lang="sv-SE" altLang="sv-SE" smtClean="0"/>
          </a:p>
        </p:txBody>
      </p:sp>
      <p:pic>
        <p:nvPicPr>
          <p:cNvPr id="2" name="Bildobjekt 1" descr="Skärmavbild 2020-09-09 kl. 00.26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1"/>
            <a:ext cx="8712968" cy="3672408"/>
          </a:xfrm>
          <a:prstGeom prst="rect">
            <a:avLst/>
          </a:prstGeom>
        </p:spPr>
      </p:pic>
      <p:sp>
        <p:nvSpPr>
          <p:cNvPr id="10245" name="textruta 2"/>
          <p:cNvSpPr txBox="1">
            <a:spLocks noChangeArrowheads="1"/>
          </p:cNvSpPr>
          <p:nvPr/>
        </p:nvSpPr>
        <p:spPr bwMode="auto">
          <a:xfrm>
            <a:off x="1835696" y="5013176"/>
            <a:ext cx="5269316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2000" dirty="0" smtClean="0">
                <a:effectLst/>
                <a:latin typeface="Verdana"/>
              </a:rPr>
              <a:t>Skolläkarföreningens enkät omfattande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2000" dirty="0" smtClean="0">
                <a:effectLst/>
                <a:latin typeface="Verdana"/>
              </a:rPr>
              <a:t>200 000 elever i c:a 400 skolor 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2000" dirty="0" smtClean="0">
                <a:effectLst/>
                <a:latin typeface="Verdana"/>
              </a:rPr>
              <a:t> Läkartidningen 36/2015</a:t>
            </a:r>
            <a:r>
              <a:rPr lang="sv-SE" altLang="sv-SE" sz="2000" dirty="0" smtClean="0">
                <a:solidFill>
                  <a:schemeClr val="accent1"/>
                </a:solidFill>
                <a:effectLst/>
                <a:latin typeface="Verdana"/>
              </a:rPr>
              <a:t> </a:t>
            </a:r>
            <a:endParaRPr lang="sv-SE" altLang="sv-SE" sz="2000" dirty="0" smtClean="0"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7306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"/>
    </mc:Choice>
    <mc:Fallback xmlns="">
      <p:transition xmlns:p14="http://schemas.microsoft.com/office/powerpoint/2010/main" spd="slow" advTm="9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 länkar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r>
              <a:rPr lang="sv-SE" sz="2800" dirty="0" smtClean="0"/>
              <a:t>Vill du bidra till kraftsamlingen </a:t>
            </a:r>
            <a:r>
              <a:rPr lang="mr-IN" sz="2800" dirty="0" smtClean="0"/>
              <a:t>–</a:t>
            </a:r>
            <a:r>
              <a:rPr lang="sv-SE" sz="2800" dirty="0" smtClean="0"/>
              <a:t> mejla </a:t>
            </a:r>
          </a:p>
          <a:p>
            <a:pPr marL="0" indent="0">
              <a:buNone/>
            </a:pPr>
            <a:r>
              <a:rPr lang="sv-SE" sz="2800" u="sng" dirty="0" err="1">
                <a:solidFill>
                  <a:srgbClr val="0000FF"/>
                </a:solidFill>
              </a:rPr>
              <a:t>o</a:t>
            </a:r>
            <a:r>
              <a:rPr lang="sv-SE" sz="2800" u="sng" dirty="0" err="1" smtClean="0">
                <a:solidFill>
                  <a:srgbClr val="0000FF"/>
                </a:solidFill>
              </a:rPr>
              <a:t>rdforande</a:t>
            </a:r>
            <a:r>
              <a:rPr lang="sv-SE" sz="2800" u="sng" dirty="0" smtClean="0">
                <a:solidFill>
                  <a:srgbClr val="0000FF"/>
                </a:solidFill>
              </a:rPr>
              <a:t> @</a:t>
            </a:r>
            <a:r>
              <a:rPr lang="sv-SE" sz="2800" u="sng" dirty="0" err="1" smtClean="0">
                <a:solidFill>
                  <a:srgbClr val="0000FF"/>
                </a:solidFill>
              </a:rPr>
              <a:t>skollakarforeningen.se</a:t>
            </a:r>
            <a:endParaRPr lang="sv-SE" sz="2800" u="sng" dirty="0" smtClean="0">
              <a:solidFill>
                <a:srgbClr val="0000FF"/>
              </a:solidFill>
            </a:endParaRPr>
          </a:p>
          <a:p>
            <a:pPr lvl="0"/>
            <a:endParaRPr lang="sv-SE" sz="2800" i="1" dirty="0" smtClean="0"/>
          </a:p>
          <a:p>
            <a:pPr lvl="0"/>
            <a:r>
              <a:rPr lang="sv-SE" sz="2800" dirty="0" smtClean="0"/>
              <a:t>Fysisk </a:t>
            </a:r>
            <a:r>
              <a:rPr lang="sv-SE" sz="2800" dirty="0" err="1" smtClean="0"/>
              <a:t>activitet</a:t>
            </a:r>
            <a:r>
              <a:rPr lang="sv-SE" sz="2800" dirty="0" smtClean="0"/>
              <a:t> </a:t>
            </a:r>
            <a:r>
              <a:rPr lang="sv-SE" sz="2800" i="1" dirty="0" smtClean="0"/>
              <a:t>2018 </a:t>
            </a:r>
            <a:r>
              <a:rPr lang="sv-SE" sz="2800" i="1" dirty="0" err="1"/>
              <a:t>Physical</a:t>
            </a:r>
            <a:r>
              <a:rPr lang="sv-SE" sz="2800" i="1" dirty="0"/>
              <a:t> </a:t>
            </a:r>
            <a:r>
              <a:rPr lang="sv-SE" sz="2800" i="1" dirty="0" err="1"/>
              <a:t>Activity</a:t>
            </a:r>
            <a:r>
              <a:rPr lang="sv-SE" sz="2800" i="1" dirty="0"/>
              <a:t> </a:t>
            </a:r>
            <a:r>
              <a:rPr lang="sv-SE" sz="2800" i="1" dirty="0" err="1"/>
              <a:t>Guidelines</a:t>
            </a:r>
            <a:r>
              <a:rPr lang="sv-SE" sz="2800" i="1" dirty="0"/>
              <a:t> </a:t>
            </a:r>
            <a:r>
              <a:rPr lang="sv-SE" sz="2800" i="1" dirty="0" err="1"/>
              <a:t>Advisory</a:t>
            </a:r>
            <a:r>
              <a:rPr lang="sv-SE" sz="2800" i="1" dirty="0"/>
              <a:t> </a:t>
            </a:r>
            <a:r>
              <a:rPr lang="sv-SE" sz="2800" i="1" dirty="0" err="1"/>
              <a:t>Committee</a:t>
            </a:r>
            <a:r>
              <a:rPr lang="sv-SE" sz="2800" i="1" dirty="0"/>
              <a:t>.</a:t>
            </a:r>
            <a:endParaRPr lang="sv-SE" sz="2800" dirty="0"/>
          </a:p>
          <a:p>
            <a:endParaRPr lang="sv-SE" sz="2800" dirty="0" smtClean="0"/>
          </a:p>
          <a:p>
            <a:r>
              <a:rPr lang="sv-SE" sz="2800" dirty="0" smtClean="0"/>
              <a:t>Föräldraguiden </a:t>
            </a:r>
            <a:r>
              <a:rPr lang="sv-SE" sz="2800" dirty="0" err="1" smtClean="0"/>
              <a:t>Medietid</a:t>
            </a:r>
            <a:endParaRPr lang="sv-SE" sz="2800" dirty="0" smtClean="0"/>
          </a:p>
          <a:p>
            <a:r>
              <a:rPr lang="sv-SE" sz="2800" u="sng" dirty="0" err="1">
                <a:solidFill>
                  <a:srgbClr val="0000FF"/>
                </a:solidFill>
              </a:rPr>
              <a:t>https</a:t>
            </a:r>
            <a:r>
              <a:rPr lang="sv-SE" sz="2800" u="sng" dirty="0">
                <a:solidFill>
                  <a:srgbClr val="0000FF"/>
                </a:solidFill>
              </a:rPr>
              <a:t>://</a:t>
            </a:r>
            <a:r>
              <a:rPr lang="sv-SE" sz="2800" u="sng" dirty="0" err="1">
                <a:solidFill>
                  <a:srgbClr val="0000FF"/>
                </a:solidFill>
              </a:rPr>
              <a:t>detsynsinte.se</a:t>
            </a:r>
            <a:r>
              <a:rPr lang="sv-SE" sz="2800" u="sng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1312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/>
              <a:t>Vad kännetecknar framgångsrika hälsoinitiativ?</a:t>
            </a:r>
            <a:endParaRPr lang="sv-SE" sz="3600" dirty="0"/>
          </a:p>
        </p:txBody>
      </p:sp>
      <p:sp>
        <p:nvSpPr>
          <p:cNvPr id="8" name="Ned 7"/>
          <p:cNvSpPr/>
          <p:nvPr/>
        </p:nvSpPr>
        <p:spPr>
          <a:xfrm>
            <a:off x="915117" y="2348880"/>
            <a:ext cx="1352627" cy="2448272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945179" y="2492896"/>
            <a:ext cx="159606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 smtClean="0"/>
              <a:t>professioner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043608" y="3140968"/>
            <a:ext cx="1111152" cy="400110"/>
          </a:xfrm>
          <a:prstGeom prst="rect">
            <a:avLst/>
          </a:prstGeom>
          <a:solidFill>
            <a:srgbClr val="FDEADA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/>
              <a:t>f</a:t>
            </a:r>
            <a:r>
              <a:rPr lang="sv-SE" dirty="0" smtClean="0"/>
              <a:t>orskare 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66782" y="4829090"/>
            <a:ext cx="1752854" cy="400110"/>
          </a:xfrm>
          <a:prstGeom prst="rect">
            <a:avLst/>
          </a:prstGeom>
          <a:solidFill>
            <a:srgbClr val="FDEADA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dirty="0" smtClean="0"/>
              <a:t>Beslutsfattare </a:t>
            </a:r>
            <a:endParaRPr lang="sv-SE" dirty="0"/>
          </a:p>
        </p:txBody>
      </p:sp>
      <p:sp>
        <p:nvSpPr>
          <p:cNvPr id="12" name="Vänster-höger-upp 11"/>
          <p:cNvSpPr/>
          <p:nvPr/>
        </p:nvSpPr>
        <p:spPr>
          <a:xfrm rot="10800000">
            <a:off x="5406842" y="2708921"/>
            <a:ext cx="1504184" cy="1728192"/>
          </a:xfrm>
          <a:prstGeom prst="leftRightUp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6948264" y="2636912"/>
            <a:ext cx="1239767" cy="636072"/>
          </a:xfrm>
          <a:prstGeom prst="rect">
            <a:avLst/>
          </a:prstGeom>
          <a:solidFill>
            <a:srgbClr val="FDEADA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  <a:buNone/>
            </a:pPr>
            <a:r>
              <a:rPr lang="sv-SE" dirty="0" smtClean="0"/>
              <a:t>Bevisade </a:t>
            </a:r>
          </a:p>
          <a:p>
            <a:pPr>
              <a:lnSpc>
                <a:spcPct val="60000"/>
              </a:lnSpc>
              <a:buNone/>
            </a:pPr>
            <a:r>
              <a:rPr lang="sv-SE" dirty="0"/>
              <a:t>e</a:t>
            </a:r>
            <a:r>
              <a:rPr lang="sv-SE" dirty="0" smtClean="0"/>
              <a:t>ffekter 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5040052" y="4581128"/>
            <a:ext cx="2237762" cy="297517"/>
          </a:xfrm>
          <a:prstGeom prst="rect">
            <a:avLst/>
          </a:prstGeom>
          <a:solidFill>
            <a:srgbClr val="FDEADA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  <a:buNone/>
            </a:pPr>
            <a:r>
              <a:rPr lang="sv-SE" dirty="0" smtClean="0"/>
              <a:t>Konkreta åtgärder </a:t>
            </a:r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5225525" y="1772816"/>
            <a:ext cx="1866817" cy="636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  <a:buNone/>
            </a:pPr>
            <a:r>
              <a:rPr lang="sv-SE" dirty="0" smtClean="0"/>
              <a:t>Kunskapsstyrd </a:t>
            </a:r>
          </a:p>
          <a:p>
            <a:pPr>
              <a:lnSpc>
                <a:spcPct val="60000"/>
              </a:lnSpc>
              <a:buNone/>
            </a:pPr>
            <a:r>
              <a:rPr lang="sv-SE" dirty="0" smtClean="0"/>
              <a:t>Handlingsplan 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347864" y="2708920"/>
            <a:ext cx="1944216" cy="482183"/>
          </a:xfrm>
          <a:prstGeom prst="rect">
            <a:avLst/>
          </a:prstGeom>
          <a:solidFill>
            <a:srgbClr val="FDEADA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  <a:buNone/>
            </a:pPr>
            <a:r>
              <a:rPr lang="sv-SE" dirty="0" smtClean="0"/>
              <a:t>Kända orsaker/samband</a:t>
            </a:r>
          </a:p>
        </p:txBody>
      </p:sp>
      <p:sp>
        <p:nvSpPr>
          <p:cNvPr id="19" name="Upp 18"/>
          <p:cNvSpPr/>
          <p:nvPr/>
        </p:nvSpPr>
        <p:spPr>
          <a:xfrm>
            <a:off x="323528" y="2420888"/>
            <a:ext cx="484632" cy="22025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/>
          <p:cNvSpPr txBox="1"/>
          <p:nvPr/>
        </p:nvSpPr>
        <p:spPr>
          <a:xfrm>
            <a:off x="395536" y="1844824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sv-SE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89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"/>
    </mc:Choice>
    <mc:Fallback xmlns="">
      <p:transition xmlns:p14="http://schemas.microsoft.com/office/powerpoint/2010/main" spd="slow" advTm="88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 smtClean="0"/>
              <a:t>Extra bilder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267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4"/>
    </mc:Choice>
    <mc:Fallback xmlns="">
      <p:transition xmlns:p14="http://schemas.microsoft.com/office/powerpoint/2010/main" spd="slow" advTm="420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blipFill rotWithShape="1">
            <a:blip r:embed="rId2">
              <a:alphaModFix amt="52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sv-SE" sz="2800" dirty="0" smtClean="0">
                <a:latin typeface="Calibri"/>
                <a:cs typeface="Calibri"/>
              </a:rPr>
              <a:t>Teamwork av verksamma läkare, forskare och företrädare för specialitetsföreningar  </a:t>
            </a:r>
            <a:endParaRPr lang="sv-SE" sz="2800" dirty="0">
              <a:latin typeface="Calibri"/>
              <a:cs typeface="Calibri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blipFill rotWithShape="1">
            <a:blip r:embed="rId3">
              <a:alphaModFix amt="48000"/>
            </a:blip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200" dirty="0" smtClean="0">
                <a:solidFill>
                  <a:srgbClr val="0000FF"/>
                </a:solidFill>
              </a:rPr>
              <a:t>Arbetsgrupp</a:t>
            </a:r>
          </a:p>
          <a:p>
            <a:pPr marL="0" indent="0">
              <a:buNone/>
            </a:pPr>
            <a:endParaRPr lang="sv-SE" sz="2200" dirty="0" smtClean="0">
              <a:solidFill>
                <a:srgbClr val="0000FF"/>
              </a:solidFill>
            </a:endParaRPr>
          </a:p>
          <a:p>
            <a:r>
              <a:rPr lang="sv-SE" sz="21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Doc</a:t>
            </a:r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Josef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Milerad (ordf. i arbetsgruppen) </a:t>
            </a:r>
          </a:p>
          <a:p>
            <a:r>
              <a:rPr lang="sv-SE" sz="21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Prof</a:t>
            </a:r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Bo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Runeson (vice ordf. SLS representant i arbetsgruppen) </a:t>
            </a:r>
          </a:p>
          <a:p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Dr  Margaretha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Leissner</a:t>
            </a:r>
          </a:p>
          <a:p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Med dr Maria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Unenge </a:t>
            </a:r>
            <a:r>
              <a:rPr lang="sv-SE" sz="2100" i="1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Hallerbäck</a:t>
            </a:r>
            <a:endParaRPr lang="sv-SE" sz="2100" i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Dr  Ylva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Norlander 	</a:t>
            </a:r>
          </a:p>
          <a:p>
            <a:r>
              <a:rPr lang="sv-SE" sz="21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Prof</a:t>
            </a:r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Elisabeth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Fernell  </a:t>
            </a:r>
          </a:p>
          <a:p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Dr Helka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Widengren </a:t>
            </a:r>
          </a:p>
          <a:p>
            <a:r>
              <a:rPr lang="sv-SE" sz="21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Doc</a:t>
            </a:r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Lars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Cernerud </a:t>
            </a:r>
          </a:p>
          <a:p>
            <a:r>
              <a:rPr lang="sv-SE" sz="2100" i="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Prof</a:t>
            </a:r>
            <a:r>
              <a:rPr lang="sv-SE" sz="21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 Laura </a:t>
            </a:r>
            <a:r>
              <a:rPr lang="sv-SE" sz="2100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Korhonen </a:t>
            </a:r>
          </a:p>
          <a:p>
            <a:endParaRPr lang="sv-S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blipFill rotWithShape="1">
            <a:blip r:embed="rId3">
              <a:alphaModFix amt="48000"/>
            </a:blip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sz="2200" dirty="0" smtClean="0">
                <a:solidFill>
                  <a:srgbClr val="0000FF"/>
                </a:solidFill>
              </a:rPr>
              <a:t>Referensgrupp</a:t>
            </a:r>
          </a:p>
          <a:p>
            <a:pPr marL="0" indent="0">
              <a:buNone/>
            </a:pPr>
            <a:endParaRPr lang="sv-SE" sz="2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sv-SE" sz="2200" i="1" dirty="0" err="1" smtClean="0">
                <a:solidFill>
                  <a:srgbClr val="17375E"/>
                </a:solidFill>
                <a:latin typeface="Calibri"/>
                <a:cs typeface="Calibri"/>
              </a:rPr>
              <a:t>Doc.Eva</a:t>
            </a: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Andersson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Med dr.  Sissela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Bergman Nutley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Prof. Anna </a:t>
            </a:r>
            <a:r>
              <a:rPr lang="sv-SE" sz="2200" i="1" dirty="0" err="1">
                <a:solidFill>
                  <a:srgbClr val="17375E"/>
                </a:solidFill>
                <a:latin typeface="Calibri"/>
                <a:cs typeface="Calibri"/>
              </a:rPr>
              <a:t>Sarkadi</a:t>
            </a:r>
            <a:endParaRPr lang="sv-SE" sz="2200" i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Med dr Charlotte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Nylander 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Prof. Magnus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Karlsson 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Prof. Hugo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Lagercrantz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Ordf. Per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Brolin 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Prof. Danuta </a:t>
            </a:r>
            <a:r>
              <a:rPr lang="sv-SE" sz="2200" i="1" dirty="0" err="1">
                <a:solidFill>
                  <a:srgbClr val="17375E"/>
                </a:solidFill>
                <a:latin typeface="Calibri"/>
                <a:cs typeface="Calibri"/>
              </a:rPr>
              <a:t>Wasserman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Doc. </a:t>
            </a:r>
            <a:r>
              <a:rPr lang="sv-SE" sz="2200" i="1" dirty="0" err="1" smtClean="0">
                <a:solidFill>
                  <a:srgbClr val="17375E"/>
                </a:solidFill>
                <a:latin typeface="Calibri"/>
                <a:cs typeface="Calibri"/>
              </a:rPr>
              <a:t>Gergö</a:t>
            </a: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lang="sv-SE" sz="2200" i="1" dirty="0" err="1">
                <a:solidFill>
                  <a:srgbClr val="17375E"/>
                </a:solidFill>
                <a:latin typeface="Calibri"/>
                <a:cs typeface="Calibri"/>
              </a:rPr>
              <a:t>Hadlaczky</a:t>
            </a:r>
            <a:endParaRPr lang="sv-SE" sz="2200" i="1" dirty="0">
              <a:solidFill>
                <a:srgbClr val="17375E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Ordf. Sara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Lundqvist 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Prof. Christopher 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Gillberg</a:t>
            </a:r>
          </a:p>
          <a:p>
            <a:pPr marL="0" indent="0">
              <a:buNone/>
            </a:pPr>
            <a:r>
              <a:rPr lang="sv-SE" sz="2200" i="1" dirty="0" smtClean="0">
                <a:solidFill>
                  <a:srgbClr val="17375E"/>
                </a:solidFill>
                <a:latin typeface="Calibri"/>
                <a:cs typeface="Calibri"/>
              </a:rPr>
              <a:t>Ordf. Lise</a:t>
            </a:r>
            <a:r>
              <a:rPr lang="sv-SE" sz="2200" i="1" dirty="0">
                <a:solidFill>
                  <a:srgbClr val="17375E"/>
                </a:solidFill>
                <a:latin typeface="Calibri"/>
                <a:cs typeface="Calibri"/>
              </a:rPr>
              <a:t>-Lotte Risö Bergerlind</a:t>
            </a:r>
          </a:p>
          <a:p>
            <a:pPr marL="0" indent="0">
              <a:buNone/>
            </a:pPr>
            <a:endParaRPr lang="sv-SE" sz="22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2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altLang="sv-SE" sz="3200" b="1" dirty="0" smtClean="0">
                <a:solidFill>
                  <a:schemeClr val="accent6"/>
                </a:solidFill>
              </a:rPr>
              <a:t/>
            </a:r>
            <a:br>
              <a:rPr lang="sv-SE" altLang="sv-SE" sz="3200" b="1" dirty="0" smtClean="0">
                <a:solidFill>
                  <a:schemeClr val="accent6"/>
                </a:solidFill>
              </a:rPr>
            </a:br>
            <a:r>
              <a:rPr lang="sv-SE" altLang="sv-SE" sz="3600" dirty="0" smtClean="0">
                <a:solidFill>
                  <a:srgbClr val="000000"/>
                </a:solidFill>
                <a:latin typeface="Arial"/>
                <a:cs typeface="Arial"/>
              </a:rPr>
              <a:t>Hur man lyckas med förebyggande och hälsofrämjande insatser </a:t>
            </a:r>
            <a:endParaRPr lang="sv-SE" altLang="sv-SE" sz="3600" dirty="0">
              <a:latin typeface="Arial"/>
              <a:cs typeface="Arial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611560" y="1981200"/>
            <a:ext cx="7776864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SzPct val="140000"/>
            </a:pPr>
            <a:r>
              <a:rPr lang="sv-SE" altLang="sv-SE" sz="2800" dirty="0">
                <a:latin typeface="+mn-lt"/>
              </a:rPr>
              <a:t>Svårt för enskilda </a:t>
            </a:r>
            <a:r>
              <a:rPr lang="sv-SE" altLang="sv-SE" sz="2800" dirty="0" smtClean="0">
                <a:latin typeface="+mn-lt"/>
              </a:rPr>
              <a:t>skolor </a:t>
            </a:r>
            <a:r>
              <a:rPr lang="sv-SE" altLang="sv-SE" sz="2800" dirty="0">
                <a:latin typeface="+mn-lt"/>
              </a:rPr>
              <a:t>att ha överblick över vad som är </a:t>
            </a:r>
            <a:r>
              <a:rPr lang="sv-SE" altLang="sv-SE" sz="2800" dirty="0" smtClean="0">
                <a:latin typeface="+mn-lt"/>
              </a:rPr>
              <a:t>effektivt. </a:t>
            </a:r>
            <a:r>
              <a:rPr lang="sv-SE" altLang="sv-SE" sz="2800" i="1" dirty="0" smtClean="0">
                <a:solidFill>
                  <a:srgbClr val="FF0000"/>
                </a:solidFill>
                <a:latin typeface="+mn-lt"/>
              </a:rPr>
              <a:t>Ta hjälp från kunskapsorganisationer som Elevhälsoportalen eller Folkhälsomyndigheten </a:t>
            </a:r>
            <a:endParaRPr lang="sv-SE" altLang="sv-SE" sz="2800" i="1" dirty="0">
              <a:solidFill>
                <a:srgbClr val="FF0000"/>
              </a:solidFill>
              <a:latin typeface="+mn-lt"/>
            </a:endParaRPr>
          </a:p>
          <a:p>
            <a:pPr>
              <a:buSzPct val="140000"/>
            </a:pP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Hälsoinsatser måste vila på beprövad </a:t>
            </a:r>
            <a:r>
              <a:rPr lang="sv-SE" altLang="sv-SE" sz="2800" dirty="0">
                <a:solidFill>
                  <a:srgbClr val="000000"/>
                </a:solidFill>
                <a:latin typeface="+mn-lt"/>
              </a:rPr>
              <a:t>kunskap </a:t>
            </a:r>
            <a:r>
              <a:rPr lang="sv-SE" altLang="sv-SE" sz="2800" dirty="0" smtClean="0">
                <a:solidFill>
                  <a:srgbClr val="000000"/>
                </a:solidFill>
                <a:latin typeface="+mn-lt"/>
              </a:rPr>
              <a:t>dvs </a:t>
            </a:r>
            <a:r>
              <a:rPr lang="sv-SE" altLang="sv-SE" sz="2800" i="1" dirty="0" smtClean="0">
                <a:solidFill>
                  <a:srgbClr val="000000"/>
                </a:solidFill>
                <a:latin typeface="+mn-lt"/>
              </a:rPr>
              <a:t>visat sig </a:t>
            </a:r>
            <a:r>
              <a:rPr lang="sv-SE" altLang="sv-SE" sz="2800" i="1" dirty="0" smtClean="0">
                <a:solidFill>
                  <a:srgbClr val="FF0000"/>
                </a:solidFill>
                <a:latin typeface="+mn-lt"/>
              </a:rPr>
              <a:t>vara effektiva i kontrollerade studier</a:t>
            </a:r>
            <a:r>
              <a:rPr lang="sv-SE" altLang="sv-SE" sz="2800" i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sv-SE" altLang="sv-SE" sz="2600" i="1" dirty="0" smtClean="0">
              <a:latin typeface="+mn-lt"/>
            </a:endParaRPr>
          </a:p>
          <a:p>
            <a:pPr>
              <a:buSzPct val="140000"/>
            </a:pPr>
            <a:r>
              <a:rPr lang="sv-SE" altLang="sv-SE" sz="2600" dirty="0" smtClean="0">
                <a:latin typeface="+mn-lt"/>
              </a:rPr>
              <a:t>Det finns gott om exempel på  förebyggande program som verkar bra i teorin men är</a:t>
            </a:r>
            <a:r>
              <a:rPr lang="sv-SE" altLang="sv-SE" sz="2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sv-SE" altLang="sv-SE" sz="2600" i="1" dirty="0" smtClean="0">
                <a:solidFill>
                  <a:srgbClr val="FF0000"/>
                </a:solidFill>
                <a:latin typeface="+mn-lt"/>
              </a:rPr>
              <a:t>verkningslösa eller skadlig</a:t>
            </a:r>
            <a:r>
              <a:rPr lang="sv-SE" altLang="sv-SE" sz="2600" i="1" dirty="0" smtClean="0">
                <a:latin typeface="+mn-lt"/>
              </a:rPr>
              <a:t>a i praktiken. </a:t>
            </a:r>
          </a:p>
          <a:p>
            <a:pPr>
              <a:buSzPct val="140000"/>
            </a:pPr>
            <a:endParaRPr lang="sv-SE" altLang="sv-SE" sz="2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74638"/>
            <a:ext cx="9001000" cy="939800"/>
          </a:xfrm>
          <a:noFill/>
          <a:ln w="25400">
            <a:noFill/>
          </a:ln>
        </p:spPr>
        <p:txBody>
          <a:bodyPr/>
          <a:lstStyle/>
          <a:p>
            <a:r>
              <a:rPr lang="sv-SE" sz="2300" b="1" dirty="0" smtClean="0">
                <a:latin typeface="Gill Sans MT" pitchFamily="34" charset="0"/>
                <a:ea typeface="Geneva" pitchFamily="34" charset="0"/>
                <a:cs typeface="Geneva" pitchFamily="34" charset="0"/>
              </a:rPr>
              <a:t>Andelen elever i årskurs 9 och gymnasiets år 2 som använt nätdroger någon gång. 2012–2018.  </a:t>
            </a:r>
            <a:r>
              <a:rPr lang="sv-SE" sz="2000" i="1" dirty="0" smtClean="0">
                <a:solidFill>
                  <a:srgbClr val="FF0000"/>
                </a:solidFill>
                <a:latin typeface="Gill Sans MT" pitchFamily="34" charset="0"/>
                <a:ea typeface="Geneva" pitchFamily="34" charset="0"/>
                <a:cs typeface="Geneva" pitchFamily="34" charset="0"/>
              </a:rPr>
              <a:t>5319 / 4878 svar </a:t>
            </a:r>
          </a:p>
        </p:txBody>
      </p:sp>
      <p:graphicFrame>
        <p:nvGraphicFramePr>
          <p:cNvPr id="8" name="Object 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6190893"/>
              </p:ext>
            </p:extLst>
          </p:nvPr>
        </p:nvGraphicFramePr>
        <p:xfrm>
          <a:off x="357158" y="1428736"/>
          <a:ext cx="8319298" cy="462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61130" y="1340768"/>
            <a:ext cx="10715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v-SE" sz="1700" dirty="0" smtClean="0">
                <a:latin typeface="Arial" pitchFamily="34" charset="0"/>
              </a:rPr>
              <a:t> </a:t>
            </a:r>
            <a:r>
              <a:rPr lang="sv-SE" dirty="0" smtClean="0">
                <a:latin typeface="Gill Sans MT" pitchFamily="34" charset="0"/>
              </a:rPr>
              <a:t>Procent</a:t>
            </a:r>
            <a:endParaRPr lang="sv-SE" dirty="0">
              <a:latin typeface="Gill Sans MT" pitchFamily="34" charset="0"/>
            </a:endParaRPr>
          </a:p>
        </p:txBody>
      </p: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8604448" y="50800"/>
            <a:ext cx="5379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 smtClean="0">
                <a:latin typeface="Gill Sans MT" pitchFamily="34" charset="0"/>
              </a:rPr>
              <a:t>   18</a:t>
            </a:r>
            <a:endParaRPr lang="sv-SE" sz="12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6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260648"/>
            <a:ext cx="7988424" cy="1080120"/>
          </a:xfrm>
        </p:spPr>
        <p:txBody>
          <a:bodyPr>
            <a:normAutofit/>
          </a:bodyPr>
          <a:lstStyle/>
          <a:p>
            <a:r>
              <a:rPr lang="sv-SE" alt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Det finns omfattande kunskap om skolbarns livsvillkor och hälsa </a:t>
            </a:r>
            <a:endParaRPr lang="sv-SE" altLang="sv-S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484784"/>
            <a:ext cx="8640960" cy="288032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sv-SE" sz="2800" b="1" dirty="0" smtClean="0">
                <a:solidFill>
                  <a:srgbClr val="FF0000"/>
                </a:solidFill>
                <a:latin typeface="+mn-lt"/>
              </a:rPr>
              <a:t>Enkäter</a:t>
            </a:r>
            <a:r>
              <a:rPr lang="sv-SE" sz="2400" b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sz="2400" b="1" dirty="0" smtClean="0">
                <a:solidFill>
                  <a:srgbClr val="000000"/>
                </a:solidFill>
                <a:latin typeface="+mn-lt"/>
              </a:rPr>
              <a:t>FOHM </a:t>
            </a:r>
            <a:r>
              <a:rPr lang="sv-SE" sz="2400" dirty="0">
                <a:solidFill>
                  <a:srgbClr val="000000"/>
                </a:solidFill>
                <a:latin typeface="+mn-lt"/>
              </a:rPr>
              <a:t>”Skolbarns hälsovanor” </a:t>
            </a: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elevenkäter </a:t>
            </a:r>
            <a:r>
              <a:rPr lang="sv-SE" sz="2400" dirty="0">
                <a:solidFill>
                  <a:srgbClr val="000000"/>
                </a:solidFill>
                <a:latin typeface="+mn-lt"/>
              </a:rPr>
              <a:t>sedan 1986 </a:t>
            </a:r>
            <a:endParaRPr lang="sv-SE" sz="2400" dirty="0" smtClean="0">
              <a:solidFill>
                <a:srgbClr val="000000"/>
              </a:solidFill>
              <a:latin typeface="+mn-lt"/>
            </a:endParaRPr>
          </a:p>
          <a:p>
            <a:pPr algn="l">
              <a:lnSpc>
                <a:spcPct val="80000"/>
              </a:lnSpc>
            </a:pP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     ≈</a:t>
            </a:r>
            <a:r>
              <a:rPr lang="sv-SE" sz="2400" dirty="0">
                <a:solidFill>
                  <a:srgbClr val="000000"/>
                </a:solidFill>
                <a:latin typeface="+mn-lt"/>
              </a:rPr>
              <a:t>5000 elever 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altLang="sv-SE" sz="2400" b="1" dirty="0" smtClean="0">
                <a:solidFill>
                  <a:schemeClr val="tx1"/>
                </a:solidFill>
                <a:latin typeface="+mn-lt"/>
              </a:rPr>
              <a:t>WHO - HBSC</a:t>
            </a:r>
            <a:r>
              <a:rPr lang="sv-SE" altLang="sv-S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mr-IN" altLang="sv-SE" sz="2000" i="1" dirty="0" smtClean="0">
                <a:solidFill>
                  <a:schemeClr val="tx1"/>
                </a:solidFill>
                <a:latin typeface="+mn-lt"/>
              </a:rPr>
              <a:t>–</a:t>
            </a:r>
            <a:r>
              <a:rPr lang="sv-SE" altLang="sv-SE" sz="2000" i="1" dirty="0" smtClean="0">
                <a:solidFill>
                  <a:schemeClr val="tx1"/>
                </a:solidFill>
                <a:latin typeface="+mn-lt"/>
              </a:rPr>
              <a:t> ”</a:t>
            </a:r>
            <a:r>
              <a:rPr lang="sv-SE" altLang="sv-SE" sz="2000" i="1" dirty="0" err="1" smtClean="0">
                <a:solidFill>
                  <a:schemeClr val="tx1"/>
                </a:solidFill>
                <a:latin typeface="+mn-lt"/>
              </a:rPr>
              <a:t>health</a:t>
            </a:r>
            <a:r>
              <a:rPr lang="sv-SE" altLang="sv-SE" sz="20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sv-SE" altLang="sv-SE" sz="2000" i="1" dirty="0" err="1" smtClean="0">
                <a:solidFill>
                  <a:srgbClr val="000000"/>
                </a:solidFill>
                <a:latin typeface="+mn-lt"/>
              </a:rPr>
              <a:t>behavior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v-SE" altLang="sv-SE" sz="2000" i="1" dirty="0" err="1" smtClean="0">
                <a:solidFill>
                  <a:srgbClr val="000000"/>
                </a:solidFill>
                <a:latin typeface="+mn-lt"/>
              </a:rPr>
              <a:t>of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  school </a:t>
            </a:r>
            <a:r>
              <a:rPr lang="sv-SE" altLang="sv-SE" sz="2000" i="1" dirty="0" err="1" smtClean="0">
                <a:solidFill>
                  <a:srgbClr val="000000"/>
                </a:solidFill>
                <a:latin typeface="+mn-lt"/>
              </a:rPr>
              <a:t>aged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sv-SE" altLang="sv-SE" sz="2000" i="1" dirty="0" err="1" smtClean="0">
                <a:solidFill>
                  <a:srgbClr val="000000"/>
                </a:solidFill>
                <a:latin typeface="+mn-lt"/>
              </a:rPr>
              <a:t>children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” </a:t>
            </a:r>
            <a:r>
              <a:rPr lang="sv-SE" altLang="sv-SE" sz="2000" i="1" dirty="0">
                <a:solidFill>
                  <a:srgbClr val="000000"/>
                </a:solidFill>
                <a:latin typeface="+mn-lt"/>
              </a:rPr>
              <a:t>internationell 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undersökning </a:t>
            </a:r>
            <a:r>
              <a:rPr lang="sv-SE" altLang="sv-SE" sz="2000" i="1" dirty="0">
                <a:solidFill>
                  <a:srgbClr val="000000"/>
                </a:solidFill>
                <a:latin typeface="+mn-lt"/>
              </a:rPr>
              <a:t>bland 11-, 13- och 15-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åringar om livsvillkor </a:t>
            </a:r>
            <a:r>
              <a:rPr lang="sv-SE" altLang="sv-SE" sz="2000" i="1" dirty="0">
                <a:solidFill>
                  <a:srgbClr val="000000"/>
                </a:solidFill>
                <a:latin typeface="+mn-lt"/>
              </a:rPr>
              <a:t>och </a:t>
            </a:r>
            <a:r>
              <a:rPr lang="sv-SE" altLang="sv-SE" sz="2000" i="1" dirty="0" smtClean="0">
                <a:solidFill>
                  <a:srgbClr val="000000"/>
                </a:solidFill>
                <a:latin typeface="+mn-lt"/>
              </a:rPr>
              <a:t>levnadsvanor sedan 1980 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sz="2400" b="1" dirty="0" smtClean="0">
                <a:solidFill>
                  <a:srgbClr val="000000"/>
                </a:solidFill>
                <a:latin typeface="+mn-lt"/>
              </a:rPr>
              <a:t>CAN </a:t>
            </a: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+mn-lt"/>
              </a:rPr>
              <a:t>drogvanor och attityder hos unga sedan </a:t>
            </a: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1971 </a:t>
            </a:r>
            <a:r>
              <a:rPr lang="sv-SE" sz="2000" dirty="0">
                <a:solidFill>
                  <a:srgbClr val="000000"/>
                </a:solidFill>
              </a:rPr>
              <a:t>≈5000 </a:t>
            </a:r>
            <a:r>
              <a:rPr lang="sv-SE" sz="2000" dirty="0" smtClean="0">
                <a:solidFill>
                  <a:srgbClr val="000000"/>
                </a:solidFill>
              </a:rPr>
              <a:t>elever</a:t>
            </a: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r>
              <a:rPr lang="sv-SE" sz="2400" b="1" dirty="0" smtClean="0">
                <a:solidFill>
                  <a:srgbClr val="000000"/>
                </a:solidFill>
                <a:latin typeface="+mn-lt"/>
              </a:rPr>
              <a:t>Unicef </a:t>
            </a:r>
            <a:r>
              <a:rPr lang="sv-SE" sz="2000" dirty="0">
                <a:solidFill>
                  <a:srgbClr val="000000"/>
                </a:solidFill>
                <a:latin typeface="+mn-lt"/>
              </a:rPr>
              <a:t>Child </a:t>
            </a:r>
            <a:r>
              <a:rPr lang="sv-SE" sz="2000" dirty="0" err="1">
                <a:solidFill>
                  <a:srgbClr val="000000"/>
                </a:solidFill>
                <a:latin typeface="+mn-lt"/>
              </a:rPr>
              <a:t>Well-being</a:t>
            </a:r>
            <a:r>
              <a:rPr lang="sv-SE" sz="2000" dirty="0">
                <a:solidFill>
                  <a:srgbClr val="000000"/>
                </a:solidFill>
                <a:latin typeface="+mn-lt"/>
              </a:rPr>
              <a:t> in </a:t>
            </a:r>
            <a:r>
              <a:rPr lang="sv-SE" sz="2000" dirty="0" err="1">
                <a:solidFill>
                  <a:srgbClr val="000000"/>
                </a:solidFill>
                <a:latin typeface="+mn-lt"/>
              </a:rPr>
              <a:t>Rich</a:t>
            </a:r>
            <a:r>
              <a:rPr lang="sv-SE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sv-SE" sz="2000" dirty="0" err="1" smtClean="0">
                <a:solidFill>
                  <a:srgbClr val="000000"/>
                </a:solidFill>
                <a:latin typeface="+mn-lt"/>
              </a:rPr>
              <a:t>Countries</a:t>
            </a:r>
            <a:r>
              <a:rPr lang="sv-SE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enkät </a:t>
            </a:r>
            <a:r>
              <a:rPr lang="sv-SE" sz="2400" dirty="0" smtClean="0">
                <a:solidFill>
                  <a:srgbClr val="000000"/>
                </a:solidFill>
                <a:latin typeface="+mn-lt"/>
              </a:rPr>
              <a:t>&amp; socioekonomi</a:t>
            </a:r>
            <a:endParaRPr lang="sv-SE" sz="240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algn="l">
              <a:lnSpc>
                <a:spcPct val="80000"/>
              </a:lnSpc>
              <a:buFont typeface="Arial"/>
              <a:buChar char="•"/>
            </a:pPr>
            <a:endParaRPr lang="sv-SE" altLang="sv-SE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95536" y="4797152"/>
            <a:ext cx="8208912" cy="172970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2400" b="1" dirty="0" smtClean="0">
                <a:solidFill>
                  <a:srgbClr val="FF0000"/>
                </a:solidFill>
              </a:rPr>
              <a:t>Hälsostatistik 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sv-SE" altLang="sv-SE" sz="2400" dirty="0">
                <a:solidFill>
                  <a:srgbClr val="000000"/>
                </a:solidFill>
              </a:rPr>
              <a:t>Svenska patientregisterdata för </a:t>
            </a:r>
            <a:r>
              <a:rPr lang="sv-SE" altLang="sv-SE" sz="2400" dirty="0" smtClean="0">
                <a:solidFill>
                  <a:srgbClr val="000000"/>
                </a:solidFill>
              </a:rPr>
              <a:t>unga </a:t>
            </a:r>
            <a:r>
              <a:rPr lang="sv-SE" altLang="sv-SE" dirty="0" smtClean="0">
                <a:solidFill>
                  <a:srgbClr val="000000"/>
                </a:solidFill>
              </a:rPr>
              <a:t>(</a:t>
            </a:r>
            <a:r>
              <a:rPr lang="sv-SE" altLang="sv-SE" dirty="0" err="1" smtClean="0">
                <a:solidFill>
                  <a:srgbClr val="000000"/>
                </a:solidFill>
              </a:rPr>
              <a:t>t.ex</a:t>
            </a:r>
            <a:r>
              <a:rPr lang="sv-SE" altLang="sv-SE" dirty="0" smtClean="0">
                <a:solidFill>
                  <a:srgbClr val="000000"/>
                </a:solidFill>
              </a:rPr>
              <a:t> diagnoser besök på BUP) </a:t>
            </a:r>
            <a:endParaRPr lang="sv-SE" altLang="sv-SE" dirty="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sv-SE" altLang="sv-SE" sz="2400" dirty="0">
                <a:latin typeface="Arial"/>
                <a:cs typeface="Arial"/>
              </a:rPr>
              <a:t>Socialstyrelsens läkemedelsstatistik </a:t>
            </a:r>
            <a:endParaRPr lang="sv-SE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"/>
    </mc:Choice>
    <mc:Fallback xmlns="">
      <p:transition xmlns:p14="http://schemas.microsoft.com/office/powerpoint/2010/main" spd="slow" advTm="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45624" cy="85010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sv-SE" sz="2800" b="1" dirty="0" smtClean="0">
                <a:latin typeface="Calibri"/>
                <a:cs typeface="Calibri"/>
              </a:rPr>
              <a:t>Ur rapporten ”</a:t>
            </a:r>
            <a:r>
              <a:rPr lang="sv-SE" sz="2800" b="1" i="1" dirty="0" smtClean="0">
                <a:latin typeface="Calibri"/>
                <a:cs typeface="Calibri"/>
              </a:rPr>
              <a:t>Skolbarns </a:t>
            </a:r>
            <a:r>
              <a:rPr lang="sv-SE" sz="2800" b="1" i="1" dirty="0">
                <a:latin typeface="Calibri"/>
                <a:cs typeface="Calibri"/>
              </a:rPr>
              <a:t>hälsovanor i Sverige 2017/</a:t>
            </a:r>
            <a:r>
              <a:rPr lang="sv-SE" sz="2800" b="1" i="1" dirty="0" smtClean="0">
                <a:latin typeface="Calibri"/>
                <a:cs typeface="Calibri"/>
              </a:rPr>
              <a:t>18”</a:t>
            </a:r>
            <a:endParaRPr lang="sv-SE" sz="2800" b="1" dirty="0">
              <a:latin typeface="Calibri"/>
              <a:cs typeface="Calibri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rgbClr val="D9D9D9"/>
          </a:solidFill>
        </p:spPr>
        <p:txBody>
          <a:bodyPr>
            <a:normAutofit/>
          </a:bodyPr>
          <a:lstStyle/>
          <a:p>
            <a:r>
              <a:rPr lang="sv-SE" sz="2400" dirty="0" smtClean="0">
                <a:latin typeface="Calibri"/>
                <a:cs typeface="Calibri"/>
              </a:rPr>
              <a:t>symptom som ont i magen/huvudet, nedstämdhet, sömnproblem, allmän oro har ökat över tid </a:t>
            </a:r>
          </a:p>
          <a:p>
            <a:r>
              <a:rPr lang="sv-SE" sz="2400" dirty="0">
                <a:latin typeface="Calibri"/>
                <a:cs typeface="Calibri"/>
              </a:rPr>
              <a:t>s</a:t>
            </a:r>
            <a:r>
              <a:rPr lang="sv-SE" sz="2400" dirty="0" smtClean="0">
                <a:latin typeface="Calibri"/>
                <a:cs typeface="Calibri"/>
              </a:rPr>
              <a:t>kolstressen har ökat </a:t>
            </a:r>
            <a:r>
              <a:rPr lang="mr-IN" sz="2400" dirty="0" smtClean="0">
                <a:latin typeface="Calibri"/>
                <a:cs typeface="Calibri"/>
              </a:rPr>
              <a:t>–</a:t>
            </a:r>
            <a:r>
              <a:rPr lang="sv-SE" sz="2400" dirty="0" smtClean="0">
                <a:latin typeface="Calibri"/>
                <a:cs typeface="Calibri"/>
              </a:rPr>
              <a:t> skolresultaten försämrats   </a:t>
            </a:r>
          </a:p>
          <a:p>
            <a:r>
              <a:rPr lang="sv-SE" sz="2400" dirty="0">
                <a:latin typeface="Calibri"/>
                <a:cs typeface="Calibri"/>
              </a:rPr>
              <a:t>f</a:t>
            </a:r>
            <a:r>
              <a:rPr lang="sv-SE" sz="2400" dirty="0" smtClean="0">
                <a:latin typeface="Calibri"/>
                <a:cs typeface="Calibri"/>
              </a:rPr>
              <a:t>ysisk </a:t>
            </a:r>
            <a:r>
              <a:rPr lang="sv-SE" sz="2400" dirty="0">
                <a:latin typeface="Calibri"/>
                <a:cs typeface="Calibri"/>
              </a:rPr>
              <a:t>aktivitet har minskat </a:t>
            </a:r>
            <a:endParaRPr lang="sv-SE" sz="2400" dirty="0" smtClean="0">
              <a:latin typeface="Calibri"/>
              <a:cs typeface="Calibri"/>
            </a:endParaRPr>
          </a:p>
          <a:p>
            <a:r>
              <a:rPr lang="sv-SE" sz="2400" dirty="0" err="1">
                <a:latin typeface="Calibri"/>
                <a:cs typeface="Calibri"/>
              </a:rPr>
              <a:t>m</a:t>
            </a:r>
            <a:r>
              <a:rPr lang="sv-SE" sz="2400" dirty="0" err="1" smtClean="0">
                <a:latin typeface="Calibri"/>
                <a:cs typeface="Calibri"/>
              </a:rPr>
              <a:t>edie</a:t>
            </a:r>
            <a:r>
              <a:rPr lang="sv-SE" sz="2400" dirty="0" smtClean="0">
                <a:latin typeface="Calibri"/>
                <a:cs typeface="Calibri"/>
              </a:rPr>
              <a:t> (”skärm”) tid har </a:t>
            </a:r>
            <a:r>
              <a:rPr lang="sv-SE" sz="2400" dirty="0">
                <a:latin typeface="Calibri"/>
                <a:cs typeface="Calibri"/>
              </a:rPr>
              <a:t>ökat </a:t>
            </a:r>
            <a:endParaRPr lang="sv-SE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sv-SE" sz="2400" b="1" i="1" dirty="0" smtClean="0">
                <a:solidFill>
                  <a:srgbClr val="FF0000"/>
                </a:solidFill>
                <a:latin typeface="Arial"/>
              </a:rPr>
              <a:t>Positiva trender</a:t>
            </a:r>
          </a:p>
          <a:p>
            <a:pPr marL="0" indent="0">
              <a:buNone/>
            </a:pPr>
            <a:r>
              <a:rPr lang="sv-SE" sz="2200" dirty="0" smtClean="0">
                <a:latin typeface="Calibri"/>
                <a:cs typeface="Calibri"/>
              </a:rPr>
              <a:t>trivs </a:t>
            </a:r>
            <a:r>
              <a:rPr lang="sv-SE" sz="2200" dirty="0">
                <a:latin typeface="Calibri"/>
                <a:cs typeface="Calibri"/>
              </a:rPr>
              <a:t>i </a:t>
            </a:r>
            <a:r>
              <a:rPr lang="sv-SE" sz="2200" dirty="0" smtClean="0">
                <a:latin typeface="Calibri"/>
                <a:cs typeface="Calibri"/>
              </a:rPr>
              <a:t>skolan, mobbing </a:t>
            </a:r>
            <a:r>
              <a:rPr lang="sv-SE" sz="2200" dirty="0">
                <a:latin typeface="Calibri"/>
                <a:cs typeface="Calibri"/>
              </a:rPr>
              <a:t>lägst i </a:t>
            </a:r>
            <a:r>
              <a:rPr lang="sv-SE" sz="2200" dirty="0" smtClean="0">
                <a:latin typeface="Calibri"/>
                <a:cs typeface="Calibri"/>
              </a:rPr>
              <a:t>Europa, goda </a:t>
            </a:r>
            <a:r>
              <a:rPr lang="sv-SE" sz="2200" dirty="0" smtClean="0">
                <a:latin typeface="Calibri"/>
                <a:cs typeface="Calibri"/>
              </a:rPr>
              <a:t>vuxenrelationer, </a:t>
            </a:r>
            <a:r>
              <a:rPr lang="sv-SE" sz="2200" dirty="0" smtClean="0">
                <a:latin typeface="Calibri"/>
                <a:cs typeface="Calibri"/>
              </a:rPr>
              <a:t>nöjda m. </a:t>
            </a:r>
            <a:r>
              <a:rPr lang="sv-SE" sz="2200" dirty="0">
                <a:latin typeface="Calibri"/>
                <a:cs typeface="Calibri"/>
              </a:rPr>
              <a:t>s</a:t>
            </a:r>
            <a:r>
              <a:rPr lang="sv-SE" sz="2200" dirty="0" smtClean="0">
                <a:latin typeface="Calibri"/>
                <a:cs typeface="Calibri"/>
              </a:rPr>
              <a:t>in hälsa.  </a:t>
            </a:r>
          </a:p>
        </p:txBody>
      </p:sp>
      <p:pic>
        <p:nvPicPr>
          <p:cNvPr id="4" name="Bildobjekt 3" descr="sls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452320" y="6165304"/>
            <a:ext cx="1478102" cy="593367"/>
          </a:xfrm>
          <a:prstGeom prst="rect">
            <a:avLst/>
          </a:prstGeom>
        </p:spPr>
      </p:pic>
      <p:pic>
        <p:nvPicPr>
          <p:cNvPr id="7" name="Bildobjekt 6" descr="Skärmavbild 2020-09-13 kl. 18.15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53002"/>
            <a:ext cx="3873450" cy="2365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5" name="Bildobjekt 4" descr="Skärmavbild 2018-09-06 kl. 14.56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1128"/>
            <a:ext cx="332790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xmlns:p14="http://schemas.microsoft.com/office/powerpoint/2010/main" spd="slow" advTm="3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sz="3200" dirty="0" smtClean="0"/>
              <a:t>Psykosomatiska symtom &gt;1 dag/vecka </a:t>
            </a:r>
            <a:endParaRPr lang="sv-SE" sz="3200" dirty="0"/>
          </a:p>
        </p:txBody>
      </p:sp>
      <p:pic>
        <p:nvPicPr>
          <p:cNvPr id="3" name="Bild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88432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64496" cy="5352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43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"/>
    </mc:Choice>
    <mc:Fallback xmlns="">
      <p:transition xmlns:p14="http://schemas.microsoft.com/office/powerpoint/2010/main" spd="slow" advTm="3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1340"/>
            <a:ext cx="8678738" cy="1011237"/>
          </a:xfrm>
        </p:spPr>
        <p:txBody>
          <a:bodyPr/>
          <a:lstStyle/>
          <a:p>
            <a:r>
              <a:rPr lang="sv-SE" sz="2300" b="1" dirty="0" smtClean="0">
                <a:latin typeface="Gill Sans MT" pitchFamily="34" charset="0"/>
                <a:ea typeface="Geneva" pitchFamily="34" charset="0"/>
                <a:cs typeface="Geneva" pitchFamily="34" charset="0"/>
              </a:rPr>
              <a:t>Andelen alkoholkonsumenter under de senaste 12 månaderna i årskurs 9 och gymnasiets år 2, efter kön.  1971–2018.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3055590"/>
              </p:ext>
            </p:extLst>
          </p:nvPr>
        </p:nvGraphicFramePr>
        <p:xfrm>
          <a:off x="500063" y="1357298"/>
          <a:ext cx="8143875" cy="480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858250" y="50800"/>
            <a:ext cx="246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dirty="0">
                <a:latin typeface="Gill Sans MT" pitchFamily="34" charset="0"/>
              </a:rPr>
              <a:t>2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5536" y="1253371"/>
            <a:ext cx="1005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sv-SE" dirty="0" smtClean="0">
                <a:latin typeface="Gill Sans MT" pitchFamily="34" charset="0"/>
                <a:cs typeface="Arial" charset="0"/>
              </a:rPr>
              <a:t>Procent</a:t>
            </a:r>
            <a:endParaRPr lang="sv-SE" dirty="0"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3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"/>
    </mc:Choice>
    <mc:Fallback xmlns="">
      <p:transition xmlns:p14="http://schemas.microsoft.com/office/powerpoint/2010/main" spd="slow" advTm="3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5292080" y="1268760"/>
            <a:ext cx="293411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 smtClean="0">
                <a:latin typeface="Verdana"/>
              </a:rPr>
              <a:t>Skolstressen har ökat i alla åldrar </a:t>
            </a:r>
            <a:endParaRPr lang="sv-SE" dirty="0">
              <a:latin typeface="Verdana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364088" y="4293096"/>
            <a:ext cx="280831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7375E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dirty="0" smtClean="0">
                <a:latin typeface="Calibri"/>
                <a:cs typeface="Calibri"/>
              </a:rPr>
              <a:t>Det har påverkat </a:t>
            </a:r>
            <a:r>
              <a:rPr lang="sv-SE" dirty="0" smtClean="0">
                <a:latin typeface="Calibri"/>
                <a:cs typeface="Calibri"/>
              </a:rPr>
              <a:t>andelen som trivs mycket bra  </a:t>
            </a:r>
            <a:r>
              <a:rPr lang="sv-SE" dirty="0" smtClean="0">
                <a:latin typeface="Calibri"/>
                <a:cs typeface="Calibri"/>
              </a:rPr>
              <a:t>i skolan</a:t>
            </a:r>
            <a:endParaRPr lang="sv-SE" dirty="0">
              <a:latin typeface="Calibri"/>
              <a:cs typeface="Calibri"/>
            </a:endParaRPr>
          </a:p>
        </p:txBody>
      </p:sp>
      <p:pic>
        <p:nvPicPr>
          <p:cNvPr id="6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65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176464" cy="3024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Rak pil 2"/>
          <p:cNvCxnSpPr/>
          <p:nvPr/>
        </p:nvCxnSpPr>
        <p:spPr>
          <a:xfrm flipH="1">
            <a:off x="4427984" y="548680"/>
            <a:ext cx="2016224" cy="1008112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6516216" y="332656"/>
            <a:ext cx="76926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sv-SE" b="1" dirty="0" smtClean="0">
                <a:solidFill>
                  <a:srgbClr val="FF0000"/>
                </a:solidFill>
              </a:rPr>
              <a:t>70 %</a:t>
            </a:r>
            <a:endParaRPr lang="sv-S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"/>
    </mc:Choice>
    <mc:Fallback xmlns="">
      <p:transition xmlns:p14="http://schemas.microsoft.com/office/powerpoint/2010/main" spd="slow" advTm="2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848600" cy="935385"/>
          </a:xfrm>
          <a:ln>
            <a:noFill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Skolans läroplan främjar inte psykisk hälsa</a:t>
            </a:r>
            <a:endParaRPr lang="sv-SE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Symbol" pitchFamily="1" charset="2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268760"/>
            <a:ext cx="7848872" cy="3240360"/>
          </a:xfrm>
          <a:solidFill>
            <a:schemeClr val="bg2"/>
          </a:solidFill>
          <a:ln>
            <a:solidFill>
              <a:srgbClr val="FFFFFF"/>
            </a:solidFill>
          </a:ln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sv-SE" sz="2400" b="1" dirty="0" smtClean="0">
                <a:latin typeface="+mn-lt"/>
              </a:rPr>
              <a:t>Läroplanen missgynnar teoretiskt svagare elever</a:t>
            </a:r>
          </a:p>
          <a:p>
            <a:pPr>
              <a:defRPr/>
            </a:pPr>
            <a:r>
              <a:rPr lang="sv-SE" sz="2400" dirty="0" smtClean="0">
                <a:latin typeface="+mn-lt"/>
              </a:rPr>
              <a:t>Betygskraven inriktade  på reflektion och analyser, ej faktakunskaper, även i praktiska ämnen. </a:t>
            </a:r>
          </a:p>
          <a:p>
            <a:pPr>
              <a:defRPr/>
            </a:pPr>
            <a:r>
              <a:rPr lang="sv-SE" sz="2400" dirty="0" smtClean="0">
                <a:latin typeface="+mn-lt"/>
              </a:rPr>
              <a:t>Osäkerhet kring  betygskrav både bland lärare och elever</a:t>
            </a:r>
          </a:p>
          <a:p>
            <a:pPr>
              <a:defRPr/>
            </a:pPr>
            <a:r>
              <a:rPr lang="sv-SE" sz="2400" dirty="0" smtClean="0">
                <a:latin typeface="+mn-lt"/>
              </a:rPr>
              <a:t>Inlärningsproblem utreds ofta sent </a:t>
            </a:r>
          </a:p>
          <a:p>
            <a:pPr>
              <a:defRPr/>
            </a:pPr>
            <a:r>
              <a:rPr lang="sv-SE" sz="2400" dirty="0" smtClean="0">
                <a:latin typeface="+mn-lt"/>
              </a:rPr>
              <a:t>24.5</a:t>
            </a:r>
            <a:r>
              <a:rPr lang="sv-SE" sz="2400" dirty="0">
                <a:latin typeface="+mn-lt"/>
              </a:rPr>
              <a:t>% </a:t>
            </a:r>
            <a:r>
              <a:rPr lang="sv-SE" sz="2400" dirty="0" smtClean="0">
                <a:latin typeface="+mn-lt"/>
              </a:rPr>
              <a:t>går </a:t>
            </a:r>
            <a:r>
              <a:rPr lang="sv-SE" sz="2400" dirty="0">
                <a:latin typeface="+mn-lt"/>
              </a:rPr>
              <a:t>ut </a:t>
            </a:r>
            <a:r>
              <a:rPr lang="sv-SE" sz="2400" dirty="0" smtClean="0">
                <a:latin typeface="+mn-lt"/>
              </a:rPr>
              <a:t>grundskolan utan </a:t>
            </a:r>
            <a:r>
              <a:rPr lang="sv-SE" sz="2400" dirty="0">
                <a:latin typeface="+mn-lt"/>
              </a:rPr>
              <a:t>fullständiga </a:t>
            </a:r>
            <a:r>
              <a:rPr lang="sv-SE" sz="2400" dirty="0" smtClean="0">
                <a:latin typeface="+mn-lt"/>
              </a:rPr>
              <a:t>betyg, 16% </a:t>
            </a:r>
            <a:r>
              <a:rPr lang="sv-SE" sz="2400" b="1" dirty="0" smtClean="0">
                <a:latin typeface="+mn-lt"/>
              </a:rPr>
              <a:t>utan godkända betyg</a:t>
            </a:r>
            <a:endParaRPr lang="sv-SE" sz="2400" b="1" dirty="0">
              <a:latin typeface="+mn-lt"/>
            </a:endParaRPr>
          </a:p>
        </p:txBody>
      </p:sp>
      <p:pic>
        <p:nvPicPr>
          <p:cNvPr id="7" name="Bildobjekt 6" descr="Skärmavbild 2020-09-08 kl. 11.0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50538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"/>
    </mc:Choice>
    <mc:Fallback xmlns="">
      <p:transition xmlns:p14="http://schemas.microsoft.com/office/powerpoint/2010/main" spd="slow" advTm="2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HealthyMindPlatter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620000" cy="5080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4" name="textruta 3"/>
          <p:cNvSpPr txBox="1"/>
          <p:nvPr/>
        </p:nvSpPr>
        <p:spPr>
          <a:xfrm>
            <a:off x="539552" y="332656"/>
            <a:ext cx="7848872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sv-SE" sz="2400" dirty="0" smtClean="0">
                <a:solidFill>
                  <a:schemeClr val="tx2">
                    <a:lumMod val="75000"/>
                  </a:schemeClr>
                </a:solidFill>
              </a:rPr>
              <a:t>Att må bra förutsätter balans mellan mentala aktiviteter  </a:t>
            </a:r>
          </a:p>
          <a:p>
            <a:pPr algn="ctr">
              <a:lnSpc>
                <a:spcPct val="80000"/>
              </a:lnSpc>
              <a:buNone/>
            </a:pPr>
            <a:r>
              <a:rPr lang="sv-SE" sz="1800" i="1" dirty="0" smtClean="0"/>
              <a:t>Dan </a:t>
            </a:r>
            <a:r>
              <a:rPr lang="sv-SE" sz="1800" i="1" dirty="0" err="1" smtClean="0"/>
              <a:t>Segal</a:t>
            </a:r>
            <a:r>
              <a:rPr lang="sv-SE" sz="1800" i="1" dirty="0" smtClean="0"/>
              <a:t>  </a:t>
            </a:r>
            <a:r>
              <a:rPr lang="sv-SE" sz="1800" i="1" dirty="0" err="1" smtClean="0"/>
              <a:t>Psychology</a:t>
            </a:r>
            <a:r>
              <a:rPr lang="sv-SE" sz="1800" i="1" dirty="0" smtClean="0"/>
              <a:t> </a:t>
            </a:r>
            <a:r>
              <a:rPr lang="sv-SE" sz="1800" i="1" dirty="0" err="1" smtClean="0"/>
              <a:t>Today</a:t>
            </a:r>
            <a:r>
              <a:rPr lang="sv-SE" sz="1800" i="1" dirty="0" smtClean="0"/>
              <a:t> (2011)</a:t>
            </a:r>
            <a:endParaRPr lang="sv-SE" sz="1800" i="1" dirty="0"/>
          </a:p>
        </p:txBody>
      </p:sp>
      <p:pic>
        <p:nvPicPr>
          <p:cNvPr id="5" name="Bildobjekt 4" descr="sl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665898" y="6232213"/>
            <a:ext cx="1478102" cy="5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"/>
    </mc:Choice>
    <mc:Fallback xmlns="">
      <p:transition xmlns:p14="http://schemas.microsoft.com/office/powerpoint/2010/main" spd="slow" advTm="2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11892</TotalTime>
  <Words>1071</Words>
  <Application>Microsoft Macintosh PowerPoint</Application>
  <PresentationFormat>Bildspel på skärmen (4:3)</PresentationFormat>
  <Paragraphs>144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 ”Nationell kraftsamling för barn och ungas psykiska hälsa”  Svenska Läkarsällskapet och dess specialitetsföreningar  </vt:lpstr>
      <vt:lpstr>Vad kännetecknar framgångsrika hälsoinitiativ?</vt:lpstr>
      <vt:lpstr>Det finns omfattande kunskap om skolbarns livsvillkor och hälsa </vt:lpstr>
      <vt:lpstr>Ur rapporten ”Skolbarns hälsovanor i Sverige 2017/18”</vt:lpstr>
      <vt:lpstr>Psykosomatiska symtom &gt;1 dag/vecka </vt:lpstr>
      <vt:lpstr>Andelen alkoholkonsumenter under de senaste 12 månaderna i årskurs 9 och gymnasiets år 2, efter kön.  1971–2018.</vt:lpstr>
      <vt:lpstr>PowerPoint-presentation</vt:lpstr>
      <vt:lpstr>Skolans läroplan främjar inte psykisk hälsa</vt:lpstr>
      <vt:lpstr>PowerPoint-presentation</vt:lpstr>
      <vt:lpstr>PowerPoint-presentation</vt:lpstr>
      <vt:lpstr>Ur rapporterna ”Psykiatrin i siffror” och Socialstyrelsens läkemedelsstatistik </vt:lpstr>
      <vt:lpstr>Fem interventioner som med bevisade effekter på skolresultat och hälsa </vt:lpstr>
      <vt:lpstr>Fysisk aktivitet och hälsa 2018 Physical Activity Guidelines Advisory Committee </vt:lpstr>
      <vt:lpstr>Fysisk aktivitet och skolprestationer </vt:lpstr>
      <vt:lpstr>Digital medier  och hälsa </vt:lpstr>
      <vt:lpstr>Livskunskapsprogram stärka självkänsla hantera stress/sociala relationer</vt:lpstr>
      <vt:lpstr>Skolan har en nyckelroll för att främja  psykisk hälsa</vt:lpstr>
      <vt:lpstr>Flertalet skolor saknar förebyggande  program visar enkät</vt:lpstr>
      <vt:lpstr>Några  länkar </vt:lpstr>
      <vt:lpstr>PowerPoint-presentation</vt:lpstr>
      <vt:lpstr>Teamwork av verksamma läkare, forskare och företrädare för specialitetsföreningar  </vt:lpstr>
      <vt:lpstr> Hur man lyckas med förebyggande och hälsofrämjande insatser </vt:lpstr>
      <vt:lpstr>Andelen elever i årskurs 9 och gymnasiets år 2 som använt nätdroger någon gång. 2012–2018.  5319 / 4878 svar </vt:lpstr>
    </vt:vector>
  </TitlesOfParts>
  <Company>Lidingö stad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Skolhälsovårdens uppdrag</dc:title>
  <dc:creator>Josef Milerad</dc:creator>
  <cp:lastModifiedBy>Josef Milerad</cp:lastModifiedBy>
  <cp:revision>283</cp:revision>
  <cp:lastPrinted>2018-09-19T08:37:27Z</cp:lastPrinted>
  <dcterms:created xsi:type="dcterms:W3CDTF">2014-08-18T13:47:28Z</dcterms:created>
  <dcterms:modified xsi:type="dcterms:W3CDTF">2020-09-14T11:30:35Z</dcterms:modified>
</cp:coreProperties>
</file>