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6" r:id="rId2"/>
    <p:sldId id="317" r:id="rId3"/>
    <p:sldId id="343" r:id="rId4"/>
    <p:sldId id="345" r:id="rId5"/>
    <p:sldId id="344" r:id="rId6"/>
    <p:sldId id="346" r:id="rId7"/>
    <p:sldId id="348" r:id="rId8"/>
    <p:sldId id="342" r:id="rId9"/>
    <p:sldId id="349" r:id="rId10"/>
    <p:sldId id="325" r:id="rId11"/>
    <p:sldId id="327" r:id="rId12"/>
    <p:sldId id="328" r:id="rId13"/>
    <p:sldId id="329" r:id="rId14"/>
    <p:sldId id="331" r:id="rId15"/>
    <p:sldId id="332" r:id="rId16"/>
    <p:sldId id="333" r:id="rId17"/>
    <p:sldId id="339" r:id="rId18"/>
    <p:sldId id="340" r:id="rId19"/>
    <p:sldId id="341" r:id="rId20"/>
    <p:sldId id="337" r:id="rId21"/>
    <p:sldId id="338" r:id="rId22"/>
    <p:sldId id="352" r:id="rId23"/>
    <p:sldId id="353" r:id="rId24"/>
    <p:sldId id="354" r:id="rId25"/>
    <p:sldId id="355"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 Asplund" initials="SA" lastIdx="5" clrIdx="0">
    <p:extLst>
      <p:ext uri="{19B8F6BF-5375-455C-9EA6-DF929625EA0E}">
        <p15:presenceInfo xmlns:p15="http://schemas.microsoft.com/office/powerpoint/2012/main" userId="S-1-5-21-6918227-2704342164-666087938-13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DAE"/>
    <a:srgbClr val="D80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4" autoAdjust="0"/>
    <p:restoredTop sz="94712" autoAdjust="0"/>
  </p:normalViewPr>
  <p:slideViewPr>
    <p:cSldViewPr snapToGrid="0">
      <p:cViewPr varScale="1">
        <p:scale>
          <a:sx n="108" d="100"/>
          <a:sy n="108"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usann.asplund\AppData\Local\Microsoft\Windows\Temporary%20Internet%20Files\Content.Outlook\T5LSVQDL\Figur%201%20fortbildning%202004-201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Utveckling 2004-2019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scatterChart>
        <c:scatterStyle val="lineMarker"/>
        <c:varyColors val="0"/>
        <c:ser>
          <c:idx val="0"/>
          <c:order val="0"/>
          <c:tx>
            <c:strRef>
              <c:f>Blad1!$C$3</c:f>
              <c:strCache>
                <c:ptCount val="1"/>
                <c:pt idx="0">
                  <c:v>Extern fortbildning dagar/år</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Blad1!$B$4:$B$15</c:f>
              <c:numCache>
                <c:formatCode>General</c:formatCode>
                <c:ptCount val="12"/>
                <c:pt idx="0">
                  <c:v>2004</c:v>
                </c:pt>
                <c:pt idx="1">
                  <c:v>2005</c:v>
                </c:pt>
                <c:pt idx="2">
                  <c:v>2006</c:v>
                </c:pt>
                <c:pt idx="3">
                  <c:v>2007</c:v>
                </c:pt>
                <c:pt idx="4">
                  <c:v>2008</c:v>
                </c:pt>
                <c:pt idx="5">
                  <c:v>2009</c:v>
                </c:pt>
                <c:pt idx="6">
                  <c:v>2010</c:v>
                </c:pt>
                <c:pt idx="7">
                  <c:v>2012</c:v>
                </c:pt>
                <c:pt idx="8">
                  <c:v>2015</c:v>
                </c:pt>
                <c:pt idx="9">
                  <c:v>2017</c:v>
                </c:pt>
                <c:pt idx="10">
                  <c:v>2019</c:v>
                </c:pt>
              </c:numCache>
            </c:numRef>
          </c:xVal>
          <c:yVal>
            <c:numRef>
              <c:f>Blad1!$C$4:$C$15</c:f>
              <c:numCache>
                <c:formatCode>General</c:formatCode>
                <c:ptCount val="12"/>
                <c:pt idx="0">
                  <c:v>8.5</c:v>
                </c:pt>
                <c:pt idx="1">
                  <c:v>9.1</c:v>
                </c:pt>
                <c:pt idx="2">
                  <c:v>8.4</c:v>
                </c:pt>
                <c:pt idx="3">
                  <c:v>8.6999999999999993</c:v>
                </c:pt>
                <c:pt idx="4">
                  <c:v>8.3000000000000007</c:v>
                </c:pt>
                <c:pt idx="5">
                  <c:v>8.1</c:v>
                </c:pt>
                <c:pt idx="6">
                  <c:v>7.4</c:v>
                </c:pt>
                <c:pt idx="7">
                  <c:v>7.1</c:v>
                </c:pt>
                <c:pt idx="8">
                  <c:v>6</c:v>
                </c:pt>
                <c:pt idx="9">
                  <c:v>6</c:v>
                </c:pt>
                <c:pt idx="10">
                  <c:v>5.3</c:v>
                </c:pt>
              </c:numCache>
            </c:numRef>
          </c:yVal>
          <c:smooth val="0"/>
          <c:extLst>
            <c:ext xmlns:c16="http://schemas.microsoft.com/office/drawing/2014/chart" uri="{C3380CC4-5D6E-409C-BE32-E72D297353CC}">
              <c16:uniqueId val="{00000000-567B-4E84-BF88-AAB438E1FF8A}"/>
            </c:ext>
          </c:extLst>
        </c:ser>
        <c:ser>
          <c:idx val="1"/>
          <c:order val="1"/>
          <c:tx>
            <c:strRef>
              <c:f>Blad1!$D$3</c:f>
              <c:strCache>
                <c:ptCount val="1"/>
                <c:pt idx="0">
                  <c:v>Egen fortbildning timmar/vecka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Blad1!$B$4:$B$15</c:f>
              <c:numCache>
                <c:formatCode>General</c:formatCode>
                <c:ptCount val="12"/>
                <c:pt idx="0">
                  <c:v>2004</c:v>
                </c:pt>
                <c:pt idx="1">
                  <c:v>2005</c:v>
                </c:pt>
                <c:pt idx="2">
                  <c:v>2006</c:v>
                </c:pt>
                <c:pt idx="3">
                  <c:v>2007</c:v>
                </c:pt>
                <c:pt idx="4">
                  <c:v>2008</c:v>
                </c:pt>
                <c:pt idx="5">
                  <c:v>2009</c:v>
                </c:pt>
                <c:pt idx="6">
                  <c:v>2010</c:v>
                </c:pt>
                <c:pt idx="7">
                  <c:v>2012</c:v>
                </c:pt>
                <c:pt idx="8">
                  <c:v>2015</c:v>
                </c:pt>
                <c:pt idx="9">
                  <c:v>2017</c:v>
                </c:pt>
                <c:pt idx="10">
                  <c:v>2019</c:v>
                </c:pt>
              </c:numCache>
            </c:numRef>
          </c:xVal>
          <c:yVal>
            <c:numRef>
              <c:f>Blad1!$D$4:$D$15</c:f>
              <c:numCache>
                <c:formatCode>General</c:formatCode>
                <c:ptCount val="12"/>
                <c:pt idx="0">
                  <c:v>1.5</c:v>
                </c:pt>
                <c:pt idx="1">
                  <c:v>1.7</c:v>
                </c:pt>
                <c:pt idx="2">
                  <c:v>1.7</c:v>
                </c:pt>
                <c:pt idx="3">
                  <c:v>1.7</c:v>
                </c:pt>
                <c:pt idx="4">
                  <c:v>1.7</c:v>
                </c:pt>
                <c:pt idx="5">
                  <c:v>1.9</c:v>
                </c:pt>
                <c:pt idx="6">
                  <c:v>1.8</c:v>
                </c:pt>
                <c:pt idx="7">
                  <c:v>2</c:v>
                </c:pt>
                <c:pt idx="8">
                  <c:v>2</c:v>
                </c:pt>
                <c:pt idx="9">
                  <c:v>2</c:v>
                </c:pt>
                <c:pt idx="10">
                  <c:v>1.9</c:v>
                </c:pt>
              </c:numCache>
            </c:numRef>
          </c:yVal>
          <c:smooth val="0"/>
          <c:extLst>
            <c:ext xmlns:c16="http://schemas.microsoft.com/office/drawing/2014/chart" uri="{C3380CC4-5D6E-409C-BE32-E72D297353CC}">
              <c16:uniqueId val="{00000001-567B-4E84-BF88-AAB438E1FF8A}"/>
            </c:ext>
          </c:extLst>
        </c:ser>
        <c:ser>
          <c:idx val="2"/>
          <c:order val="2"/>
          <c:tx>
            <c:strRef>
              <c:f>Blad1!$E$3</c:f>
              <c:strCache>
                <c:ptCount val="1"/>
                <c:pt idx="0">
                  <c:v>Internutbildning timmar/vecka</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Blad1!$B$4:$B$15</c:f>
              <c:numCache>
                <c:formatCode>General</c:formatCode>
                <c:ptCount val="12"/>
                <c:pt idx="0">
                  <c:v>2004</c:v>
                </c:pt>
                <c:pt idx="1">
                  <c:v>2005</c:v>
                </c:pt>
                <c:pt idx="2">
                  <c:v>2006</c:v>
                </c:pt>
                <c:pt idx="3">
                  <c:v>2007</c:v>
                </c:pt>
                <c:pt idx="4">
                  <c:v>2008</c:v>
                </c:pt>
                <c:pt idx="5">
                  <c:v>2009</c:v>
                </c:pt>
                <c:pt idx="6">
                  <c:v>2010</c:v>
                </c:pt>
                <c:pt idx="7">
                  <c:v>2012</c:v>
                </c:pt>
                <c:pt idx="8">
                  <c:v>2015</c:v>
                </c:pt>
                <c:pt idx="9">
                  <c:v>2017</c:v>
                </c:pt>
                <c:pt idx="10">
                  <c:v>2019</c:v>
                </c:pt>
              </c:numCache>
            </c:numRef>
          </c:xVal>
          <c:yVal>
            <c:numRef>
              <c:f>Blad1!$E$4:$E$15</c:f>
              <c:numCache>
                <c:formatCode>General</c:formatCode>
                <c:ptCount val="12"/>
                <c:pt idx="0">
                  <c:v>1.1000000000000001</c:v>
                </c:pt>
                <c:pt idx="1">
                  <c:v>1.3</c:v>
                </c:pt>
                <c:pt idx="2">
                  <c:v>1.2</c:v>
                </c:pt>
                <c:pt idx="3">
                  <c:v>1.2</c:v>
                </c:pt>
                <c:pt idx="4">
                  <c:v>1.1000000000000001</c:v>
                </c:pt>
                <c:pt idx="5">
                  <c:v>1.1000000000000001</c:v>
                </c:pt>
                <c:pt idx="6">
                  <c:v>1.1000000000000001</c:v>
                </c:pt>
                <c:pt idx="7">
                  <c:v>1</c:v>
                </c:pt>
                <c:pt idx="8">
                  <c:v>1</c:v>
                </c:pt>
                <c:pt idx="9">
                  <c:v>1</c:v>
                </c:pt>
                <c:pt idx="10">
                  <c:v>1.1000000000000001</c:v>
                </c:pt>
              </c:numCache>
            </c:numRef>
          </c:yVal>
          <c:smooth val="0"/>
          <c:extLst>
            <c:ext xmlns:c16="http://schemas.microsoft.com/office/drawing/2014/chart" uri="{C3380CC4-5D6E-409C-BE32-E72D297353CC}">
              <c16:uniqueId val="{00000002-567B-4E84-BF88-AAB438E1FF8A}"/>
            </c:ext>
          </c:extLst>
        </c:ser>
        <c:dLbls>
          <c:dLblPos val="ctr"/>
          <c:showLegendKey val="0"/>
          <c:showVal val="1"/>
          <c:showCatName val="0"/>
          <c:showSerName val="0"/>
          <c:showPercent val="0"/>
          <c:showBubbleSize val="0"/>
        </c:dLbls>
        <c:axId val="709065752"/>
        <c:axId val="709062472"/>
      </c:scatterChart>
      <c:valAx>
        <c:axId val="709065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09062472"/>
        <c:crosses val="autoZero"/>
        <c:crossBetween val="midCat"/>
      </c:valAx>
      <c:valAx>
        <c:axId val="709062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090657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EB57E-7E37-4BC4-893F-B4EE171EAB3D}" type="datetimeFigureOut">
              <a:rPr lang="sv-SE" smtClean="0"/>
              <a:t>2022-02-09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C4444-97B7-4EA1-B29D-6945C7E9B088}" type="slidenum">
              <a:rPr lang="sv-SE" smtClean="0"/>
              <a:t>‹#›</a:t>
            </a:fld>
            <a:endParaRPr lang="sv-SE"/>
          </a:p>
        </p:txBody>
      </p:sp>
    </p:spTree>
    <p:extLst>
      <p:ext uri="{BB962C8B-B14F-4D97-AF65-F5344CB8AC3E}">
        <p14:creationId xmlns:p14="http://schemas.microsoft.com/office/powerpoint/2010/main" val="91643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1</a:t>
            </a:fld>
            <a:endParaRPr lang="sv-SE"/>
          </a:p>
        </p:txBody>
      </p:sp>
    </p:spTree>
    <p:extLst>
      <p:ext uri="{BB962C8B-B14F-4D97-AF65-F5344CB8AC3E}">
        <p14:creationId xmlns:p14="http://schemas.microsoft.com/office/powerpoint/2010/main" val="309042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10</a:t>
            </a:fld>
            <a:endParaRPr lang="sv-SE"/>
          </a:p>
        </p:txBody>
      </p:sp>
    </p:spTree>
    <p:extLst>
      <p:ext uri="{BB962C8B-B14F-4D97-AF65-F5344CB8AC3E}">
        <p14:creationId xmlns:p14="http://schemas.microsoft.com/office/powerpoint/2010/main" val="29901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11</a:t>
            </a:fld>
            <a:endParaRPr lang="sv-SE"/>
          </a:p>
        </p:txBody>
      </p:sp>
    </p:spTree>
    <p:extLst>
      <p:ext uri="{BB962C8B-B14F-4D97-AF65-F5344CB8AC3E}">
        <p14:creationId xmlns:p14="http://schemas.microsoft.com/office/powerpoint/2010/main" val="234614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12</a:t>
            </a:fld>
            <a:endParaRPr lang="sv-SE"/>
          </a:p>
        </p:txBody>
      </p:sp>
    </p:spTree>
    <p:extLst>
      <p:ext uri="{BB962C8B-B14F-4D97-AF65-F5344CB8AC3E}">
        <p14:creationId xmlns:p14="http://schemas.microsoft.com/office/powerpoint/2010/main" val="628074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13</a:t>
            </a:fld>
            <a:endParaRPr lang="sv-SE"/>
          </a:p>
        </p:txBody>
      </p:sp>
    </p:spTree>
    <p:extLst>
      <p:ext uri="{BB962C8B-B14F-4D97-AF65-F5344CB8AC3E}">
        <p14:creationId xmlns:p14="http://schemas.microsoft.com/office/powerpoint/2010/main" val="3947495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14</a:t>
            </a:fld>
            <a:endParaRPr lang="sv-SE"/>
          </a:p>
        </p:txBody>
      </p:sp>
    </p:spTree>
    <p:extLst>
      <p:ext uri="{BB962C8B-B14F-4D97-AF65-F5344CB8AC3E}">
        <p14:creationId xmlns:p14="http://schemas.microsoft.com/office/powerpoint/2010/main" val="1089490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15</a:t>
            </a:fld>
            <a:endParaRPr lang="sv-SE"/>
          </a:p>
        </p:txBody>
      </p:sp>
    </p:spTree>
    <p:extLst>
      <p:ext uri="{BB962C8B-B14F-4D97-AF65-F5344CB8AC3E}">
        <p14:creationId xmlns:p14="http://schemas.microsoft.com/office/powerpoint/2010/main" val="2357483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16</a:t>
            </a:fld>
            <a:endParaRPr lang="sv-SE"/>
          </a:p>
        </p:txBody>
      </p:sp>
    </p:spTree>
    <p:extLst>
      <p:ext uri="{BB962C8B-B14F-4D97-AF65-F5344CB8AC3E}">
        <p14:creationId xmlns:p14="http://schemas.microsoft.com/office/powerpoint/2010/main" val="2257565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17</a:t>
            </a:fld>
            <a:endParaRPr lang="sv-SE"/>
          </a:p>
        </p:txBody>
      </p:sp>
    </p:spTree>
    <p:extLst>
      <p:ext uri="{BB962C8B-B14F-4D97-AF65-F5344CB8AC3E}">
        <p14:creationId xmlns:p14="http://schemas.microsoft.com/office/powerpoint/2010/main" val="2075929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18</a:t>
            </a:fld>
            <a:endParaRPr lang="sv-SE"/>
          </a:p>
        </p:txBody>
      </p:sp>
    </p:spTree>
    <p:extLst>
      <p:ext uri="{BB962C8B-B14F-4D97-AF65-F5344CB8AC3E}">
        <p14:creationId xmlns:p14="http://schemas.microsoft.com/office/powerpoint/2010/main" val="1114750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19</a:t>
            </a:fld>
            <a:endParaRPr lang="sv-SE"/>
          </a:p>
        </p:txBody>
      </p:sp>
    </p:spTree>
    <p:extLst>
      <p:ext uri="{BB962C8B-B14F-4D97-AF65-F5344CB8AC3E}">
        <p14:creationId xmlns:p14="http://schemas.microsoft.com/office/powerpoint/2010/main" val="100570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2</a:t>
            </a:fld>
            <a:endParaRPr lang="sv-SE"/>
          </a:p>
        </p:txBody>
      </p:sp>
    </p:spTree>
    <p:extLst>
      <p:ext uri="{BB962C8B-B14F-4D97-AF65-F5344CB8AC3E}">
        <p14:creationId xmlns:p14="http://schemas.microsoft.com/office/powerpoint/2010/main" val="3523614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20</a:t>
            </a:fld>
            <a:endParaRPr lang="sv-SE"/>
          </a:p>
        </p:txBody>
      </p:sp>
    </p:spTree>
    <p:extLst>
      <p:ext uri="{BB962C8B-B14F-4D97-AF65-F5344CB8AC3E}">
        <p14:creationId xmlns:p14="http://schemas.microsoft.com/office/powerpoint/2010/main" val="631939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21</a:t>
            </a:fld>
            <a:endParaRPr lang="sv-SE"/>
          </a:p>
        </p:txBody>
      </p:sp>
    </p:spTree>
    <p:extLst>
      <p:ext uri="{BB962C8B-B14F-4D97-AF65-F5344CB8AC3E}">
        <p14:creationId xmlns:p14="http://schemas.microsoft.com/office/powerpoint/2010/main" val="3755635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22</a:t>
            </a:fld>
            <a:endParaRPr lang="sv-SE"/>
          </a:p>
        </p:txBody>
      </p:sp>
    </p:spTree>
    <p:extLst>
      <p:ext uri="{BB962C8B-B14F-4D97-AF65-F5344CB8AC3E}">
        <p14:creationId xmlns:p14="http://schemas.microsoft.com/office/powerpoint/2010/main" val="2772833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23</a:t>
            </a:fld>
            <a:endParaRPr lang="sv-SE"/>
          </a:p>
        </p:txBody>
      </p:sp>
    </p:spTree>
    <p:extLst>
      <p:ext uri="{BB962C8B-B14F-4D97-AF65-F5344CB8AC3E}">
        <p14:creationId xmlns:p14="http://schemas.microsoft.com/office/powerpoint/2010/main" val="2624774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24</a:t>
            </a:fld>
            <a:endParaRPr lang="sv-SE"/>
          </a:p>
        </p:txBody>
      </p:sp>
    </p:spTree>
    <p:extLst>
      <p:ext uri="{BB962C8B-B14F-4D97-AF65-F5344CB8AC3E}">
        <p14:creationId xmlns:p14="http://schemas.microsoft.com/office/powerpoint/2010/main" val="4180243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25</a:t>
            </a:fld>
            <a:endParaRPr lang="sv-SE"/>
          </a:p>
        </p:txBody>
      </p:sp>
    </p:spTree>
    <p:extLst>
      <p:ext uri="{BB962C8B-B14F-4D97-AF65-F5344CB8AC3E}">
        <p14:creationId xmlns:p14="http://schemas.microsoft.com/office/powerpoint/2010/main" val="353503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3</a:t>
            </a:fld>
            <a:endParaRPr lang="sv-SE"/>
          </a:p>
        </p:txBody>
      </p:sp>
    </p:spTree>
    <p:extLst>
      <p:ext uri="{BB962C8B-B14F-4D97-AF65-F5344CB8AC3E}">
        <p14:creationId xmlns:p14="http://schemas.microsoft.com/office/powerpoint/2010/main" val="1212715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4</a:t>
            </a:fld>
            <a:endParaRPr lang="sv-SE"/>
          </a:p>
        </p:txBody>
      </p:sp>
    </p:spTree>
    <p:extLst>
      <p:ext uri="{BB962C8B-B14F-4D97-AF65-F5344CB8AC3E}">
        <p14:creationId xmlns:p14="http://schemas.microsoft.com/office/powerpoint/2010/main" val="308284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5</a:t>
            </a:fld>
            <a:endParaRPr lang="sv-SE"/>
          </a:p>
        </p:txBody>
      </p:sp>
    </p:spTree>
    <p:extLst>
      <p:ext uri="{BB962C8B-B14F-4D97-AF65-F5344CB8AC3E}">
        <p14:creationId xmlns:p14="http://schemas.microsoft.com/office/powerpoint/2010/main" val="318988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6</a:t>
            </a:fld>
            <a:endParaRPr lang="sv-SE"/>
          </a:p>
        </p:txBody>
      </p:sp>
    </p:spTree>
    <p:extLst>
      <p:ext uri="{BB962C8B-B14F-4D97-AF65-F5344CB8AC3E}">
        <p14:creationId xmlns:p14="http://schemas.microsoft.com/office/powerpoint/2010/main" val="24802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7</a:t>
            </a:fld>
            <a:endParaRPr lang="sv-SE"/>
          </a:p>
        </p:txBody>
      </p:sp>
    </p:spTree>
    <p:extLst>
      <p:ext uri="{BB962C8B-B14F-4D97-AF65-F5344CB8AC3E}">
        <p14:creationId xmlns:p14="http://schemas.microsoft.com/office/powerpoint/2010/main" val="3846951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8</a:t>
            </a:fld>
            <a:endParaRPr lang="sv-SE"/>
          </a:p>
        </p:txBody>
      </p:sp>
    </p:spTree>
    <p:extLst>
      <p:ext uri="{BB962C8B-B14F-4D97-AF65-F5344CB8AC3E}">
        <p14:creationId xmlns:p14="http://schemas.microsoft.com/office/powerpoint/2010/main" val="141126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84B5F81-0BA8-4176-AE62-105DF70F13C6}" type="slidenum">
              <a:rPr lang="sv-SE" smtClean="0"/>
              <a:t>9</a:t>
            </a:fld>
            <a:endParaRPr lang="sv-SE"/>
          </a:p>
        </p:txBody>
      </p:sp>
    </p:spTree>
    <p:extLst>
      <p:ext uri="{BB962C8B-B14F-4D97-AF65-F5344CB8AC3E}">
        <p14:creationId xmlns:p14="http://schemas.microsoft.com/office/powerpoint/2010/main" val="181692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7CFD2-7E78-4DAA-81A7-4831F18BE3B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090762E-0A25-460A-98B2-25493425D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FC8A956-EA66-4BD4-B795-AFC94C4CCA92}"/>
              </a:ext>
            </a:extLst>
          </p:cNvPr>
          <p:cNvSpPr>
            <a:spLocks noGrp="1"/>
          </p:cNvSpPr>
          <p:nvPr>
            <p:ph type="dt" sz="half" idx="10"/>
          </p:nvPr>
        </p:nvSpPr>
        <p:spPr/>
        <p:txBody>
          <a:bodyPr/>
          <a:lstStyle/>
          <a:p>
            <a:fld id="{4128BD57-A011-4E08-BD70-11FC80E39CF0}" type="datetimeFigureOut">
              <a:rPr lang="sv-SE" smtClean="0"/>
              <a:t>2022-02-09</a:t>
            </a:fld>
            <a:endParaRPr lang="sv-SE"/>
          </a:p>
        </p:txBody>
      </p:sp>
      <p:sp>
        <p:nvSpPr>
          <p:cNvPr id="5" name="Platshållare för sidfot 4">
            <a:extLst>
              <a:ext uri="{FF2B5EF4-FFF2-40B4-BE49-F238E27FC236}">
                <a16:creationId xmlns:a16="http://schemas.microsoft.com/office/drawing/2014/main" id="{166F4896-57C6-4A1D-B2DD-D4F635E044C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508182E-4E96-4AFF-B922-2F1F335F9C34}"/>
              </a:ext>
            </a:extLst>
          </p:cNvPr>
          <p:cNvSpPr>
            <a:spLocks noGrp="1"/>
          </p:cNvSpPr>
          <p:nvPr>
            <p:ph type="sldNum" sz="quarter" idx="12"/>
          </p:nvPr>
        </p:nvSpPr>
        <p:spPr/>
        <p:txBody>
          <a:bodyPr/>
          <a:lstStyle/>
          <a:p>
            <a:fld id="{2F48A9E9-3BE7-48F1-8B94-32543BF4DC9E}" type="slidenum">
              <a:rPr lang="sv-SE" smtClean="0"/>
              <a:t>‹#›</a:t>
            </a:fld>
            <a:endParaRPr lang="sv-SE"/>
          </a:p>
        </p:txBody>
      </p:sp>
    </p:spTree>
    <p:extLst>
      <p:ext uri="{BB962C8B-B14F-4D97-AF65-F5344CB8AC3E}">
        <p14:creationId xmlns:p14="http://schemas.microsoft.com/office/powerpoint/2010/main" val="285996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6D3A8B-310E-4DEF-9C3F-7A087757BC0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0E0CAEE-64B2-450D-979C-BCE6348413F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65E0F65-6C67-4A06-A49A-B307F3223FAF}"/>
              </a:ext>
            </a:extLst>
          </p:cNvPr>
          <p:cNvSpPr>
            <a:spLocks noGrp="1"/>
          </p:cNvSpPr>
          <p:nvPr>
            <p:ph type="dt" sz="half" idx="10"/>
          </p:nvPr>
        </p:nvSpPr>
        <p:spPr/>
        <p:txBody>
          <a:bodyPr/>
          <a:lstStyle/>
          <a:p>
            <a:fld id="{4128BD57-A011-4E08-BD70-11FC80E39CF0}" type="datetimeFigureOut">
              <a:rPr lang="sv-SE" smtClean="0"/>
              <a:t>2022-02-09</a:t>
            </a:fld>
            <a:endParaRPr lang="sv-SE"/>
          </a:p>
        </p:txBody>
      </p:sp>
      <p:sp>
        <p:nvSpPr>
          <p:cNvPr id="5" name="Platshållare för sidfot 4">
            <a:extLst>
              <a:ext uri="{FF2B5EF4-FFF2-40B4-BE49-F238E27FC236}">
                <a16:creationId xmlns:a16="http://schemas.microsoft.com/office/drawing/2014/main" id="{BF3BEEC3-5321-4C17-99D4-908C6F34E76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ECFA59-B458-438E-8667-E60C1D5B1BB9}"/>
              </a:ext>
            </a:extLst>
          </p:cNvPr>
          <p:cNvSpPr>
            <a:spLocks noGrp="1"/>
          </p:cNvSpPr>
          <p:nvPr>
            <p:ph type="sldNum" sz="quarter" idx="12"/>
          </p:nvPr>
        </p:nvSpPr>
        <p:spPr/>
        <p:txBody>
          <a:bodyPr/>
          <a:lstStyle/>
          <a:p>
            <a:fld id="{2F48A9E9-3BE7-48F1-8B94-32543BF4DC9E}" type="slidenum">
              <a:rPr lang="sv-SE" smtClean="0"/>
              <a:t>‹#›</a:t>
            </a:fld>
            <a:endParaRPr lang="sv-SE"/>
          </a:p>
        </p:txBody>
      </p:sp>
    </p:spTree>
    <p:extLst>
      <p:ext uri="{BB962C8B-B14F-4D97-AF65-F5344CB8AC3E}">
        <p14:creationId xmlns:p14="http://schemas.microsoft.com/office/powerpoint/2010/main" val="367003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C2FC3BF-64EF-4BC6-8BF7-DA786404833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03175AE-05DC-4BFE-9A06-42AFFB45D87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2CD976-EE08-4EA5-975C-550A8CDAF0E1}"/>
              </a:ext>
            </a:extLst>
          </p:cNvPr>
          <p:cNvSpPr>
            <a:spLocks noGrp="1"/>
          </p:cNvSpPr>
          <p:nvPr>
            <p:ph type="dt" sz="half" idx="10"/>
          </p:nvPr>
        </p:nvSpPr>
        <p:spPr/>
        <p:txBody>
          <a:bodyPr/>
          <a:lstStyle/>
          <a:p>
            <a:fld id="{4128BD57-A011-4E08-BD70-11FC80E39CF0}" type="datetimeFigureOut">
              <a:rPr lang="sv-SE" smtClean="0"/>
              <a:t>2022-02-09</a:t>
            </a:fld>
            <a:endParaRPr lang="sv-SE"/>
          </a:p>
        </p:txBody>
      </p:sp>
      <p:sp>
        <p:nvSpPr>
          <p:cNvPr id="5" name="Platshållare för sidfot 4">
            <a:extLst>
              <a:ext uri="{FF2B5EF4-FFF2-40B4-BE49-F238E27FC236}">
                <a16:creationId xmlns:a16="http://schemas.microsoft.com/office/drawing/2014/main" id="{A2B0539D-0E3B-458A-88DC-600B4CAE2AB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1320943-4752-4DBD-BBC9-6E832B4817FC}"/>
              </a:ext>
            </a:extLst>
          </p:cNvPr>
          <p:cNvSpPr>
            <a:spLocks noGrp="1"/>
          </p:cNvSpPr>
          <p:nvPr>
            <p:ph type="sldNum" sz="quarter" idx="12"/>
          </p:nvPr>
        </p:nvSpPr>
        <p:spPr/>
        <p:txBody>
          <a:bodyPr/>
          <a:lstStyle/>
          <a:p>
            <a:fld id="{2F48A9E9-3BE7-48F1-8B94-32543BF4DC9E}" type="slidenum">
              <a:rPr lang="sv-SE" smtClean="0"/>
              <a:t>‹#›</a:t>
            </a:fld>
            <a:endParaRPr lang="sv-SE"/>
          </a:p>
        </p:txBody>
      </p:sp>
    </p:spTree>
    <p:extLst>
      <p:ext uri="{BB962C8B-B14F-4D97-AF65-F5344CB8AC3E}">
        <p14:creationId xmlns:p14="http://schemas.microsoft.com/office/powerpoint/2010/main" val="4218075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911429-59B3-40F7-9741-85561C8052D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EBF8980-581A-46AE-BAF7-FEAB8D0453D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B0EFA9C-0B07-4A9D-B7A5-87C2B2CD1695}"/>
              </a:ext>
            </a:extLst>
          </p:cNvPr>
          <p:cNvSpPr>
            <a:spLocks noGrp="1"/>
          </p:cNvSpPr>
          <p:nvPr>
            <p:ph type="dt" sz="half" idx="10"/>
          </p:nvPr>
        </p:nvSpPr>
        <p:spPr/>
        <p:txBody>
          <a:bodyPr/>
          <a:lstStyle/>
          <a:p>
            <a:fld id="{4128BD57-A011-4E08-BD70-11FC80E39CF0}" type="datetimeFigureOut">
              <a:rPr lang="sv-SE" smtClean="0"/>
              <a:t>2022-02-09</a:t>
            </a:fld>
            <a:endParaRPr lang="sv-SE"/>
          </a:p>
        </p:txBody>
      </p:sp>
      <p:sp>
        <p:nvSpPr>
          <p:cNvPr id="5" name="Platshållare för sidfot 4">
            <a:extLst>
              <a:ext uri="{FF2B5EF4-FFF2-40B4-BE49-F238E27FC236}">
                <a16:creationId xmlns:a16="http://schemas.microsoft.com/office/drawing/2014/main" id="{7BFDF4DD-CC48-454B-8A28-6FDF4BA7916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03061B4-5808-4DC5-B6F8-75C25C21D4FE}"/>
              </a:ext>
            </a:extLst>
          </p:cNvPr>
          <p:cNvSpPr>
            <a:spLocks noGrp="1"/>
          </p:cNvSpPr>
          <p:nvPr>
            <p:ph type="sldNum" sz="quarter" idx="12"/>
          </p:nvPr>
        </p:nvSpPr>
        <p:spPr/>
        <p:txBody>
          <a:bodyPr/>
          <a:lstStyle/>
          <a:p>
            <a:fld id="{2F48A9E9-3BE7-48F1-8B94-32543BF4DC9E}" type="slidenum">
              <a:rPr lang="sv-SE" smtClean="0"/>
              <a:t>‹#›</a:t>
            </a:fld>
            <a:endParaRPr lang="sv-SE"/>
          </a:p>
        </p:txBody>
      </p:sp>
    </p:spTree>
    <p:extLst>
      <p:ext uri="{BB962C8B-B14F-4D97-AF65-F5344CB8AC3E}">
        <p14:creationId xmlns:p14="http://schemas.microsoft.com/office/powerpoint/2010/main" val="318732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45F8DC-A6D6-4BEA-8899-16AB62932B1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4D5032B-F9D8-4575-A565-8AE58C7BAB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B3BCA5C-8CE1-46CA-9A69-06A1EFC53F3B}"/>
              </a:ext>
            </a:extLst>
          </p:cNvPr>
          <p:cNvSpPr>
            <a:spLocks noGrp="1"/>
          </p:cNvSpPr>
          <p:nvPr>
            <p:ph type="dt" sz="half" idx="10"/>
          </p:nvPr>
        </p:nvSpPr>
        <p:spPr/>
        <p:txBody>
          <a:bodyPr/>
          <a:lstStyle/>
          <a:p>
            <a:fld id="{4128BD57-A011-4E08-BD70-11FC80E39CF0}" type="datetimeFigureOut">
              <a:rPr lang="sv-SE" smtClean="0"/>
              <a:t>2022-02-09</a:t>
            </a:fld>
            <a:endParaRPr lang="sv-SE"/>
          </a:p>
        </p:txBody>
      </p:sp>
      <p:sp>
        <p:nvSpPr>
          <p:cNvPr id="5" name="Platshållare för sidfot 4">
            <a:extLst>
              <a:ext uri="{FF2B5EF4-FFF2-40B4-BE49-F238E27FC236}">
                <a16:creationId xmlns:a16="http://schemas.microsoft.com/office/drawing/2014/main" id="{02A24334-2BE7-4CAB-B626-32BE84B51AD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B77A7D-68F1-470A-85C5-15C13A9773A5}"/>
              </a:ext>
            </a:extLst>
          </p:cNvPr>
          <p:cNvSpPr>
            <a:spLocks noGrp="1"/>
          </p:cNvSpPr>
          <p:nvPr>
            <p:ph type="sldNum" sz="quarter" idx="12"/>
          </p:nvPr>
        </p:nvSpPr>
        <p:spPr/>
        <p:txBody>
          <a:bodyPr/>
          <a:lstStyle/>
          <a:p>
            <a:fld id="{2F48A9E9-3BE7-48F1-8B94-32543BF4DC9E}" type="slidenum">
              <a:rPr lang="sv-SE" smtClean="0"/>
              <a:t>‹#›</a:t>
            </a:fld>
            <a:endParaRPr lang="sv-SE"/>
          </a:p>
        </p:txBody>
      </p:sp>
    </p:spTree>
    <p:extLst>
      <p:ext uri="{BB962C8B-B14F-4D97-AF65-F5344CB8AC3E}">
        <p14:creationId xmlns:p14="http://schemas.microsoft.com/office/powerpoint/2010/main" val="380948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E1463-B874-4D6B-8564-C00A73F12E2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77E7DBE-99EF-476B-B8C8-9C76FFE4E45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F507DAC-2646-4C70-B9FA-DD42F1A6900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1BA492A-E504-4EFA-9309-C0E2D8E2FAD8}"/>
              </a:ext>
            </a:extLst>
          </p:cNvPr>
          <p:cNvSpPr>
            <a:spLocks noGrp="1"/>
          </p:cNvSpPr>
          <p:nvPr>
            <p:ph type="dt" sz="half" idx="10"/>
          </p:nvPr>
        </p:nvSpPr>
        <p:spPr/>
        <p:txBody>
          <a:bodyPr/>
          <a:lstStyle/>
          <a:p>
            <a:fld id="{4128BD57-A011-4E08-BD70-11FC80E39CF0}" type="datetimeFigureOut">
              <a:rPr lang="sv-SE" smtClean="0"/>
              <a:t>2022-02-09</a:t>
            </a:fld>
            <a:endParaRPr lang="sv-SE"/>
          </a:p>
        </p:txBody>
      </p:sp>
      <p:sp>
        <p:nvSpPr>
          <p:cNvPr id="6" name="Platshållare för sidfot 5">
            <a:extLst>
              <a:ext uri="{FF2B5EF4-FFF2-40B4-BE49-F238E27FC236}">
                <a16:creationId xmlns:a16="http://schemas.microsoft.com/office/drawing/2014/main" id="{B05B775A-8A43-4C37-9C84-7D943AC0847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9A47744-6190-462F-9450-004F0FE9820A}"/>
              </a:ext>
            </a:extLst>
          </p:cNvPr>
          <p:cNvSpPr>
            <a:spLocks noGrp="1"/>
          </p:cNvSpPr>
          <p:nvPr>
            <p:ph type="sldNum" sz="quarter" idx="12"/>
          </p:nvPr>
        </p:nvSpPr>
        <p:spPr/>
        <p:txBody>
          <a:bodyPr/>
          <a:lstStyle/>
          <a:p>
            <a:fld id="{2F48A9E9-3BE7-48F1-8B94-32543BF4DC9E}" type="slidenum">
              <a:rPr lang="sv-SE" smtClean="0"/>
              <a:t>‹#›</a:t>
            </a:fld>
            <a:endParaRPr lang="sv-SE"/>
          </a:p>
        </p:txBody>
      </p:sp>
    </p:spTree>
    <p:extLst>
      <p:ext uri="{BB962C8B-B14F-4D97-AF65-F5344CB8AC3E}">
        <p14:creationId xmlns:p14="http://schemas.microsoft.com/office/powerpoint/2010/main" val="419002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D79AA7-748E-4045-A863-2BE92940B6F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53467F-33FB-490A-A407-01022AD811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496EA7C-9B79-459D-98A3-270B87F4563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B2CA97B-6FF1-4D21-9B56-D50F7865A2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68A74F4-F3D5-4D13-BFC3-BAA4C6AA928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7F7BAAD-64D7-48B6-8958-F2597124667E}"/>
              </a:ext>
            </a:extLst>
          </p:cNvPr>
          <p:cNvSpPr>
            <a:spLocks noGrp="1"/>
          </p:cNvSpPr>
          <p:nvPr>
            <p:ph type="dt" sz="half" idx="10"/>
          </p:nvPr>
        </p:nvSpPr>
        <p:spPr/>
        <p:txBody>
          <a:bodyPr/>
          <a:lstStyle/>
          <a:p>
            <a:fld id="{4128BD57-A011-4E08-BD70-11FC80E39CF0}" type="datetimeFigureOut">
              <a:rPr lang="sv-SE" smtClean="0"/>
              <a:t>2022-02-09</a:t>
            </a:fld>
            <a:endParaRPr lang="sv-SE"/>
          </a:p>
        </p:txBody>
      </p:sp>
      <p:sp>
        <p:nvSpPr>
          <p:cNvPr id="8" name="Platshållare för sidfot 7">
            <a:extLst>
              <a:ext uri="{FF2B5EF4-FFF2-40B4-BE49-F238E27FC236}">
                <a16:creationId xmlns:a16="http://schemas.microsoft.com/office/drawing/2014/main" id="{12668DA2-00B0-4AEA-8A45-AD32EC43971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658DDB0-BEF1-4518-80EE-3A0B78EBC5B5}"/>
              </a:ext>
            </a:extLst>
          </p:cNvPr>
          <p:cNvSpPr>
            <a:spLocks noGrp="1"/>
          </p:cNvSpPr>
          <p:nvPr>
            <p:ph type="sldNum" sz="quarter" idx="12"/>
          </p:nvPr>
        </p:nvSpPr>
        <p:spPr/>
        <p:txBody>
          <a:bodyPr/>
          <a:lstStyle/>
          <a:p>
            <a:fld id="{2F48A9E9-3BE7-48F1-8B94-32543BF4DC9E}" type="slidenum">
              <a:rPr lang="sv-SE" smtClean="0"/>
              <a:t>‹#›</a:t>
            </a:fld>
            <a:endParaRPr lang="sv-SE"/>
          </a:p>
        </p:txBody>
      </p:sp>
    </p:spTree>
    <p:extLst>
      <p:ext uri="{BB962C8B-B14F-4D97-AF65-F5344CB8AC3E}">
        <p14:creationId xmlns:p14="http://schemas.microsoft.com/office/powerpoint/2010/main" val="1318808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CDA70B-3E74-4595-A8BB-2AC49227E78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1DAB909-5EE8-435C-8A65-A566FBE0C7A8}"/>
              </a:ext>
            </a:extLst>
          </p:cNvPr>
          <p:cNvSpPr>
            <a:spLocks noGrp="1"/>
          </p:cNvSpPr>
          <p:nvPr>
            <p:ph type="dt" sz="half" idx="10"/>
          </p:nvPr>
        </p:nvSpPr>
        <p:spPr/>
        <p:txBody>
          <a:bodyPr/>
          <a:lstStyle/>
          <a:p>
            <a:fld id="{4128BD57-A011-4E08-BD70-11FC80E39CF0}" type="datetimeFigureOut">
              <a:rPr lang="sv-SE" smtClean="0"/>
              <a:t>2022-02-09</a:t>
            </a:fld>
            <a:endParaRPr lang="sv-SE"/>
          </a:p>
        </p:txBody>
      </p:sp>
      <p:sp>
        <p:nvSpPr>
          <p:cNvPr id="4" name="Platshållare för sidfot 3">
            <a:extLst>
              <a:ext uri="{FF2B5EF4-FFF2-40B4-BE49-F238E27FC236}">
                <a16:creationId xmlns:a16="http://schemas.microsoft.com/office/drawing/2014/main" id="{F59F5AB7-AA14-4CD3-9C32-BC959024922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5C81365-171C-4E81-A230-0D70A75A58E2}"/>
              </a:ext>
            </a:extLst>
          </p:cNvPr>
          <p:cNvSpPr>
            <a:spLocks noGrp="1"/>
          </p:cNvSpPr>
          <p:nvPr>
            <p:ph type="sldNum" sz="quarter" idx="12"/>
          </p:nvPr>
        </p:nvSpPr>
        <p:spPr/>
        <p:txBody>
          <a:bodyPr/>
          <a:lstStyle/>
          <a:p>
            <a:fld id="{2F48A9E9-3BE7-48F1-8B94-32543BF4DC9E}" type="slidenum">
              <a:rPr lang="sv-SE" smtClean="0"/>
              <a:t>‹#›</a:t>
            </a:fld>
            <a:endParaRPr lang="sv-SE"/>
          </a:p>
        </p:txBody>
      </p:sp>
    </p:spTree>
    <p:extLst>
      <p:ext uri="{BB962C8B-B14F-4D97-AF65-F5344CB8AC3E}">
        <p14:creationId xmlns:p14="http://schemas.microsoft.com/office/powerpoint/2010/main" val="209611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E799CE5-CA05-442F-BECB-F4D9959B9FC9}"/>
              </a:ext>
            </a:extLst>
          </p:cNvPr>
          <p:cNvSpPr>
            <a:spLocks noGrp="1"/>
          </p:cNvSpPr>
          <p:nvPr>
            <p:ph type="dt" sz="half" idx="10"/>
          </p:nvPr>
        </p:nvSpPr>
        <p:spPr/>
        <p:txBody>
          <a:bodyPr/>
          <a:lstStyle/>
          <a:p>
            <a:fld id="{4128BD57-A011-4E08-BD70-11FC80E39CF0}" type="datetimeFigureOut">
              <a:rPr lang="sv-SE" smtClean="0"/>
              <a:t>2022-02-09</a:t>
            </a:fld>
            <a:endParaRPr lang="sv-SE"/>
          </a:p>
        </p:txBody>
      </p:sp>
      <p:sp>
        <p:nvSpPr>
          <p:cNvPr id="3" name="Platshållare för sidfot 2">
            <a:extLst>
              <a:ext uri="{FF2B5EF4-FFF2-40B4-BE49-F238E27FC236}">
                <a16:creationId xmlns:a16="http://schemas.microsoft.com/office/drawing/2014/main" id="{484F98B3-07CC-4B72-8BF3-C7F0B23CAAF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D7137B4-7E30-47F8-B3B0-A617607D8FBB}"/>
              </a:ext>
            </a:extLst>
          </p:cNvPr>
          <p:cNvSpPr>
            <a:spLocks noGrp="1"/>
          </p:cNvSpPr>
          <p:nvPr>
            <p:ph type="sldNum" sz="quarter" idx="12"/>
          </p:nvPr>
        </p:nvSpPr>
        <p:spPr/>
        <p:txBody>
          <a:bodyPr/>
          <a:lstStyle/>
          <a:p>
            <a:fld id="{2F48A9E9-3BE7-48F1-8B94-32543BF4DC9E}" type="slidenum">
              <a:rPr lang="sv-SE" smtClean="0"/>
              <a:t>‹#›</a:t>
            </a:fld>
            <a:endParaRPr lang="sv-SE"/>
          </a:p>
        </p:txBody>
      </p:sp>
    </p:spTree>
    <p:extLst>
      <p:ext uri="{BB962C8B-B14F-4D97-AF65-F5344CB8AC3E}">
        <p14:creationId xmlns:p14="http://schemas.microsoft.com/office/powerpoint/2010/main" val="387720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9537CF-BEFF-4077-A34B-F72F539F625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467EC7-B93D-436B-9097-302D36AC3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8319A1F-C079-4B5A-A69C-4B1792C61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37010E7-9149-4AE8-976A-70FB5C350B1D}"/>
              </a:ext>
            </a:extLst>
          </p:cNvPr>
          <p:cNvSpPr>
            <a:spLocks noGrp="1"/>
          </p:cNvSpPr>
          <p:nvPr>
            <p:ph type="dt" sz="half" idx="10"/>
          </p:nvPr>
        </p:nvSpPr>
        <p:spPr/>
        <p:txBody>
          <a:bodyPr/>
          <a:lstStyle/>
          <a:p>
            <a:fld id="{4128BD57-A011-4E08-BD70-11FC80E39CF0}" type="datetimeFigureOut">
              <a:rPr lang="sv-SE" smtClean="0"/>
              <a:t>2022-02-09</a:t>
            </a:fld>
            <a:endParaRPr lang="sv-SE"/>
          </a:p>
        </p:txBody>
      </p:sp>
      <p:sp>
        <p:nvSpPr>
          <p:cNvPr id="6" name="Platshållare för sidfot 5">
            <a:extLst>
              <a:ext uri="{FF2B5EF4-FFF2-40B4-BE49-F238E27FC236}">
                <a16:creationId xmlns:a16="http://schemas.microsoft.com/office/drawing/2014/main" id="{65996968-8A6D-4E50-9EC0-273714EE20B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3BAB924-2AC0-4A22-89E0-8F28D56DF827}"/>
              </a:ext>
            </a:extLst>
          </p:cNvPr>
          <p:cNvSpPr>
            <a:spLocks noGrp="1"/>
          </p:cNvSpPr>
          <p:nvPr>
            <p:ph type="sldNum" sz="quarter" idx="12"/>
          </p:nvPr>
        </p:nvSpPr>
        <p:spPr/>
        <p:txBody>
          <a:bodyPr/>
          <a:lstStyle/>
          <a:p>
            <a:fld id="{2F48A9E9-3BE7-48F1-8B94-32543BF4DC9E}" type="slidenum">
              <a:rPr lang="sv-SE" smtClean="0"/>
              <a:t>‹#›</a:t>
            </a:fld>
            <a:endParaRPr lang="sv-SE"/>
          </a:p>
        </p:txBody>
      </p:sp>
    </p:spTree>
    <p:extLst>
      <p:ext uri="{BB962C8B-B14F-4D97-AF65-F5344CB8AC3E}">
        <p14:creationId xmlns:p14="http://schemas.microsoft.com/office/powerpoint/2010/main" val="189338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E8345D-EE1E-4DA5-AB70-6C48B9145AC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B485C78-E728-4AEF-A98F-9A91ADB8D2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CFF9130-9477-4DC0-8A40-9A4FBA488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768B5E8-5565-4E1E-A037-8DDBA0B8E79D}"/>
              </a:ext>
            </a:extLst>
          </p:cNvPr>
          <p:cNvSpPr>
            <a:spLocks noGrp="1"/>
          </p:cNvSpPr>
          <p:nvPr>
            <p:ph type="dt" sz="half" idx="10"/>
          </p:nvPr>
        </p:nvSpPr>
        <p:spPr/>
        <p:txBody>
          <a:bodyPr/>
          <a:lstStyle/>
          <a:p>
            <a:fld id="{4128BD57-A011-4E08-BD70-11FC80E39CF0}" type="datetimeFigureOut">
              <a:rPr lang="sv-SE" smtClean="0"/>
              <a:t>2022-02-09</a:t>
            </a:fld>
            <a:endParaRPr lang="sv-SE"/>
          </a:p>
        </p:txBody>
      </p:sp>
      <p:sp>
        <p:nvSpPr>
          <p:cNvPr id="6" name="Platshållare för sidfot 5">
            <a:extLst>
              <a:ext uri="{FF2B5EF4-FFF2-40B4-BE49-F238E27FC236}">
                <a16:creationId xmlns:a16="http://schemas.microsoft.com/office/drawing/2014/main" id="{44E52EE7-57AC-4EA4-9C91-06073F8357E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626EC03-63D5-48A6-BFC4-1F94AEFA78F7}"/>
              </a:ext>
            </a:extLst>
          </p:cNvPr>
          <p:cNvSpPr>
            <a:spLocks noGrp="1"/>
          </p:cNvSpPr>
          <p:nvPr>
            <p:ph type="sldNum" sz="quarter" idx="12"/>
          </p:nvPr>
        </p:nvSpPr>
        <p:spPr/>
        <p:txBody>
          <a:bodyPr/>
          <a:lstStyle/>
          <a:p>
            <a:fld id="{2F48A9E9-3BE7-48F1-8B94-32543BF4DC9E}" type="slidenum">
              <a:rPr lang="sv-SE" smtClean="0"/>
              <a:t>‹#›</a:t>
            </a:fld>
            <a:endParaRPr lang="sv-SE"/>
          </a:p>
        </p:txBody>
      </p:sp>
    </p:spTree>
    <p:extLst>
      <p:ext uri="{BB962C8B-B14F-4D97-AF65-F5344CB8AC3E}">
        <p14:creationId xmlns:p14="http://schemas.microsoft.com/office/powerpoint/2010/main" val="175208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D4400E9-EBC7-4AF1-88DF-8C2A99CC1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B2E59AF-9B25-4EAC-8767-F182C01C3F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A7A0EC0-2F45-487A-8DB9-34480F812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8BD57-A011-4E08-BD70-11FC80E39CF0}" type="datetimeFigureOut">
              <a:rPr lang="sv-SE" smtClean="0"/>
              <a:t>2022-02-09</a:t>
            </a:fld>
            <a:endParaRPr lang="sv-SE"/>
          </a:p>
        </p:txBody>
      </p:sp>
      <p:sp>
        <p:nvSpPr>
          <p:cNvPr id="5" name="Platshållare för sidfot 4">
            <a:extLst>
              <a:ext uri="{FF2B5EF4-FFF2-40B4-BE49-F238E27FC236}">
                <a16:creationId xmlns:a16="http://schemas.microsoft.com/office/drawing/2014/main" id="{CC258468-ED20-4EEA-BB62-0B4F8F48D5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909DB52-24B4-4699-96DD-4E64F71D4A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8A9E9-3BE7-48F1-8B94-32543BF4DC9E}" type="slidenum">
              <a:rPr lang="sv-SE" smtClean="0"/>
              <a:t>‹#›</a:t>
            </a:fld>
            <a:endParaRPr lang="sv-SE"/>
          </a:p>
        </p:txBody>
      </p:sp>
    </p:spTree>
    <p:extLst>
      <p:ext uri="{BB962C8B-B14F-4D97-AF65-F5344CB8AC3E}">
        <p14:creationId xmlns:p14="http://schemas.microsoft.com/office/powerpoint/2010/main" val="2074050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www.sls.se/hippokratesrevis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mailto:Susann.asplund@sls.se" TargetMode="External"/><Relationship Id="rId5" Type="http://schemas.openxmlformats.org/officeDocument/2006/relationships/hyperlink" Target="mailto:hans.hjelmqvist@oru.se" TargetMode="External"/><Relationship Id="rId4" Type="http://schemas.openxmlformats.org/officeDocument/2006/relationships/hyperlink" Target="http://www.sls.se/lakaresfortbild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DEC126A-0BA8-4946-AC91-A35FFFB292A2}"/>
              </a:ext>
            </a:extLst>
          </p:cNvPr>
          <p:cNvPicPr>
            <a:picLocks noChangeAspect="1"/>
          </p:cNvPicPr>
          <p:nvPr/>
        </p:nvPicPr>
        <p:blipFill rotWithShape="1">
          <a:blip r:embed="rId3">
            <a:alphaModFix amt="88000"/>
            <a:extLst>
              <a:ext uri="{28A0092B-C50C-407E-A947-70E740481C1C}">
                <a14:useLocalDpi xmlns:a14="http://schemas.microsoft.com/office/drawing/2010/main" val="0"/>
              </a:ext>
            </a:extLst>
          </a:blip>
          <a:srcRect l="-6481" t="13777" r="8253" b="15235"/>
          <a:stretch/>
        </p:blipFill>
        <p:spPr>
          <a:xfrm>
            <a:off x="-876000" y="994061"/>
            <a:ext cx="13068000" cy="6300000"/>
          </a:xfrm>
          <a:prstGeom prst="rect">
            <a:avLst/>
          </a:prstGeom>
        </p:spPr>
      </p:pic>
      <p:pic>
        <p:nvPicPr>
          <p:cNvPr id="6" name="Bildobjekt 5">
            <a:extLst>
              <a:ext uri="{FF2B5EF4-FFF2-40B4-BE49-F238E27FC236}">
                <a16:creationId xmlns:a16="http://schemas.microsoft.com/office/drawing/2014/main" id="{6699BCA3-E0B7-4B31-9586-5ABE8064BC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5" y="233951"/>
            <a:ext cx="2767915" cy="683108"/>
          </a:xfrm>
          <a:prstGeom prst="rect">
            <a:avLst/>
          </a:prstGeom>
        </p:spPr>
      </p:pic>
      <p:sp>
        <p:nvSpPr>
          <p:cNvPr id="5" name="Rektangel 4">
            <a:extLst>
              <a:ext uri="{FF2B5EF4-FFF2-40B4-BE49-F238E27FC236}">
                <a16:creationId xmlns:a16="http://schemas.microsoft.com/office/drawing/2014/main" id="{C7A6398F-8DE8-403F-BDE8-A91CEF891C4A}"/>
              </a:ext>
            </a:extLst>
          </p:cNvPr>
          <p:cNvSpPr/>
          <p:nvPr/>
        </p:nvSpPr>
        <p:spPr>
          <a:xfrm>
            <a:off x="0" y="4761417"/>
            <a:ext cx="10741794" cy="1359016"/>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CB8B872A-1E43-4A00-A976-CA04AC71221B}"/>
              </a:ext>
            </a:extLst>
          </p:cNvPr>
          <p:cNvSpPr txBox="1"/>
          <p:nvPr/>
        </p:nvSpPr>
        <p:spPr>
          <a:xfrm>
            <a:off x="672353" y="4840760"/>
            <a:ext cx="9865453" cy="1200329"/>
          </a:xfrm>
          <a:prstGeom prst="rect">
            <a:avLst/>
          </a:prstGeom>
          <a:noFill/>
        </p:spPr>
        <p:txBody>
          <a:bodyPr wrap="square" rtlCol="0">
            <a:spAutoFit/>
          </a:bodyPr>
          <a:lstStyle/>
          <a:p>
            <a:r>
              <a:rPr lang="sv-SE" sz="3600" b="1" dirty="0">
                <a:solidFill>
                  <a:schemeClr val="bg1"/>
                </a:solidFill>
                <a:latin typeface="Cambria" panose="02040503050406030204" pitchFamily="18" charset="0"/>
                <a:ea typeface="Cambria" panose="02040503050406030204" pitchFamily="18" charset="0"/>
              </a:rPr>
              <a:t>Läkares fortbildning</a:t>
            </a:r>
            <a:br>
              <a:rPr lang="sv-SE" sz="3600" b="1" dirty="0">
                <a:solidFill>
                  <a:schemeClr val="bg1"/>
                </a:solidFill>
                <a:latin typeface="Cambria" panose="02040503050406030204" pitchFamily="18" charset="0"/>
                <a:ea typeface="Cambria" panose="02040503050406030204" pitchFamily="18" charset="0"/>
              </a:rPr>
            </a:br>
            <a:r>
              <a:rPr lang="sv-SE" sz="3600" b="1" dirty="0">
                <a:solidFill>
                  <a:schemeClr val="bg1"/>
                </a:solidFill>
                <a:latin typeface="Cambria" panose="02040503050406030204" pitchFamily="18" charset="0"/>
                <a:ea typeface="Cambria" panose="02040503050406030204" pitchFamily="18" charset="0"/>
              </a:rPr>
              <a:t>–avgörande för en patientsäker vård</a:t>
            </a:r>
          </a:p>
        </p:txBody>
      </p:sp>
    </p:spTree>
    <p:extLst>
      <p:ext uri="{BB962C8B-B14F-4D97-AF65-F5344CB8AC3E}">
        <p14:creationId xmlns:p14="http://schemas.microsoft.com/office/powerpoint/2010/main" val="407876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9B743897-BA18-4A3E-8D2A-582676E1F454}"/>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2" name="textruta 1">
            <a:extLst>
              <a:ext uri="{FF2B5EF4-FFF2-40B4-BE49-F238E27FC236}">
                <a16:creationId xmlns:a16="http://schemas.microsoft.com/office/drawing/2014/main" id="{D409AED6-F68A-4BB6-8080-6D01BC84C938}"/>
              </a:ext>
            </a:extLst>
          </p:cNvPr>
          <p:cNvSpPr txBox="1"/>
          <p:nvPr/>
        </p:nvSpPr>
        <p:spPr>
          <a:xfrm>
            <a:off x="781633" y="1659431"/>
            <a:ext cx="10114164" cy="2677656"/>
          </a:xfrm>
          <a:prstGeom prst="rect">
            <a:avLst/>
          </a:prstGeom>
          <a:noFill/>
        </p:spPr>
        <p:txBody>
          <a:bodyPr wrap="square" rtlCol="0">
            <a:spAutoFit/>
          </a:bodyPr>
          <a:lstStyle/>
          <a:p>
            <a:pPr marL="285750" indent="-285750">
              <a:buFont typeface="Arial" panose="020B0604020202020204" pitchFamily="34" charset="0"/>
              <a:buChar char="•"/>
            </a:pPr>
            <a:r>
              <a:rPr lang="sv-SE" sz="2400" dirty="0">
                <a:latin typeface="+mj-lt"/>
                <a:ea typeface="Cambria" panose="02040503050406030204" pitchFamily="18" charset="0"/>
              </a:rPr>
              <a:t>Läkares kompetensutveckling bör ses som en kontinuerlig process från grundläggande utbildning fram till legitimation via specialiseringstjänstgöring (ST) till den fortsatta kompetensutvecklingen i form av fortbildning. </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285750" indent="-285750">
              <a:buFont typeface="Arial" panose="020B0604020202020204" pitchFamily="34" charset="0"/>
              <a:buChar char="•"/>
            </a:pPr>
            <a:r>
              <a:rPr lang="sv-SE" sz="2400" dirty="0">
                <a:latin typeface="+mj-lt"/>
                <a:ea typeface="Cambria" panose="02040503050406030204" pitchFamily="18" charset="0"/>
              </a:rPr>
              <a:t>Fortbildningen för färdiga specialister saknar de tidigare utbildningsfasernas struktur och målbeskrivning vilket ställer särskilda krav då detta är den utan jämförelse längsta perioden i den yrkesverksamma läkarens gärning.</a:t>
            </a:r>
          </a:p>
        </p:txBody>
      </p:sp>
      <p:sp>
        <p:nvSpPr>
          <p:cNvPr id="4" name="Rektangel 3">
            <a:extLst>
              <a:ext uri="{FF2B5EF4-FFF2-40B4-BE49-F238E27FC236}">
                <a16:creationId xmlns:a16="http://schemas.microsoft.com/office/drawing/2014/main" id="{B9F13317-E28C-4B45-8912-DAA7CAC98A00}"/>
              </a:ext>
            </a:extLst>
          </p:cNvPr>
          <p:cNvSpPr/>
          <p:nvPr/>
        </p:nvSpPr>
        <p:spPr>
          <a:xfrm>
            <a:off x="0" y="252410"/>
            <a:ext cx="12192000"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10717348" cy="861774"/>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Vad händer efter uppnådd specialistkompetens?</a:t>
            </a:r>
          </a:p>
          <a:p>
            <a:endParaRPr lang="sv-SE" dirty="0"/>
          </a:p>
        </p:txBody>
      </p:sp>
      <p:pic>
        <p:nvPicPr>
          <p:cNvPr id="13" name="Bild 12">
            <a:extLst>
              <a:ext uri="{FF2B5EF4-FFF2-40B4-BE49-F238E27FC236}">
                <a16:creationId xmlns:a16="http://schemas.microsoft.com/office/drawing/2014/main" id="{DE1DF7A1-8603-44C4-A5CC-A5E9489F56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023" y="5814415"/>
            <a:ext cx="1924050" cy="742950"/>
          </a:xfrm>
          <a:prstGeom prst="rect">
            <a:avLst/>
          </a:prstGeom>
        </p:spPr>
      </p:pic>
    </p:spTree>
    <p:extLst>
      <p:ext uri="{BB962C8B-B14F-4D97-AF65-F5344CB8AC3E}">
        <p14:creationId xmlns:p14="http://schemas.microsoft.com/office/powerpoint/2010/main" val="2864012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0C73D82-E126-4062-B58E-5108B8D2D944}"/>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2" name="textruta 1">
            <a:extLst>
              <a:ext uri="{FF2B5EF4-FFF2-40B4-BE49-F238E27FC236}">
                <a16:creationId xmlns:a16="http://schemas.microsoft.com/office/drawing/2014/main" id="{D409AED6-F68A-4BB6-8080-6D01BC84C938}"/>
              </a:ext>
            </a:extLst>
          </p:cNvPr>
          <p:cNvSpPr txBox="1"/>
          <p:nvPr/>
        </p:nvSpPr>
        <p:spPr>
          <a:xfrm>
            <a:off x="781633" y="2217697"/>
            <a:ext cx="10114164" cy="2677656"/>
          </a:xfrm>
          <a:prstGeom prst="rect">
            <a:avLst/>
          </a:prstGeom>
          <a:noFill/>
        </p:spPr>
        <p:txBody>
          <a:bodyPr wrap="square" rtlCol="0">
            <a:spAutoFit/>
          </a:bodyPr>
          <a:lstStyle/>
          <a:p>
            <a:pPr marL="285750" indent="-285750">
              <a:buFont typeface="Arial" panose="020B0604020202020204" pitchFamily="34" charset="0"/>
              <a:buChar char="•"/>
            </a:pPr>
            <a:r>
              <a:rPr lang="sv-SE" sz="2400" dirty="0">
                <a:latin typeface="+mj-lt"/>
                <a:ea typeface="Cambria" panose="02040503050406030204" pitchFamily="18" charset="0"/>
              </a:rPr>
              <a:t>SLS anser att det behövs ett ordnat system för att säkerställa att alla läkare efter uppnådd specialistkompetens fortlöpande vidareutvecklar nödvändig kompetens för de arbetsuppgifter, utmaningar och förändringar de ställs inför i enlighet med CPD. </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285750" indent="-285750">
              <a:buFont typeface="Arial" panose="020B0604020202020204" pitchFamily="34" charset="0"/>
              <a:buChar char="•"/>
            </a:pPr>
            <a:r>
              <a:rPr lang="sv-SE" sz="2400" dirty="0">
                <a:latin typeface="+mj-lt"/>
                <a:ea typeface="Cambria" panose="02040503050406030204" pitchFamily="18" charset="0"/>
              </a:rPr>
              <a:t>Ett sådant system ska utformas och ägas av professionen, vara transparent och bygga på regelbunden dokumentation och uppföljning.</a:t>
            </a:r>
          </a:p>
        </p:txBody>
      </p:sp>
      <p:sp>
        <p:nvSpPr>
          <p:cNvPr id="4" name="Rektangel 3">
            <a:extLst>
              <a:ext uri="{FF2B5EF4-FFF2-40B4-BE49-F238E27FC236}">
                <a16:creationId xmlns:a16="http://schemas.microsoft.com/office/drawing/2014/main" id="{B9F13317-E28C-4B45-8912-DAA7CAC98A00}"/>
              </a:ext>
            </a:extLst>
          </p:cNvPr>
          <p:cNvSpPr/>
          <p:nvPr/>
        </p:nvSpPr>
        <p:spPr>
          <a:xfrm>
            <a:off x="0" y="381920"/>
            <a:ext cx="12192000" cy="1077218"/>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10202778" cy="1077218"/>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Fortbildningsmodell som utformas och ägs av</a:t>
            </a:r>
          </a:p>
          <a:p>
            <a:r>
              <a:rPr lang="sv-SE" sz="3200" b="1" dirty="0">
                <a:solidFill>
                  <a:schemeClr val="bg1"/>
                </a:solidFill>
                <a:latin typeface="Cambria" panose="02040503050406030204" pitchFamily="18" charset="0"/>
                <a:ea typeface="Cambria" panose="02040503050406030204" pitchFamily="18" charset="0"/>
              </a:rPr>
              <a:t>professionen</a:t>
            </a:r>
            <a:endParaRPr lang="sv-SE" dirty="0"/>
          </a:p>
        </p:txBody>
      </p:sp>
      <p:pic>
        <p:nvPicPr>
          <p:cNvPr id="9" name="Bild 8">
            <a:extLst>
              <a:ext uri="{FF2B5EF4-FFF2-40B4-BE49-F238E27FC236}">
                <a16:creationId xmlns:a16="http://schemas.microsoft.com/office/drawing/2014/main" id="{2ECA6753-0714-409B-AF72-5D297FD650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023" y="5814415"/>
            <a:ext cx="1924050" cy="742950"/>
          </a:xfrm>
          <a:prstGeom prst="rect">
            <a:avLst/>
          </a:prstGeom>
        </p:spPr>
      </p:pic>
    </p:spTree>
    <p:extLst>
      <p:ext uri="{BB962C8B-B14F-4D97-AF65-F5344CB8AC3E}">
        <p14:creationId xmlns:p14="http://schemas.microsoft.com/office/powerpoint/2010/main" val="83692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1F97C26-1652-47DF-8AF1-1A9F40EC4F4D}"/>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2" name="textruta 1">
            <a:extLst>
              <a:ext uri="{FF2B5EF4-FFF2-40B4-BE49-F238E27FC236}">
                <a16:creationId xmlns:a16="http://schemas.microsoft.com/office/drawing/2014/main" id="{D409AED6-F68A-4BB6-8080-6D01BC84C938}"/>
              </a:ext>
            </a:extLst>
          </p:cNvPr>
          <p:cNvSpPr txBox="1"/>
          <p:nvPr/>
        </p:nvSpPr>
        <p:spPr>
          <a:xfrm>
            <a:off x="781633" y="2371700"/>
            <a:ext cx="10114164" cy="1938992"/>
          </a:xfrm>
          <a:prstGeom prst="rect">
            <a:avLst/>
          </a:prstGeom>
          <a:noFill/>
        </p:spPr>
        <p:txBody>
          <a:bodyPr wrap="square" rtlCol="0">
            <a:spAutoFit/>
          </a:bodyPr>
          <a:lstStyle/>
          <a:p>
            <a:r>
              <a:rPr lang="sv-SE" sz="3200" i="1" dirty="0">
                <a:latin typeface="Cambria" panose="02040503050406030204" pitchFamily="18" charset="0"/>
                <a:ea typeface="Cambria" panose="02040503050406030204" pitchFamily="18" charset="0"/>
              </a:rPr>
              <a:t>Kontinuerlig professionell utveckling (alla aktiviteter en läkare deltar i för att förbättra sin medicinska kompetens och för att utveckla sig i rollen som läkare).</a:t>
            </a:r>
          </a:p>
          <a:p>
            <a:endParaRPr lang="sv-SE" sz="2400" dirty="0">
              <a:latin typeface="+mj-lt"/>
              <a:ea typeface="Cambria" panose="02040503050406030204" pitchFamily="18" charset="0"/>
            </a:endParaRPr>
          </a:p>
        </p:txBody>
      </p:sp>
      <p:sp>
        <p:nvSpPr>
          <p:cNvPr id="4" name="Rektangel 3">
            <a:extLst>
              <a:ext uri="{FF2B5EF4-FFF2-40B4-BE49-F238E27FC236}">
                <a16:creationId xmlns:a16="http://schemas.microsoft.com/office/drawing/2014/main" id="{B9F13317-E28C-4B45-8912-DAA7CAC98A00}"/>
              </a:ext>
            </a:extLst>
          </p:cNvPr>
          <p:cNvSpPr/>
          <p:nvPr/>
        </p:nvSpPr>
        <p:spPr>
          <a:xfrm>
            <a:off x="0" y="252410"/>
            <a:ext cx="12204000" cy="896882"/>
          </a:xfrm>
          <a:prstGeom prst="rect">
            <a:avLst/>
          </a:prstGeom>
          <a:solidFill>
            <a:srgbClr val="007DAE">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10717348" cy="584775"/>
          </a:xfrm>
          <a:prstGeom prst="rect">
            <a:avLst/>
          </a:prstGeom>
          <a:noFill/>
        </p:spPr>
        <p:txBody>
          <a:bodyPr wrap="square" rtlCol="0">
            <a:spAutoFit/>
          </a:bodyPr>
          <a:lstStyle/>
          <a:p>
            <a:r>
              <a:rPr lang="sv-SE" sz="3200" b="1" dirty="0" err="1">
                <a:solidFill>
                  <a:schemeClr val="bg1"/>
                </a:solidFill>
                <a:latin typeface="Cambria" panose="02040503050406030204" pitchFamily="18" charset="0"/>
                <a:ea typeface="Cambria" panose="02040503050406030204" pitchFamily="18" charset="0"/>
              </a:rPr>
              <a:t>Continuing</a:t>
            </a:r>
            <a:r>
              <a:rPr lang="sv-SE" sz="3200" b="1" dirty="0">
                <a:solidFill>
                  <a:schemeClr val="bg1"/>
                </a:solidFill>
                <a:latin typeface="Cambria" panose="02040503050406030204" pitchFamily="18" charset="0"/>
                <a:ea typeface="Cambria" panose="02040503050406030204" pitchFamily="18" charset="0"/>
              </a:rPr>
              <a:t> </a:t>
            </a:r>
            <a:r>
              <a:rPr lang="sv-SE" sz="3200" b="1" dirty="0" err="1">
                <a:solidFill>
                  <a:schemeClr val="bg1"/>
                </a:solidFill>
                <a:latin typeface="Cambria" panose="02040503050406030204" pitchFamily="18" charset="0"/>
                <a:ea typeface="Cambria" panose="02040503050406030204" pitchFamily="18" charset="0"/>
              </a:rPr>
              <a:t>Professional</a:t>
            </a:r>
            <a:r>
              <a:rPr lang="sv-SE" sz="3200" b="1" dirty="0">
                <a:solidFill>
                  <a:schemeClr val="bg1"/>
                </a:solidFill>
                <a:latin typeface="Cambria" panose="02040503050406030204" pitchFamily="18" charset="0"/>
                <a:ea typeface="Cambria" panose="02040503050406030204" pitchFamily="18" charset="0"/>
              </a:rPr>
              <a:t> </a:t>
            </a:r>
            <a:r>
              <a:rPr lang="sv-SE" sz="3200" b="1" dirty="0" err="1">
                <a:solidFill>
                  <a:schemeClr val="bg1"/>
                </a:solidFill>
                <a:latin typeface="Cambria" panose="02040503050406030204" pitchFamily="18" charset="0"/>
                <a:ea typeface="Cambria" panose="02040503050406030204" pitchFamily="18" charset="0"/>
              </a:rPr>
              <a:t>Development</a:t>
            </a:r>
            <a:r>
              <a:rPr lang="sv-SE" sz="3200" b="1" dirty="0">
                <a:solidFill>
                  <a:schemeClr val="bg1"/>
                </a:solidFill>
                <a:latin typeface="Cambria" panose="02040503050406030204" pitchFamily="18" charset="0"/>
                <a:ea typeface="Cambria" panose="02040503050406030204" pitchFamily="18" charset="0"/>
              </a:rPr>
              <a:t> (CPD)</a:t>
            </a:r>
            <a:endParaRPr lang="sv-SE" dirty="0"/>
          </a:p>
        </p:txBody>
      </p:sp>
      <p:pic>
        <p:nvPicPr>
          <p:cNvPr id="8" name="Bild 7">
            <a:extLst>
              <a:ext uri="{FF2B5EF4-FFF2-40B4-BE49-F238E27FC236}">
                <a16:creationId xmlns:a16="http://schemas.microsoft.com/office/drawing/2014/main" id="{6717F5BA-5CF2-4FBE-9BC5-10578245B6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023" y="5814415"/>
            <a:ext cx="1924050" cy="742950"/>
          </a:xfrm>
          <a:prstGeom prst="rect">
            <a:avLst/>
          </a:prstGeom>
        </p:spPr>
      </p:pic>
    </p:spTree>
    <p:extLst>
      <p:ext uri="{BB962C8B-B14F-4D97-AF65-F5344CB8AC3E}">
        <p14:creationId xmlns:p14="http://schemas.microsoft.com/office/powerpoint/2010/main" val="126846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A82B178D-AEA9-4036-BA9C-FDF8D7AEB8FB}"/>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2" name="textruta 1">
            <a:extLst>
              <a:ext uri="{FF2B5EF4-FFF2-40B4-BE49-F238E27FC236}">
                <a16:creationId xmlns:a16="http://schemas.microsoft.com/office/drawing/2014/main" id="{D409AED6-F68A-4BB6-8080-6D01BC84C938}"/>
              </a:ext>
            </a:extLst>
          </p:cNvPr>
          <p:cNvSpPr txBox="1"/>
          <p:nvPr/>
        </p:nvSpPr>
        <p:spPr>
          <a:xfrm>
            <a:off x="781633" y="1659431"/>
            <a:ext cx="10628734" cy="2677656"/>
          </a:xfrm>
          <a:prstGeom prst="rect">
            <a:avLst/>
          </a:prstGeom>
          <a:noFill/>
        </p:spPr>
        <p:txBody>
          <a:bodyPr wrap="square" rtlCol="0">
            <a:spAutoFit/>
          </a:bodyPr>
          <a:lstStyle/>
          <a:p>
            <a:pPr marL="285750" indent="-285750">
              <a:buFont typeface="Arial" panose="020B0604020202020204" pitchFamily="34" charset="0"/>
              <a:buChar char="•"/>
            </a:pPr>
            <a:r>
              <a:rPr lang="sv-SE" sz="2400" dirty="0">
                <a:latin typeface="+mj-lt"/>
                <a:ea typeface="Cambria" panose="02040503050406030204" pitchFamily="18" charset="0"/>
              </a:rPr>
              <a:t>Ansvaret för fortbildning ligger hos den enskilde läkaren.</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285750" indent="-285750">
              <a:buFont typeface="Arial" panose="020B0604020202020204" pitchFamily="34" charset="0"/>
              <a:buChar char="•"/>
            </a:pPr>
            <a:r>
              <a:rPr lang="sv-SE" sz="2400" dirty="0">
                <a:latin typeface="+mj-lt"/>
                <a:ea typeface="Cambria" panose="02040503050406030204" pitchFamily="18" charset="0"/>
              </a:rPr>
              <a:t>Arbetsgivaren och chefer på olika ledningsnivåer ska göra den möjlig och ställa resurser till förfogande. </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285750" indent="-285750">
              <a:buFont typeface="Arial" panose="020B0604020202020204" pitchFamily="34" charset="0"/>
              <a:buChar char="•"/>
            </a:pPr>
            <a:r>
              <a:rPr lang="sv-SE" sz="2400" dirty="0">
                <a:latin typeface="+mj-lt"/>
                <a:ea typeface="Cambria" panose="02040503050406030204" pitchFamily="18" charset="0"/>
              </a:rPr>
              <a:t>Ansvaret för att personalen har adekvat kompetens ligger hos verksamhets-</a:t>
            </a:r>
            <a:br>
              <a:rPr lang="sv-SE" sz="2400" dirty="0">
                <a:latin typeface="+mj-lt"/>
                <a:ea typeface="Cambria" panose="02040503050406030204" pitchFamily="18" charset="0"/>
              </a:rPr>
            </a:br>
            <a:r>
              <a:rPr lang="sv-SE" sz="2400" dirty="0">
                <a:latin typeface="+mj-lt"/>
                <a:ea typeface="Cambria" panose="02040503050406030204" pitchFamily="18" charset="0"/>
              </a:rPr>
              <a:t>chefen.</a:t>
            </a:r>
          </a:p>
        </p:txBody>
      </p:sp>
      <p:sp>
        <p:nvSpPr>
          <p:cNvPr id="4" name="Rektangel 3">
            <a:extLst>
              <a:ext uri="{FF2B5EF4-FFF2-40B4-BE49-F238E27FC236}">
                <a16:creationId xmlns:a16="http://schemas.microsoft.com/office/drawing/2014/main" id="{B9F13317-E28C-4B45-8912-DAA7CAC98A00}"/>
              </a:ext>
            </a:extLst>
          </p:cNvPr>
          <p:cNvSpPr/>
          <p:nvPr/>
        </p:nvSpPr>
        <p:spPr>
          <a:xfrm>
            <a:off x="0" y="252410"/>
            <a:ext cx="12191999"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10717348" cy="861774"/>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Vems är ansvaret?</a:t>
            </a:r>
          </a:p>
          <a:p>
            <a:endParaRPr lang="sv-SE" dirty="0"/>
          </a:p>
        </p:txBody>
      </p:sp>
      <p:pic>
        <p:nvPicPr>
          <p:cNvPr id="8" name="Bild 7">
            <a:extLst>
              <a:ext uri="{FF2B5EF4-FFF2-40B4-BE49-F238E27FC236}">
                <a16:creationId xmlns:a16="http://schemas.microsoft.com/office/drawing/2014/main" id="{7D08B14F-3C1C-4C49-B1AF-E3D93D53A9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023" y="5814415"/>
            <a:ext cx="1924050" cy="742950"/>
          </a:xfrm>
          <a:prstGeom prst="rect">
            <a:avLst/>
          </a:prstGeom>
        </p:spPr>
      </p:pic>
    </p:spTree>
    <p:extLst>
      <p:ext uri="{BB962C8B-B14F-4D97-AF65-F5344CB8AC3E}">
        <p14:creationId xmlns:p14="http://schemas.microsoft.com/office/powerpoint/2010/main" val="2467528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2C2D05B1-7CE8-4EFF-A1A0-77A402808E0C}"/>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2" name="textruta 1">
            <a:extLst>
              <a:ext uri="{FF2B5EF4-FFF2-40B4-BE49-F238E27FC236}">
                <a16:creationId xmlns:a16="http://schemas.microsoft.com/office/drawing/2014/main" id="{D409AED6-F68A-4BB6-8080-6D01BC84C938}"/>
              </a:ext>
            </a:extLst>
          </p:cNvPr>
          <p:cNvSpPr txBox="1"/>
          <p:nvPr/>
        </p:nvSpPr>
        <p:spPr>
          <a:xfrm>
            <a:off x="781633" y="1659431"/>
            <a:ext cx="10628734" cy="3046988"/>
          </a:xfrm>
          <a:prstGeom prst="rect">
            <a:avLst/>
          </a:prstGeom>
          <a:noFill/>
        </p:spPr>
        <p:txBody>
          <a:bodyPr wrap="square" rtlCol="0">
            <a:spAutoFit/>
          </a:bodyPr>
          <a:lstStyle/>
          <a:p>
            <a:pPr marL="285750" indent="-285750">
              <a:buFont typeface="Arial" panose="020B0604020202020204" pitchFamily="34" charset="0"/>
              <a:buChar char="•"/>
            </a:pPr>
            <a:r>
              <a:rPr lang="sv-SE" sz="2400" dirty="0">
                <a:latin typeface="+mj-lt"/>
                <a:ea typeface="Cambria" panose="02040503050406030204" pitchFamily="18" charset="0"/>
              </a:rPr>
              <a:t>I syfte att både uppfylla samhällets krav på insyn och att stimulera kvalitetsförbättringar bör det ske externa granskningar.</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285750" indent="-285750">
              <a:buFont typeface="Arial" panose="020B0604020202020204" pitchFamily="34" charset="0"/>
              <a:buChar char="•"/>
            </a:pPr>
            <a:r>
              <a:rPr lang="sv-SE" sz="2400" dirty="0">
                <a:latin typeface="+mj-lt"/>
                <a:ea typeface="Cambria" panose="02040503050406030204" pitchFamily="18" charset="0"/>
              </a:rPr>
              <a:t>En lämplig modell för sådan granskning är SLS ramverk för professionsbaserad kvalitetsrevision, så kallad Hippokratesrevision, där fortbildningen utgör en av flera delar i kvalitetsvärderingen av en enhet. Läs mer om SLS Hippokratesrevisionen </a:t>
            </a:r>
            <a:r>
              <a:rPr lang="sv-SE" sz="2400" dirty="0">
                <a:latin typeface="+mj-lt"/>
                <a:ea typeface="Cambria" panose="02040503050406030204" pitchFamily="18" charset="0"/>
                <a:hlinkClick r:id="rId4"/>
              </a:rPr>
              <a:t>www.sls.se/hippokratesrevision</a:t>
            </a:r>
            <a:br>
              <a:rPr lang="sv-SE" sz="2400" dirty="0">
                <a:latin typeface="+mj-lt"/>
                <a:ea typeface="Cambria" panose="02040503050406030204" pitchFamily="18" charset="0"/>
              </a:rPr>
            </a:br>
            <a:endParaRPr lang="sv-SE" sz="2400" dirty="0">
              <a:latin typeface="+mj-lt"/>
              <a:ea typeface="Cambria" panose="02040503050406030204" pitchFamily="18" charset="0"/>
            </a:endParaRPr>
          </a:p>
        </p:txBody>
      </p:sp>
      <p:sp>
        <p:nvSpPr>
          <p:cNvPr id="4" name="Rektangel 3">
            <a:extLst>
              <a:ext uri="{FF2B5EF4-FFF2-40B4-BE49-F238E27FC236}">
                <a16:creationId xmlns:a16="http://schemas.microsoft.com/office/drawing/2014/main" id="{B9F13317-E28C-4B45-8912-DAA7CAC98A00}"/>
              </a:ext>
            </a:extLst>
          </p:cNvPr>
          <p:cNvSpPr/>
          <p:nvPr/>
        </p:nvSpPr>
        <p:spPr>
          <a:xfrm>
            <a:off x="0" y="252410"/>
            <a:ext cx="12192000"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10717348" cy="584775"/>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Vikten av extern granskning</a:t>
            </a:r>
            <a:endParaRPr lang="sv-SE" dirty="0"/>
          </a:p>
        </p:txBody>
      </p:sp>
      <p:pic>
        <p:nvPicPr>
          <p:cNvPr id="8" name="Bild 7">
            <a:extLst>
              <a:ext uri="{FF2B5EF4-FFF2-40B4-BE49-F238E27FC236}">
                <a16:creationId xmlns:a16="http://schemas.microsoft.com/office/drawing/2014/main" id="{43154E8A-0FB3-4E32-B65A-1BB3DC4710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53023" y="5814415"/>
            <a:ext cx="1924050" cy="742950"/>
          </a:xfrm>
          <a:prstGeom prst="rect">
            <a:avLst/>
          </a:prstGeom>
        </p:spPr>
      </p:pic>
    </p:spTree>
    <p:extLst>
      <p:ext uri="{BB962C8B-B14F-4D97-AF65-F5344CB8AC3E}">
        <p14:creationId xmlns:p14="http://schemas.microsoft.com/office/powerpoint/2010/main" val="3734999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76E9310-35ED-4DF8-A07E-DB73E15E799F}"/>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4" name="Rektangel 3">
            <a:extLst>
              <a:ext uri="{FF2B5EF4-FFF2-40B4-BE49-F238E27FC236}">
                <a16:creationId xmlns:a16="http://schemas.microsoft.com/office/drawing/2014/main" id="{B9F13317-E28C-4B45-8912-DAA7CAC98A00}"/>
              </a:ext>
            </a:extLst>
          </p:cNvPr>
          <p:cNvSpPr/>
          <p:nvPr/>
        </p:nvSpPr>
        <p:spPr>
          <a:xfrm>
            <a:off x="-1" y="252410"/>
            <a:ext cx="12192001"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8" y="381921"/>
            <a:ext cx="11242307" cy="584775"/>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SLS modell för läkares fortbildning bygger på</a:t>
            </a:r>
            <a:endParaRPr lang="sv-SE" dirty="0"/>
          </a:p>
        </p:txBody>
      </p:sp>
      <p:sp>
        <p:nvSpPr>
          <p:cNvPr id="10" name="textruta 9">
            <a:extLst>
              <a:ext uri="{FF2B5EF4-FFF2-40B4-BE49-F238E27FC236}">
                <a16:creationId xmlns:a16="http://schemas.microsoft.com/office/drawing/2014/main" id="{7561CFB9-A700-482C-82F0-58893746EBEF}"/>
              </a:ext>
            </a:extLst>
          </p:cNvPr>
          <p:cNvSpPr txBox="1"/>
          <p:nvPr/>
        </p:nvSpPr>
        <p:spPr>
          <a:xfrm>
            <a:off x="693018" y="2160653"/>
            <a:ext cx="6211228" cy="2246769"/>
          </a:xfrm>
          <a:prstGeom prst="rect">
            <a:avLst/>
          </a:prstGeom>
          <a:noFill/>
        </p:spPr>
        <p:txBody>
          <a:bodyPr wrap="square">
            <a:spAutoFit/>
          </a:bodyPr>
          <a:lstStyle/>
          <a:p>
            <a:pPr marL="457200" indent="-457200">
              <a:buFont typeface="+mj-lt"/>
              <a:buAutoNum type="arabicPeriod"/>
            </a:pPr>
            <a:r>
              <a:rPr lang="sv-SE" sz="2800" b="1" dirty="0">
                <a:ea typeface="Cambria" panose="02040503050406030204" pitchFamily="18" charset="0"/>
              </a:rPr>
              <a:t>Fortbildningsplaner</a:t>
            </a:r>
            <a:br>
              <a:rPr lang="sv-SE" sz="2800" b="1" dirty="0">
                <a:ea typeface="Cambria" panose="02040503050406030204" pitchFamily="18" charset="0"/>
              </a:rPr>
            </a:br>
            <a:endParaRPr lang="sv-SE" sz="2800" b="1" dirty="0">
              <a:ea typeface="Cambria" panose="02040503050406030204" pitchFamily="18" charset="0"/>
            </a:endParaRPr>
          </a:p>
          <a:p>
            <a:pPr marL="457200" indent="-457200">
              <a:buFont typeface="+mj-lt"/>
              <a:buAutoNum type="arabicPeriod"/>
            </a:pPr>
            <a:r>
              <a:rPr lang="sv-SE" sz="2800" b="1" dirty="0">
                <a:ea typeface="Cambria" panose="02040503050406030204" pitchFamily="18" charset="0"/>
              </a:rPr>
              <a:t>Dokumentation </a:t>
            </a:r>
            <a:br>
              <a:rPr lang="sv-SE" sz="2800" b="1" dirty="0">
                <a:ea typeface="Cambria" panose="02040503050406030204" pitchFamily="18" charset="0"/>
              </a:rPr>
            </a:br>
            <a:endParaRPr lang="sv-SE" sz="2800" b="1" dirty="0">
              <a:ea typeface="Cambria" panose="02040503050406030204" pitchFamily="18" charset="0"/>
            </a:endParaRPr>
          </a:p>
          <a:p>
            <a:pPr marL="457200" indent="-457200">
              <a:buFont typeface="+mj-lt"/>
              <a:buAutoNum type="arabicPeriod"/>
            </a:pPr>
            <a:r>
              <a:rPr lang="sv-SE" sz="2800" b="1" dirty="0">
                <a:ea typeface="Cambria" panose="02040503050406030204" pitchFamily="18" charset="0"/>
              </a:rPr>
              <a:t>Uppföljning</a:t>
            </a:r>
          </a:p>
        </p:txBody>
      </p:sp>
      <p:pic>
        <p:nvPicPr>
          <p:cNvPr id="9" name="Bildobjekt 8" descr="En bild som visar text&#10;&#10;Automatiskt genererad beskrivning">
            <a:extLst>
              <a:ext uri="{FF2B5EF4-FFF2-40B4-BE49-F238E27FC236}">
                <a16:creationId xmlns:a16="http://schemas.microsoft.com/office/drawing/2014/main" id="{A269017F-CB74-4DFB-95A9-6922FAC56E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7120" y="1401702"/>
            <a:ext cx="7308780" cy="5166982"/>
          </a:xfrm>
          <a:prstGeom prst="rect">
            <a:avLst/>
          </a:prstGeom>
        </p:spPr>
      </p:pic>
    </p:spTree>
    <p:extLst>
      <p:ext uri="{BB962C8B-B14F-4D97-AF65-F5344CB8AC3E}">
        <p14:creationId xmlns:p14="http://schemas.microsoft.com/office/powerpoint/2010/main" val="1493686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969D4B4D-AF69-4377-BC44-7C6E0CB6D046}"/>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2" name="textruta 1">
            <a:extLst>
              <a:ext uri="{FF2B5EF4-FFF2-40B4-BE49-F238E27FC236}">
                <a16:creationId xmlns:a16="http://schemas.microsoft.com/office/drawing/2014/main" id="{D409AED6-F68A-4BB6-8080-6D01BC84C938}"/>
              </a:ext>
            </a:extLst>
          </p:cNvPr>
          <p:cNvSpPr txBox="1"/>
          <p:nvPr/>
        </p:nvSpPr>
        <p:spPr>
          <a:xfrm>
            <a:off x="1443793" y="1888705"/>
            <a:ext cx="10628734" cy="3785652"/>
          </a:xfrm>
          <a:prstGeom prst="rect">
            <a:avLst/>
          </a:prstGeom>
          <a:noFill/>
        </p:spPr>
        <p:txBody>
          <a:bodyPr wrap="square" rtlCol="0">
            <a:spAutoFit/>
          </a:bodyPr>
          <a:lstStyle/>
          <a:p>
            <a:r>
              <a:rPr lang="sv-SE" sz="2400" dirty="0">
                <a:latin typeface="+mj-lt"/>
                <a:ea typeface="Cambria" panose="02040503050406030204" pitchFamily="18" charset="0"/>
              </a:rPr>
              <a:t>Varje läkare listar sina fortbildningsbehov och formulerar konkreta mål </a:t>
            </a:r>
            <a:br>
              <a:rPr lang="sv-SE" sz="2400" dirty="0">
                <a:latin typeface="+mj-lt"/>
                <a:ea typeface="Cambria" panose="02040503050406030204" pitchFamily="18" charset="0"/>
              </a:rPr>
            </a:br>
            <a:r>
              <a:rPr lang="sv-SE" sz="2400" dirty="0">
                <a:latin typeface="+mj-lt"/>
                <a:ea typeface="Cambria" panose="02040503050406030204" pitchFamily="18" charset="0"/>
              </a:rPr>
              <a:t>för sitt lärande i en personlig årlig fortbildningsplan (i enlighet med CPD). </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r>
              <a:rPr lang="sv-SE" sz="2400" dirty="0">
                <a:latin typeface="+mj-lt"/>
                <a:ea typeface="Cambria" panose="02040503050406030204" pitchFamily="18" charset="0"/>
              </a:rPr>
              <a:t>Relevanta fortbildningsaktiviteter för arbetsuppgifterna väljer den färdige </a:t>
            </a:r>
            <a:br>
              <a:rPr lang="sv-SE" sz="2400" dirty="0">
                <a:latin typeface="+mj-lt"/>
                <a:ea typeface="Cambria" panose="02040503050406030204" pitchFamily="18" charset="0"/>
              </a:rPr>
            </a:br>
            <a:r>
              <a:rPr lang="sv-SE" sz="2400" dirty="0">
                <a:latin typeface="+mj-lt"/>
                <a:ea typeface="Cambria" panose="02040503050406030204" pitchFamily="18" charset="0"/>
              </a:rPr>
              <a:t>specialisten i samråd med verksamhetschefen, och även de professionella organisationerna. </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r>
              <a:rPr lang="sv-SE" sz="2400" dirty="0">
                <a:latin typeface="+mj-lt"/>
                <a:ea typeface="Cambria" panose="02040503050406030204" pitchFamily="18" charset="0"/>
              </a:rPr>
              <a:t>Fortbildningsplanen bör ha en förankring i analyser av verksamhetens</a:t>
            </a:r>
            <a:br>
              <a:rPr lang="sv-SE" sz="2400" dirty="0">
                <a:latin typeface="+mj-lt"/>
                <a:ea typeface="Cambria" panose="02040503050406030204" pitchFamily="18" charset="0"/>
              </a:rPr>
            </a:br>
            <a:r>
              <a:rPr lang="sv-SE" sz="2400" dirty="0">
                <a:latin typeface="+mj-lt"/>
                <a:ea typeface="Cambria" panose="02040503050406030204" pitchFamily="18" charset="0"/>
              </a:rPr>
              <a:t>kvalitet, styrkor och brister samt professionens, samhället och patientens bedömningar.</a:t>
            </a:r>
          </a:p>
        </p:txBody>
      </p:sp>
      <p:sp>
        <p:nvSpPr>
          <p:cNvPr id="4" name="Rektangel 3">
            <a:extLst>
              <a:ext uri="{FF2B5EF4-FFF2-40B4-BE49-F238E27FC236}">
                <a16:creationId xmlns:a16="http://schemas.microsoft.com/office/drawing/2014/main" id="{B9F13317-E28C-4B45-8912-DAA7CAC98A00}"/>
              </a:ext>
            </a:extLst>
          </p:cNvPr>
          <p:cNvSpPr/>
          <p:nvPr/>
        </p:nvSpPr>
        <p:spPr>
          <a:xfrm>
            <a:off x="510141" y="1888705"/>
            <a:ext cx="798898"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44895" y="2044758"/>
            <a:ext cx="529389" cy="584775"/>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1.</a:t>
            </a:r>
            <a:endParaRPr lang="sv-SE" dirty="0"/>
          </a:p>
        </p:txBody>
      </p:sp>
      <p:sp>
        <p:nvSpPr>
          <p:cNvPr id="8" name="Rektangel 7">
            <a:extLst>
              <a:ext uri="{FF2B5EF4-FFF2-40B4-BE49-F238E27FC236}">
                <a16:creationId xmlns:a16="http://schemas.microsoft.com/office/drawing/2014/main" id="{B059DD02-B42F-4444-B4E3-BB039F03EE2E}"/>
              </a:ext>
            </a:extLst>
          </p:cNvPr>
          <p:cNvSpPr/>
          <p:nvPr/>
        </p:nvSpPr>
        <p:spPr>
          <a:xfrm>
            <a:off x="-1" y="252410"/>
            <a:ext cx="12192001"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44B0698C-F42F-4106-91C9-90CEDD12ADBB}"/>
              </a:ext>
            </a:extLst>
          </p:cNvPr>
          <p:cNvSpPr txBox="1"/>
          <p:nvPr/>
        </p:nvSpPr>
        <p:spPr>
          <a:xfrm>
            <a:off x="693019" y="381921"/>
            <a:ext cx="10717348" cy="584775"/>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SLS modell för läkares fortbildning </a:t>
            </a:r>
            <a:endParaRPr lang="sv-SE" dirty="0"/>
          </a:p>
        </p:txBody>
      </p:sp>
      <p:pic>
        <p:nvPicPr>
          <p:cNvPr id="12" name="Bild 11">
            <a:extLst>
              <a:ext uri="{FF2B5EF4-FFF2-40B4-BE49-F238E27FC236}">
                <a16:creationId xmlns:a16="http://schemas.microsoft.com/office/drawing/2014/main" id="{BD74993A-08FD-4941-A512-728921D0FF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023" y="5814415"/>
            <a:ext cx="1924050" cy="742950"/>
          </a:xfrm>
          <a:prstGeom prst="rect">
            <a:avLst/>
          </a:prstGeom>
        </p:spPr>
      </p:pic>
    </p:spTree>
    <p:extLst>
      <p:ext uri="{BB962C8B-B14F-4D97-AF65-F5344CB8AC3E}">
        <p14:creationId xmlns:p14="http://schemas.microsoft.com/office/powerpoint/2010/main" val="402641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D56C35CA-F314-4504-A804-83DFB6D16816}"/>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2" name="textruta 1">
            <a:extLst>
              <a:ext uri="{FF2B5EF4-FFF2-40B4-BE49-F238E27FC236}">
                <a16:creationId xmlns:a16="http://schemas.microsoft.com/office/drawing/2014/main" id="{D409AED6-F68A-4BB6-8080-6D01BC84C938}"/>
              </a:ext>
            </a:extLst>
          </p:cNvPr>
          <p:cNvSpPr txBox="1"/>
          <p:nvPr/>
        </p:nvSpPr>
        <p:spPr>
          <a:xfrm>
            <a:off x="1443793" y="1888705"/>
            <a:ext cx="10628734" cy="2308324"/>
          </a:xfrm>
          <a:prstGeom prst="rect">
            <a:avLst/>
          </a:prstGeom>
          <a:noFill/>
        </p:spPr>
        <p:txBody>
          <a:bodyPr wrap="square" rtlCol="0">
            <a:spAutoFit/>
          </a:bodyPr>
          <a:lstStyle/>
          <a:p>
            <a:r>
              <a:rPr lang="sv-SE" sz="2400" dirty="0">
                <a:latin typeface="+mj-lt"/>
                <a:ea typeface="Cambria" panose="02040503050406030204" pitchFamily="18" charset="0"/>
              </a:rPr>
              <a:t>Den enskilde läkarens fortbildningsplan, genomförd fortbildning och uppnådda mål dokumenteras i en fortbildningsportfölj, utformad som ett stöd för planering, genomförande och avstämning. </a:t>
            </a:r>
            <a:br>
              <a:rPr lang="sv-SE" sz="2400" dirty="0">
                <a:latin typeface="+mj-lt"/>
                <a:ea typeface="Cambria" panose="02040503050406030204" pitchFamily="18" charset="0"/>
              </a:rPr>
            </a:br>
            <a:br>
              <a:rPr lang="sv-SE" sz="2400" dirty="0">
                <a:latin typeface="+mj-lt"/>
                <a:ea typeface="Cambria" panose="02040503050406030204" pitchFamily="18" charset="0"/>
              </a:rPr>
            </a:br>
            <a:r>
              <a:rPr lang="sv-SE" sz="2400" dirty="0">
                <a:latin typeface="+mj-lt"/>
                <a:ea typeface="Cambria" panose="02040503050406030204" pitchFamily="18" charset="0"/>
              </a:rPr>
              <a:t>Uppföljningen bör även i möjligaste mån värdera effekter av fortbildningen på patientutfall och aggregerade kvalitetsdata.</a:t>
            </a:r>
          </a:p>
        </p:txBody>
      </p:sp>
      <p:sp>
        <p:nvSpPr>
          <p:cNvPr id="4" name="Rektangel 3">
            <a:extLst>
              <a:ext uri="{FF2B5EF4-FFF2-40B4-BE49-F238E27FC236}">
                <a16:creationId xmlns:a16="http://schemas.microsoft.com/office/drawing/2014/main" id="{B9F13317-E28C-4B45-8912-DAA7CAC98A00}"/>
              </a:ext>
            </a:extLst>
          </p:cNvPr>
          <p:cNvSpPr/>
          <p:nvPr/>
        </p:nvSpPr>
        <p:spPr>
          <a:xfrm>
            <a:off x="510141" y="1888705"/>
            <a:ext cx="798898"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44895" y="2044758"/>
            <a:ext cx="529389" cy="584775"/>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2.</a:t>
            </a:r>
            <a:endParaRPr lang="sv-SE" dirty="0"/>
          </a:p>
        </p:txBody>
      </p:sp>
      <p:sp>
        <p:nvSpPr>
          <p:cNvPr id="8" name="Rektangel 7">
            <a:extLst>
              <a:ext uri="{FF2B5EF4-FFF2-40B4-BE49-F238E27FC236}">
                <a16:creationId xmlns:a16="http://schemas.microsoft.com/office/drawing/2014/main" id="{B059DD02-B42F-4444-B4E3-BB039F03EE2E}"/>
              </a:ext>
            </a:extLst>
          </p:cNvPr>
          <p:cNvSpPr/>
          <p:nvPr/>
        </p:nvSpPr>
        <p:spPr>
          <a:xfrm>
            <a:off x="-2" y="252410"/>
            <a:ext cx="12192001"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44B0698C-F42F-4106-91C9-90CEDD12ADBB}"/>
              </a:ext>
            </a:extLst>
          </p:cNvPr>
          <p:cNvSpPr txBox="1"/>
          <p:nvPr/>
        </p:nvSpPr>
        <p:spPr>
          <a:xfrm>
            <a:off x="693019" y="381921"/>
            <a:ext cx="10717348" cy="584775"/>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SLS modell för läkares fortbildning </a:t>
            </a:r>
            <a:endParaRPr lang="sv-SE" dirty="0"/>
          </a:p>
        </p:txBody>
      </p:sp>
      <p:pic>
        <p:nvPicPr>
          <p:cNvPr id="12" name="Bild 11">
            <a:extLst>
              <a:ext uri="{FF2B5EF4-FFF2-40B4-BE49-F238E27FC236}">
                <a16:creationId xmlns:a16="http://schemas.microsoft.com/office/drawing/2014/main" id="{2ED289C5-A035-4769-8809-DC8A5CE73C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023" y="5814415"/>
            <a:ext cx="1924050" cy="742950"/>
          </a:xfrm>
          <a:prstGeom prst="rect">
            <a:avLst/>
          </a:prstGeom>
        </p:spPr>
      </p:pic>
    </p:spTree>
    <p:extLst>
      <p:ext uri="{BB962C8B-B14F-4D97-AF65-F5344CB8AC3E}">
        <p14:creationId xmlns:p14="http://schemas.microsoft.com/office/powerpoint/2010/main" val="3381368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6275514D-2E87-4212-92A9-3DE4A5886716}"/>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2" name="textruta 1">
            <a:extLst>
              <a:ext uri="{FF2B5EF4-FFF2-40B4-BE49-F238E27FC236}">
                <a16:creationId xmlns:a16="http://schemas.microsoft.com/office/drawing/2014/main" id="{D409AED6-F68A-4BB6-8080-6D01BC84C938}"/>
              </a:ext>
            </a:extLst>
          </p:cNvPr>
          <p:cNvSpPr txBox="1"/>
          <p:nvPr/>
        </p:nvSpPr>
        <p:spPr>
          <a:xfrm>
            <a:off x="1443793" y="1888705"/>
            <a:ext cx="10628734" cy="1569660"/>
          </a:xfrm>
          <a:prstGeom prst="rect">
            <a:avLst/>
          </a:prstGeom>
          <a:noFill/>
        </p:spPr>
        <p:txBody>
          <a:bodyPr wrap="square" rtlCol="0">
            <a:spAutoFit/>
          </a:bodyPr>
          <a:lstStyle/>
          <a:p>
            <a:r>
              <a:rPr lang="sv-SE" sz="2400" dirty="0">
                <a:latin typeface="+mj-lt"/>
                <a:ea typeface="Cambria" panose="02040503050406030204" pitchFamily="18" charset="0"/>
              </a:rPr>
              <a:t>SLS medlemsföreningar/sektioner är bäst lämpade att med utgångspunkt i </a:t>
            </a:r>
            <a:br>
              <a:rPr lang="sv-SE" sz="2400" dirty="0">
                <a:latin typeface="+mj-lt"/>
                <a:ea typeface="Cambria" panose="02040503050406030204" pitchFamily="18" charset="0"/>
              </a:rPr>
            </a:br>
            <a:r>
              <a:rPr lang="sv-SE" sz="2400" dirty="0">
                <a:latin typeface="+mj-lt"/>
                <a:ea typeface="Cambria" panose="02040503050406030204" pitchFamily="18" charset="0"/>
              </a:rPr>
              <a:t>SLS policy utforma rutiner och riktlinjer för fortbildning, och för övergripande </a:t>
            </a:r>
            <a:br>
              <a:rPr lang="sv-SE" sz="2400" dirty="0">
                <a:latin typeface="+mj-lt"/>
                <a:ea typeface="Cambria" panose="02040503050406030204" pitchFamily="18" charset="0"/>
              </a:rPr>
            </a:br>
            <a:r>
              <a:rPr lang="sv-SE" sz="2400" dirty="0">
                <a:latin typeface="+mj-lt"/>
                <a:ea typeface="Cambria" panose="02040503050406030204" pitchFamily="18" charset="0"/>
              </a:rPr>
              <a:t>utvärdering av fortbildningsportföljer och bedömning av fortbildningsprocessen.</a:t>
            </a:r>
            <a:br>
              <a:rPr lang="sv-SE" sz="2400" dirty="0">
                <a:latin typeface="+mj-lt"/>
                <a:ea typeface="Cambria" panose="02040503050406030204" pitchFamily="18" charset="0"/>
              </a:rPr>
            </a:br>
            <a:endParaRPr lang="sv-SE" sz="2400" dirty="0">
              <a:highlight>
                <a:srgbClr val="FFFF00"/>
              </a:highlight>
              <a:latin typeface="+mj-lt"/>
              <a:ea typeface="Cambria" panose="02040503050406030204" pitchFamily="18" charset="0"/>
            </a:endParaRPr>
          </a:p>
        </p:txBody>
      </p:sp>
      <p:sp>
        <p:nvSpPr>
          <p:cNvPr id="4" name="Rektangel 3">
            <a:extLst>
              <a:ext uri="{FF2B5EF4-FFF2-40B4-BE49-F238E27FC236}">
                <a16:creationId xmlns:a16="http://schemas.microsoft.com/office/drawing/2014/main" id="{B9F13317-E28C-4B45-8912-DAA7CAC98A00}"/>
              </a:ext>
            </a:extLst>
          </p:cNvPr>
          <p:cNvSpPr/>
          <p:nvPr/>
        </p:nvSpPr>
        <p:spPr>
          <a:xfrm>
            <a:off x="510141" y="1888705"/>
            <a:ext cx="798898"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44895" y="2044758"/>
            <a:ext cx="529389" cy="584775"/>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3.</a:t>
            </a:r>
            <a:endParaRPr lang="sv-SE" dirty="0"/>
          </a:p>
        </p:txBody>
      </p:sp>
      <p:sp>
        <p:nvSpPr>
          <p:cNvPr id="8" name="Rektangel 7">
            <a:extLst>
              <a:ext uri="{FF2B5EF4-FFF2-40B4-BE49-F238E27FC236}">
                <a16:creationId xmlns:a16="http://schemas.microsoft.com/office/drawing/2014/main" id="{B059DD02-B42F-4444-B4E3-BB039F03EE2E}"/>
              </a:ext>
            </a:extLst>
          </p:cNvPr>
          <p:cNvSpPr/>
          <p:nvPr/>
        </p:nvSpPr>
        <p:spPr>
          <a:xfrm>
            <a:off x="-2" y="252410"/>
            <a:ext cx="12192001"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44B0698C-F42F-4106-91C9-90CEDD12ADBB}"/>
              </a:ext>
            </a:extLst>
          </p:cNvPr>
          <p:cNvSpPr txBox="1"/>
          <p:nvPr/>
        </p:nvSpPr>
        <p:spPr>
          <a:xfrm>
            <a:off x="693019" y="381921"/>
            <a:ext cx="10717348" cy="584775"/>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SLS modell för läkares fortbildning </a:t>
            </a:r>
            <a:endParaRPr lang="sv-SE" dirty="0"/>
          </a:p>
        </p:txBody>
      </p:sp>
      <p:pic>
        <p:nvPicPr>
          <p:cNvPr id="12" name="Bild 11">
            <a:extLst>
              <a:ext uri="{FF2B5EF4-FFF2-40B4-BE49-F238E27FC236}">
                <a16:creationId xmlns:a16="http://schemas.microsoft.com/office/drawing/2014/main" id="{76A0DD9E-76CF-4AC3-9FA1-338F268366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023" y="5814415"/>
            <a:ext cx="1924050" cy="742950"/>
          </a:xfrm>
          <a:prstGeom prst="rect">
            <a:avLst/>
          </a:prstGeom>
        </p:spPr>
      </p:pic>
    </p:spTree>
    <p:extLst>
      <p:ext uri="{BB962C8B-B14F-4D97-AF65-F5344CB8AC3E}">
        <p14:creationId xmlns:p14="http://schemas.microsoft.com/office/powerpoint/2010/main" val="3002353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4554201-FF54-416C-8DF7-F1F230E3DF22}"/>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2" name="textruta 1">
            <a:extLst>
              <a:ext uri="{FF2B5EF4-FFF2-40B4-BE49-F238E27FC236}">
                <a16:creationId xmlns:a16="http://schemas.microsoft.com/office/drawing/2014/main" id="{D409AED6-F68A-4BB6-8080-6D01BC84C938}"/>
              </a:ext>
            </a:extLst>
          </p:cNvPr>
          <p:cNvSpPr txBox="1"/>
          <p:nvPr/>
        </p:nvSpPr>
        <p:spPr>
          <a:xfrm>
            <a:off x="1443793" y="1888705"/>
            <a:ext cx="10628734" cy="3785652"/>
          </a:xfrm>
          <a:prstGeom prst="rect">
            <a:avLst/>
          </a:prstGeom>
          <a:noFill/>
        </p:spPr>
        <p:txBody>
          <a:bodyPr wrap="square" rtlCol="0">
            <a:spAutoFit/>
          </a:bodyPr>
          <a:lstStyle/>
          <a:p>
            <a:r>
              <a:rPr lang="sv-SE" sz="2400" dirty="0">
                <a:latin typeface="+mj-lt"/>
                <a:ea typeface="Cambria" panose="02040503050406030204" pitchFamily="18" charset="0"/>
              </a:rPr>
              <a:t>Extern granskning av förutsättningar och kvalitet i fortbildning bör </a:t>
            </a:r>
            <a:br>
              <a:rPr lang="sv-SE" sz="2400" dirty="0">
                <a:latin typeface="+mj-lt"/>
                <a:ea typeface="Cambria" panose="02040503050406030204" pitchFamily="18" charset="0"/>
              </a:rPr>
            </a:br>
            <a:r>
              <a:rPr lang="sv-SE" sz="2400" dirty="0">
                <a:latin typeface="+mj-lt"/>
                <a:ea typeface="Cambria" panose="02040503050406030204" pitchFamily="18" charset="0"/>
              </a:rPr>
              <a:t>genomföras regelbundet. </a:t>
            </a:r>
            <a:br>
              <a:rPr lang="sv-SE" sz="2400" dirty="0">
                <a:latin typeface="+mj-lt"/>
                <a:ea typeface="Cambria" panose="02040503050406030204" pitchFamily="18" charset="0"/>
              </a:rPr>
            </a:br>
            <a:br>
              <a:rPr lang="sv-SE" sz="2400" dirty="0">
                <a:latin typeface="+mj-lt"/>
                <a:ea typeface="Cambria" panose="02040503050406030204" pitchFamily="18" charset="0"/>
              </a:rPr>
            </a:br>
            <a:r>
              <a:rPr lang="sv-SE" sz="2400" dirty="0">
                <a:latin typeface="+mj-lt"/>
                <a:ea typeface="Cambria" panose="02040503050406030204" pitchFamily="18" charset="0"/>
              </a:rPr>
              <a:t>Granskningen kan ske enligt SLS ”Hippokratesrevision” en modell </a:t>
            </a:r>
            <a:br>
              <a:rPr lang="sv-SE" sz="2400" dirty="0">
                <a:latin typeface="+mj-lt"/>
                <a:ea typeface="Cambria" panose="02040503050406030204" pitchFamily="18" charset="0"/>
              </a:rPr>
            </a:br>
            <a:r>
              <a:rPr lang="sv-SE" sz="2400" dirty="0">
                <a:latin typeface="+mj-lt"/>
                <a:ea typeface="Cambria" panose="02040503050406030204" pitchFamily="18" charset="0"/>
              </a:rPr>
              <a:t>för klinisk revision och granskning och även enligt Läkarförbundets modell för </a:t>
            </a:r>
            <a:br>
              <a:rPr lang="sv-SE" sz="2400" dirty="0">
                <a:latin typeface="+mj-lt"/>
                <a:ea typeface="Cambria" panose="02040503050406030204" pitchFamily="18" charset="0"/>
              </a:rPr>
            </a:br>
            <a:r>
              <a:rPr lang="sv-SE" sz="2400" dirty="0">
                <a:latin typeface="+mj-lt"/>
                <a:ea typeface="Cambria" panose="02040503050406030204" pitchFamily="18" charset="0"/>
              </a:rPr>
              <a:t>SPUR-inspektioner.</a:t>
            </a:r>
          </a:p>
          <a:p>
            <a:endParaRPr lang="sv-SE" sz="2400" dirty="0">
              <a:latin typeface="+mj-lt"/>
              <a:ea typeface="Cambria" panose="02040503050406030204" pitchFamily="18" charset="0"/>
            </a:endParaRPr>
          </a:p>
          <a:p>
            <a:br>
              <a:rPr lang="sv-SE" sz="2400" dirty="0">
                <a:latin typeface="+mj-lt"/>
                <a:ea typeface="Cambria" panose="02040503050406030204" pitchFamily="18" charset="0"/>
              </a:rPr>
            </a:br>
            <a:br>
              <a:rPr lang="sv-SE" sz="2400" dirty="0">
                <a:latin typeface="+mj-lt"/>
                <a:ea typeface="Cambria" panose="02040503050406030204" pitchFamily="18" charset="0"/>
              </a:rPr>
            </a:br>
            <a:endParaRPr lang="sv-SE" sz="2400" dirty="0">
              <a:highlight>
                <a:srgbClr val="FFFF00"/>
              </a:highlight>
              <a:latin typeface="+mj-lt"/>
              <a:ea typeface="Cambria" panose="02040503050406030204" pitchFamily="18" charset="0"/>
            </a:endParaRPr>
          </a:p>
        </p:txBody>
      </p:sp>
      <p:sp>
        <p:nvSpPr>
          <p:cNvPr id="4" name="Rektangel 3">
            <a:extLst>
              <a:ext uri="{FF2B5EF4-FFF2-40B4-BE49-F238E27FC236}">
                <a16:creationId xmlns:a16="http://schemas.microsoft.com/office/drawing/2014/main" id="{B9F13317-E28C-4B45-8912-DAA7CAC98A00}"/>
              </a:ext>
            </a:extLst>
          </p:cNvPr>
          <p:cNvSpPr/>
          <p:nvPr/>
        </p:nvSpPr>
        <p:spPr>
          <a:xfrm>
            <a:off x="510141" y="1888705"/>
            <a:ext cx="798898"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44895" y="2044758"/>
            <a:ext cx="529389" cy="584775"/>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4.</a:t>
            </a:r>
            <a:endParaRPr lang="sv-SE" dirty="0"/>
          </a:p>
        </p:txBody>
      </p:sp>
      <p:sp>
        <p:nvSpPr>
          <p:cNvPr id="8" name="Rektangel 7">
            <a:extLst>
              <a:ext uri="{FF2B5EF4-FFF2-40B4-BE49-F238E27FC236}">
                <a16:creationId xmlns:a16="http://schemas.microsoft.com/office/drawing/2014/main" id="{B059DD02-B42F-4444-B4E3-BB039F03EE2E}"/>
              </a:ext>
            </a:extLst>
          </p:cNvPr>
          <p:cNvSpPr/>
          <p:nvPr/>
        </p:nvSpPr>
        <p:spPr>
          <a:xfrm>
            <a:off x="-2" y="252410"/>
            <a:ext cx="12192001"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44B0698C-F42F-4106-91C9-90CEDD12ADBB}"/>
              </a:ext>
            </a:extLst>
          </p:cNvPr>
          <p:cNvSpPr txBox="1"/>
          <p:nvPr/>
        </p:nvSpPr>
        <p:spPr>
          <a:xfrm>
            <a:off x="693019" y="381921"/>
            <a:ext cx="10717348" cy="584775"/>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SLS modell för läkares fortbildning </a:t>
            </a:r>
            <a:endParaRPr lang="sv-SE" dirty="0"/>
          </a:p>
        </p:txBody>
      </p:sp>
      <p:pic>
        <p:nvPicPr>
          <p:cNvPr id="12" name="Bild 11">
            <a:extLst>
              <a:ext uri="{FF2B5EF4-FFF2-40B4-BE49-F238E27FC236}">
                <a16:creationId xmlns:a16="http://schemas.microsoft.com/office/drawing/2014/main" id="{CF2ECCF7-CD62-4810-91F4-6ACD70FE35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023" y="5814415"/>
            <a:ext cx="1924050" cy="742950"/>
          </a:xfrm>
          <a:prstGeom prst="rect">
            <a:avLst/>
          </a:prstGeom>
        </p:spPr>
      </p:pic>
    </p:spTree>
    <p:extLst>
      <p:ext uri="{BB962C8B-B14F-4D97-AF65-F5344CB8AC3E}">
        <p14:creationId xmlns:p14="http://schemas.microsoft.com/office/powerpoint/2010/main" val="49230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EDB9207-3AB8-44A8-8D74-FE2AA3584B0D}"/>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4" name="Rektangel 3">
            <a:extLst>
              <a:ext uri="{FF2B5EF4-FFF2-40B4-BE49-F238E27FC236}">
                <a16:creationId xmlns:a16="http://schemas.microsoft.com/office/drawing/2014/main" id="{B9F13317-E28C-4B45-8912-DAA7CAC98A00}"/>
              </a:ext>
            </a:extLst>
          </p:cNvPr>
          <p:cNvSpPr/>
          <p:nvPr/>
        </p:nvSpPr>
        <p:spPr>
          <a:xfrm>
            <a:off x="0" y="252410"/>
            <a:ext cx="12191999"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9028497" cy="861774"/>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Bakgrund</a:t>
            </a:r>
          </a:p>
          <a:p>
            <a:endParaRPr lang="sv-SE" dirty="0"/>
          </a:p>
        </p:txBody>
      </p:sp>
      <p:sp>
        <p:nvSpPr>
          <p:cNvPr id="2" name="textruta 1">
            <a:extLst>
              <a:ext uri="{FF2B5EF4-FFF2-40B4-BE49-F238E27FC236}">
                <a16:creationId xmlns:a16="http://schemas.microsoft.com/office/drawing/2014/main" id="{D409AED6-F68A-4BB6-8080-6D01BC84C938}"/>
              </a:ext>
            </a:extLst>
          </p:cNvPr>
          <p:cNvSpPr txBox="1"/>
          <p:nvPr/>
        </p:nvSpPr>
        <p:spPr>
          <a:xfrm>
            <a:off x="781633" y="1659431"/>
            <a:ext cx="10133415" cy="2677656"/>
          </a:xfrm>
          <a:prstGeom prst="rect">
            <a:avLst/>
          </a:prstGeom>
          <a:noFill/>
        </p:spPr>
        <p:txBody>
          <a:bodyPr wrap="square" rtlCol="0">
            <a:spAutoFit/>
          </a:bodyPr>
          <a:lstStyle/>
          <a:p>
            <a:pPr marL="285750" indent="-285750">
              <a:buFont typeface="Arial" panose="020B0604020202020204" pitchFamily="34" charset="0"/>
              <a:buChar char="•"/>
            </a:pPr>
            <a:r>
              <a:rPr lang="sv-SE" sz="2400" dirty="0">
                <a:latin typeface="+mj-lt"/>
                <a:ea typeface="Cambria" panose="02040503050406030204" pitchFamily="18" charset="0"/>
              </a:rPr>
              <a:t>SLS medlemsföreningar anser att läkares fortbildning bör vara en prioriterad fråga för SLS. Det framgår av den medlemsenkät som genomfördes hösten 2020. </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285750" indent="-285750">
              <a:buFont typeface="Arial" panose="020B0604020202020204" pitchFamily="34" charset="0"/>
              <a:buChar char="•"/>
            </a:pPr>
            <a:r>
              <a:rPr lang="sv-SE" sz="2400" dirty="0">
                <a:latin typeface="+mj-lt"/>
                <a:ea typeface="Cambria" panose="02040503050406030204" pitchFamily="18" charset="0"/>
              </a:rPr>
              <a:t>I SLS verksamhetsplan för 2021-2022 lyfts därför fortbildningsfrågan fram som en prioriterad fråga. </a:t>
            </a:r>
            <a:br>
              <a:rPr lang="sv-SE" sz="2400" dirty="0">
                <a:latin typeface="+mj-lt"/>
                <a:ea typeface="Cambria" panose="02040503050406030204" pitchFamily="18" charset="0"/>
              </a:rPr>
            </a:br>
            <a:endParaRPr lang="sv-SE" sz="2400" dirty="0">
              <a:latin typeface="+mj-lt"/>
              <a:ea typeface="Cambria" panose="02040503050406030204" pitchFamily="18" charset="0"/>
            </a:endParaRPr>
          </a:p>
        </p:txBody>
      </p:sp>
      <p:pic>
        <p:nvPicPr>
          <p:cNvPr id="23" name="Bild 22">
            <a:extLst>
              <a:ext uri="{FF2B5EF4-FFF2-40B4-BE49-F238E27FC236}">
                <a16:creationId xmlns:a16="http://schemas.microsoft.com/office/drawing/2014/main" id="{57E16A53-5D6A-4043-9195-0B765D2ED0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023" y="5814415"/>
            <a:ext cx="1924050" cy="742950"/>
          </a:xfrm>
          <a:prstGeom prst="rect">
            <a:avLst/>
          </a:prstGeom>
        </p:spPr>
      </p:pic>
    </p:spTree>
    <p:extLst>
      <p:ext uri="{BB962C8B-B14F-4D97-AF65-F5344CB8AC3E}">
        <p14:creationId xmlns:p14="http://schemas.microsoft.com/office/powerpoint/2010/main" val="259927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68D4B60-13BB-4F99-9C62-7159F97DE7CC}"/>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48000" y="-25188"/>
            <a:ext cx="12240000" cy="6876000"/>
          </a:xfrm>
          <a:prstGeom prst="rect">
            <a:avLst/>
          </a:prstGeom>
        </p:spPr>
      </p:pic>
      <p:sp>
        <p:nvSpPr>
          <p:cNvPr id="2" name="textruta 1">
            <a:extLst>
              <a:ext uri="{FF2B5EF4-FFF2-40B4-BE49-F238E27FC236}">
                <a16:creationId xmlns:a16="http://schemas.microsoft.com/office/drawing/2014/main" id="{D409AED6-F68A-4BB6-8080-6D01BC84C938}"/>
              </a:ext>
            </a:extLst>
          </p:cNvPr>
          <p:cNvSpPr txBox="1"/>
          <p:nvPr/>
        </p:nvSpPr>
        <p:spPr>
          <a:xfrm>
            <a:off x="693019" y="1401702"/>
            <a:ext cx="11115192" cy="4893647"/>
          </a:xfrm>
          <a:prstGeom prst="rect">
            <a:avLst/>
          </a:prstGeom>
          <a:noFill/>
        </p:spPr>
        <p:txBody>
          <a:bodyPr wrap="square" rtlCol="0">
            <a:spAutoFit/>
          </a:bodyPr>
          <a:lstStyle/>
          <a:p>
            <a:pPr marL="342900" indent="-342900">
              <a:buFont typeface="Arial" panose="020B0604020202020204" pitchFamily="34" charset="0"/>
              <a:buChar char="•"/>
            </a:pPr>
            <a:r>
              <a:rPr lang="sv-SE" sz="2400" dirty="0">
                <a:latin typeface="+mj-lt"/>
                <a:ea typeface="Cambria" panose="02040503050406030204" pitchFamily="18" charset="0"/>
              </a:rPr>
              <a:t>SLS och SLS medlemsföreningar/sektioner bidrar också till läkares fortbildning genom att arrangera en rad utbildnings- och fortbildningsaktiviteter – både mer övergripande och specialitetsspecifika.</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342900" indent="-342900">
              <a:buFont typeface="Arial" panose="020B0604020202020204" pitchFamily="34" charset="0"/>
              <a:buChar char="•"/>
            </a:pPr>
            <a:r>
              <a:rPr lang="sv-SE" sz="2400" dirty="0">
                <a:latin typeface="+mj-lt"/>
                <a:ea typeface="Cambria" panose="02040503050406030204" pitchFamily="18" charset="0"/>
              </a:rPr>
              <a:t>SLS arbetar konsekvent med att driva frågan om läkares fortbildning så att arbetsgivare och chefer på olika ledningsnivåer i hälso- och sjukvården gör den möjlig och ställer resurser till förfogande.</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342900" indent="-342900">
              <a:buFont typeface="Arial" panose="020B0604020202020204" pitchFamily="34" charset="0"/>
              <a:buChar char="•"/>
            </a:pPr>
            <a:r>
              <a:rPr lang="sv-SE" sz="2400" dirty="0">
                <a:latin typeface="+mj-lt"/>
                <a:ea typeface="Cambria" panose="02040503050406030204" pitchFamily="18" charset="0"/>
              </a:rPr>
              <a:t>På längre sikt kan modellen utvecklas så att SLS och SLS medlemsföreningar/sektioner skapar en organisation för värdering av enskilda läkares fortbildningsportföljer. </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342900" indent="-342900">
              <a:buFont typeface="Arial" panose="020B0604020202020204" pitchFamily="34" charset="0"/>
              <a:buChar char="•"/>
            </a:pPr>
            <a:r>
              <a:rPr lang="sv-SE" sz="2400" dirty="0">
                <a:latin typeface="+mj-lt"/>
                <a:ea typeface="Cambria" panose="02040503050406030204" pitchFamily="18" charset="0"/>
              </a:rPr>
              <a:t>Det bör även utvecklas ett sätt att följa aggregerade data om genomförd</a:t>
            </a:r>
            <a:br>
              <a:rPr lang="sv-SE" sz="2400" dirty="0">
                <a:latin typeface="+mj-lt"/>
                <a:ea typeface="Cambria" panose="02040503050406030204" pitchFamily="18" charset="0"/>
              </a:rPr>
            </a:br>
            <a:r>
              <a:rPr lang="sv-SE" sz="2400" dirty="0">
                <a:latin typeface="+mj-lt"/>
                <a:ea typeface="Cambria" panose="02040503050406030204" pitchFamily="18" charset="0"/>
              </a:rPr>
              <a:t>fortbildning i olika sjukvårdsområden som redovisas i öppna jämförelser.</a:t>
            </a:r>
          </a:p>
        </p:txBody>
      </p:sp>
      <p:sp>
        <p:nvSpPr>
          <p:cNvPr id="4" name="Rektangel 3">
            <a:extLst>
              <a:ext uri="{FF2B5EF4-FFF2-40B4-BE49-F238E27FC236}">
                <a16:creationId xmlns:a16="http://schemas.microsoft.com/office/drawing/2014/main" id="{B9F13317-E28C-4B45-8912-DAA7CAC98A00}"/>
              </a:ext>
            </a:extLst>
          </p:cNvPr>
          <p:cNvSpPr/>
          <p:nvPr/>
        </p:nvSpPr>
        <p:spPr>
          <a:xfrm>
            <a:off x="0" y="252410"/>
            <a:ext cx="12192000"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10717348" cy="584775"/>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SLS modell för läkares fortbildning </a:t>
            </a:r>
            <a:endParaRPr lang="sv-SE" sz="3200" dirty="0"/>
          </a:p>
        </p:txBody>
      </p:sp>
      <p:pic>
        <p:nvPicPr>
          <p:cNvPr id="11" name="Bild 10">
            <a:extLst>
              <a:ext uri="{FF2B5EF4-FFF2-40B4-BE49-F238E27FC236}">
                <a16:creationId xmlns:a16="http://schemas.microsoft.com/office/drawing/2014/main" id="{B6F0F262-0DB5-4C71-97F0-B2E7ECF597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6363" y="5862640"/>
            <a:ext cx="1924050" cy="742950"/>
          </a:xfrm>
          <a:prstGeom prst="rect">
            <a:avLst/>
          </a:prstGeom>
        </p:spPr>
      </p:pic>
    </p:spTree>
    <p:extLst>
      <p:ext uri="{BB962C8B-B14F-4D97-AF65-F5344CB8AC3E}">
        <p14:creationId xmlns:p14="http://schemas.microsoft.com/office/powerpoint/2010/main" val="951565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DE352BE0-4FDB-4531-BBFB-EE5813EFD0CF}"/>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pic>
        <p:nvPicPr>
          <p:cNvPr id="6" name="Bildobjekt 5">
            <a:extLst>
              <a:ext uri="{FF2B5EF4-FFF2-40B4-BE49-F238E27FC236}">
                <a16:creationId xmlns:a16="http://schemas.microsoft.com/office/drawing/2014/main" id="{6699BCA3-E0B7-4B31-9586-5ABE8064BC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138" y="314831"/>
            <a:ext cx="2767915" cy="683108"/>
          </a:xfrm>
          <a:prstGeom prst="rect">
            <a:avLst/>
          </a:prstGeom>
        </p:spPr>
      </p:pic>
      <p:sp>
        <p:nvSpPr>
          <p:cNvPr id="7" name="Ellips 6">
            <a:extLst>
              <a:ext uri="{FF2B5EF4-FFF2-40B4-BE49-F238E27FC236}">
                <a16:creationId xmlns:a16="http://schemas.microsoft.com/office/drawing/2014/main" id="{313699F8-BE94-4945-BC01-ECF46CA78F65}"/>
              </a:ext>
            </a:extLst>
          </p:cNvPr>
          <p:cNvSpPr/>
          <p:nvPr/>
        </p:nvSpPr>
        <p:spPr>
          <a:xfrm>
            <a:off x="2704699" y="488878"/>
            <a:ext cx="6150544" cy="6054291"/>
          </a:xfrm>
          <a:prstGeom prst="ellipse">
            <a:avLst/>
          </a:prstGeom>
          <a:solidFill>
            <a:srgbClr val="D800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77757F90-EFE0-4AB8-823E-95FEDF9FFC39}"/>
              </a:ext>
            </a:extLst>
          </p:cNvPr>
          <p:cNvSpPr txBox="1"/>
          <p:nvPr/>
        </p:nvSpPr>
        <p:spPr>
          <a:xfrm>
            <a:off x="2656573" y="1171986"/>
            <a:ext cx="6246796" cy="4708981"/>
          </a:xfrm>
          <a:prstGeom prst="rect">
            <a:avLst/>
          </a:prstGeom>
          <a:noFill/>
        </p:spPr>
        <p:txBody>
          <a:bodyPr wrap="square" rtlCol="0">
            <a:spAutoFit/>
          </a:bodyPr>
          <a:lstStyle/>
          <a:p>
            <a:pPr algn="ctr"/>
            <a:r>
              <a:rPr lang="sv-SE" sz="2800" b="1" i="0" u="none" strike="noStrike" baseline="0" dirty="0">
                <a:solidFill>
                  <a:srgbClr val="FFFFFF"/>
                </a:solidFill>
                <a:latin typeface="Cambria" panose="02040503050406030204" pitchFamily="18" charset="0"/>
              </a:rPr>
              <a:t>Har er förening en fortbildningspolicy? </a:t>
            </a:r>
            <a:endParaRPr lang="sv-SE" sz="2800" b="1" i="0" u="none" strike="noStrike" baseline="0" dirty="0">
              <a:solidFill>
                <a:srgbClr val="000000"/>
              </a:solidFill>
              <a:latin typeface="Cambria" panose="02040503050406030204" pitchFamily="18" charset="0"/>
            </a:endParaRPr>
          </a:p>
          <a:p>
            <a:pPr algn="ctr"/>
            <a:br>
              <a:rPr lang="sv-SE" sz="1800" b="0" i="0" u="none" strike="noStrike" baseline="0" dirty="0">
                <a:solidFill>
                  <a:srgbClr val="FFFFFF"/>
                </a:solidFill>
                <a:latin typeface="Cambria" panose="02040503050406030204" pitchFamily="18" charset="0"/>
              </a:rPr>
            </a:br>
            <a:r>
              <a:rPr lang="sv-SE" sz="1800" b="1" i="0" u="none" strike="noStrike" baseline="0" dirty="0">
                <a:solidFill>
                  <a:srgbClr val="FFFFFF"/>
                </a:solidFill>
                <a:latin typeface="Cambria" panose="02040503050406030204" pitchFamily="18" charset="0"/>
              </a:rPr>
              <a:t>Steg 1: </a:t>
            </a:r>
            <a:r>
              <a:rPr lang="sv-SE" sz="1800" b="0" i="0" u="none" strike="noStrike" baseline="0" dirty="0">
                <a:solidFill>
                  <a:srgbClr val="FFFFFF"/>
                </a:solidFill>
                <a:latin typeface="Cambria" panose="02040503050406030204" pitchFamily="18" charset="0"/>
              </a:rPr>
              <a:t>Besök www.sls.se/lakaresfortbildning</a:t>
            </a:r>
          </a:p>
          <a:p>
            <a:pPr algn="ctr"/>
            <a:r>
              <a:rPr lang="sv-SE" sz="1800" b="0" i="0" u="none" strike="noStrike" baseline="0" dirty="0">
                <a:solidFill>
                  <a:srgbClr val="FFFFFF"/>
                </a:solidFill>
                <a:latin typeface="Cambria" panose="02040503050406030204" pitchFamily="18" charset="0"/>
              </a:rPr>
              <a:t> – läs &amp; ladda ned SLS fortbildningspolicy </a:t>
            </a:r>
            <a:br>
              <a:rPr lang="sv-SE" sz="1800" b="0" i="0" u="none" strike="noStrike" baseline="0" dirty="0">
                <a:solidFill>
                  <a:srgbClr val="FFFFFF"/>
                </a:solidFill>
                <a:latin typeface="Cambria" panose="02040503050406030204" pitchFamily="18" charset="0"/>
              </a:rPr>
            </a:br>
            <a:endParaRPr lang="sv-SE" sz="1800" b="0" i="0" u="none" strike="noStrike" baseline="0" dirty="0">
              <a:solidFill>
                <a:srgbClr val="000000"/>
              </a:solidFill>
              <a:latin typeface="Cambria" panose="02040503050406030204" pitchFamily="18" charset="0"/>
            </a:endParaRPr>
          </a:p>
          <a:p>
            <a:pPr algn="ctr"/>
            <a:r>
              <a:rPr lang="sv-SE" sz="1800" b="1" i="0" u="none" strike="noStrike" baseline="0" dirty="0">
                <a:solidFill>
                  <a:srgbClr val="FFFFFF"/>
                </a:solidFill>
                <a:latin typeface="Cambria" panose="02040503050406030204" pitchFamily="18" charset="0"/>
              </a:rPr>
              <a:t>Steg 2: </a:t>
            </a:r>
            <a:r>
              <a:rPr lang="sv-SE" sz="1800" b="0" i="0" u="none" strike="noStrike" baseline="0" dirty="0">
                <a:solidFill>
                  <a:srgbClr val="FFFFFF"/>
                </a:solidFill>
                <a:latin typeface="Cambria" panose="02040503050406030204" pitchFamily="18" charset="0"/>
              </a:rPr>
              <a:t>Med utgångspunkt i SLS fortbildningspolicy </a:t>
            </a:r>
            <a:br>
              <a:rPr lang="sv-SE" sz="1800" b="0" i="0" u="none" strike="noStrike" baseline="0" dirty="0">
                <a:solidFill>
                  <a:srgbClr val="FFFFFF"/>
                </a:solidFill>
                <a:latin typeface="Cambria" panose="02040503050406030204" pitchFamily="18" charset="0"/>
              </a:rPr>
            </a:br>
            <a:r>
              <a:rPr lang="sv-SE" sz="1800" b="0" i="0" u="none" strike="noStrike" baseline="0" dirty="0">
                <a:solidFill>
                  <a:srgbClr val="FFFFFF"/>
                </a:solidFill>
                <a:latin typeface="Cambria" panose="02040503050406030204" pitchFamily="18" charset="0"/>
              </a:rPr>
              <a:t>utforma rutiner och riktlinjer för fortbildning</a:t>
            </a:r>
            <a:br>
              <a:rPr lang="sv-SE" sz="1800" b="0" i="0" u="none" strike="noStrike" baseline="0" dirty="0">
                <a:solidFill>
                  <a:srgbClr val="FFFFFF"/>
                </a:solidFill>
                <a:latin typeface="Cambria" panose="02040503050406030204" pitchFamily="18" charset="0"/>
              </a:rPr>
            </a:br>
            <a:r>
              <a:rPr lang="sv-SE" sz="1800" b="0" i="0" u="none" strike="noStrike" baseline="0" dirty="0">
                <a:solidFill>
                  <a:srgbClr val="FFFFFF"/>
                </a:solidFill>
                <a:latin typeface="Cambria" panose="02040503050406030204" pitchFamily="18" charset="0"/>
              </a:rPr>
              <a:t> och övergripande utvärdering av fortbildningsportföljer </a:t>
            </a:r>
            <a:br>
              <a:rPr lang="sv-SE" sz="1800" b="0" i="0" u="none" strike="noStrike" baseline="0" dirty="0">
                <a:solidFill>
                  <a:srgbClr val="FFFFFF"/>
                </a:solidFill>
                <a:latin typeface="Cambria" panose="02040503050406030204" pitchFamily="18" charset="0"/>
              </a:rPr>
            </a:br>
            <a:r>
              <a:rPr lang="sv-SE" sz="1800" b="0" i="0" u="none" strike="noStrike" baseline="0" dirty="0">
                <a:solidFill>
                  <a:srgbClr val="FFFFFF"/>
                </a:solidFill>
                <a:latin typeface="Cambria" panose="02040503050406030204" pitchFamily="18" charset="0"/>
              </a:rPr>
              <a:t>och bedömning av fortbildningsprocessen. </a:t>
            </a:r>
            <a:br>
              <a:rPr lang="sv-SE" sz="1800" b="0" i="0" u="none" strike="noStrike" baseline="0" dirty="0">
                <a:solidFill>
                  <a:srgbClr val="FFFFFF"/>
                </a:solidFill>
                <a:latin typeface="Cambria" panose="02040503050406030204" pitchFamily="18" charset="0"/>
              </a:rPr>
            </a:br>
            <a:endParaRPr lang="sv-SE" sz="1800" b="1" i="0" u="none" strike="noStrike" baseline="0" dirty="0">
              <a:solidFill>
                <a:srgbClr val="000000"/>
              </a:solidFill>
              <a:latin typeface="Cambria" panose="02040503050406030204" pitchFamily="18" charset="0"/>
            </a:endParaRPr>
          </a:p>
          <a:p>
            <a:pPr algn="ctr"/>
            <a:r>
              <a:rPr lang="sv-SE" sz="1800" b="1" i="0" u="none" strike="noStrike" baseline="0" dirty="0">
                <a:solidFill>
                  <a:srgbClr val="FFFFFF"/>
                </a:solidFill>
                <a:latin typeface="Cambria" panose="02040503050406030204" pitchFamily="18" charset="0"/>
              </a:rPr>
              <a:t>Steg 3: </a:t>
            </a:r>
            <a:r>
              <a:rPr lang="sv-SE" sz="1800" b="0" i="0" u="none" strike="noStrike" baseline="0" dirty="0">
                <a:solidFill>
                  <a:srgbClr val="FFFFFF"/>
                </a:solidFill>
                <a:latin typeface="Cambria" panose="02040503050406030204" pitchFamily="18" charset="0"/>
              </a:rPr>
              <a:t>Sprid till era medlemmar.</a:t>
            </a:r>
            <a:br>
              <a:rPr lang="sv-SE" sz="1800" b="0" i="0" u="none" strike="noStrike" baseline="0" dirty="0">
                <a:solidFill>
                  <a:srgbClr val="FFFFFF"/>
                </a:solidFill>
                <a:latin typeface="Cambria" panose="02040503050406030204" pitchFamily="18" charset="0"/>
              </a:rPr>
            </a:br>
            <a:br>
              <a:rPr lang="sv-SE" sz="3200" b="0" i="0" u="none" strike="noStrike" baseline="0" dirty="0">
                <a:solidFill>
                  <a:srgbClr val="FFFFFF"/>
                </a:solidFill>
                <a:latin typeface="Cambria" panose="02040503050406030204" pitchFamily="18" charset="0"/>
              </a:rPr>
            </a:br>
            <a:r>
              <a:rPr lang="sv-SE" sz="3200" b="1" i="0" u="none" strike="noStrike" baseline="0" dirty="0">
                <a:solidFill>
                  <a:srgbClr val="FFFFFF"/>
                </a:solidFill>
                <a:latin typeface="Cambria" panose="02040503050406030204" pitchFamily="18" charset="0"/>
              </a:rPr>
              <a:t>Lycka till! </a:t>
            </a:r>
            <a:endParaRPr lang="sv-SE" sz="3200" dirty="0"/>
          </a:p>
        </p:txBody>
      </p:sp>
    </p:spTree>
    <p:extLst>
      <p:ext uri="{BB962C8B-B14F-4D97-AF65-F5344CB8AC3E}">
        <p14:creationId xmlns:p14="http://schemas.microsoft.com/office/powerpoint/2010/main" val="458474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68D4B60-13BB-4F99-9C62-7159F97DE7CC}"/>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48000" y="-25188"/>
            <a:ext cx="12240000" cy="6876000"/>
          </a:xfrm>
          <a:prstGeom prst="rect">
            <a:avLst/>
          </a:prstGeom>
        </p:spPr>
      </p:pic>
      <p:sp>
        <p:nvSpPr>
          <p:cNvPr id="2" name="textruta 1">
            <a:extLst>
              <a:ext uri="{FF2B5EF4-FFF2-40B4-BE49-F238E27FC236}">
                <a16:creationId xmlns:a16="http://schemas.microsoft.com/office/drawing/2014/main" id="{D409AED6-F68A-4BB6-8080-6D01BC84C938}"/>
              </a:ext>
            </a:extLst>
          </p:cNvPr>
          <p:cNvSpPr txBox="1"/>
          <p:nvPr/>
        </p:nvSpPr>
        <p:spPr>
          <a:xfrm>
            <a:off x="693019" y="1401702"/>
            <a:ext cx="11115192" cy="5262979"/>
          </a:xfrm>
          <a:prstGeom prst="rect">
            <a:avLst/>
          </a:prstGeom>
          <a:noFill/>
        </p:spPr>
        <p:txBody>
          <a:bodyPr wrap="square" rtlCol="0">
            <a:spAutoFit/>
          </a:bodyPr>
          <a:lstStyle/>
          <a:p>
            <a:pPr marL="342900" indent="-342900">
              <a:buFont typeface="Arial" panose="020B0604020202020204" pitchFamily="34" charset="0"/>
              <a:buChar char="•"/>
            </a:pPr>
            <a:r>
              <a:rPr lang="sv-SE" sz="2400" dirty="0">
                <a:latin typeface="+mj-lt"/>
                <a:ea typeface="Cambria" panose="02040503050406030204" pitchFamily="18" charset="0"/>
              </a:rPr>
              <a:t>Finns det tillräcklig reglering i lag eller föreskrift </a:t>
            </a:r>
            <a:br>
              <a:rPr lang="sv-SE" sz="2400" dirty="0">
                <a:latin typeface="+mj-lt"/>
                <a:ea typeface="Cambria" panose="02040503050406030204" pitchFamily="18" charset="0"/>
              </a:rPr>
            </a:br>
            <a:r>
              <a:rPr lang="sv-SE" sz="2400" dirty="0">
                <a:latin typeface="+mj-lt"/>
                <a:ea typeface="Cambria" panose="02040503050406030204" pitchFamily="18" charset="0"/>
              </a:rPr>
              <a:t>kring ansvaret för fortbildning, som komplement </a:t>
            </a:r>
            <a:br>
              <a:rPr lang="sv-SE" sz="2400" dirty="0">
                <a:latin typeface="+mj-lt"/>
                <a:ea typeface="Cambria" panose="02040503050406030204" pitchFamily="18" charset="0"/>
              </a:rPr>
            </a:br>
            <a:r>
              <a:rPr lang="sv-SE" sz="2400" dirty="0">
                <a:latin typeface="+mj-lt"/>
                <a:ea typeface="Cambria" panose="02040503050406030204" pitchFamily="18" charset="0"/>
              </a:rPr>
              <a:t>till SLS fortbildningsmodell? </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342900" indent="-342900">
              <a:buFont typeface="Arial" panose="020B0604020202020204" pitchFamily="34" charset="0"/>
              <a:buChar char="•"/>
            </a:pPr>
            <a:r>
              <a:rPr lang="sv-SE" sz="2400" dirty="0">
                <a:latin typeface="+mj-lt"/>
                <a:ea typeface="Cambria" panose="02040503050406030204" pitchFamily="18" charset="0"/>
              </a:rPr>
              <a:t>Bör ett eventuellt förtydligande i regelverk om </a:t>
            </a:r>
            <a:br>
              <a:rPr lang="sv-SE" sz="2400" dirty="0">
                <a:latin typeface="+mj-lt"/>
                <a:ea typeface="Cambria" panose="02040503050406030204" pitchFamily="18" charset="0"/>
              </a:rPr>
            </a:br>
            <a:r>
              <a:rPr lang="sv-SE" sz="2400" dirty="0">
                <a:latin typeface="+mj-lt"/>
                <a:ea typeface="Cambria" panose="02040503050406030204" pitchFamily="18" charset="0"/>
              </a:rPr>
              <a:t>ansvar, riktas mot vårdgivaren eller både vårdgivaren</a:t>
            </a:r>
            <a:br>
              <a:rPr lang="sv-SE" sz="2400" dirty="0">
                <a:latin typeface="+mj-lt"/>
                <a:ea typeface="Cambria" panose="02040503050406030204" pitchFamily="18" charset="0"/>
              </a:rPr>
            </a:br>
            <a:r>
              <a:rPr lang="sv-SE" sz="2400" dirty="0">
                <a:latin typeface="+mj-lt"/>
                <a:ea typeface="Cambria" panose="02040503050406030204" pitchFamily="18" charset="0"/>
              </a:rPr>
              <a:t>och den enskilde yrkesutövaren? </a:t>
            </a:r>
          </a:p>
          <a:p>
            <a:pPr marL="342900" indent="-342900">
              <a:buFont typeface="Arial" panose="020B0604020202020204" pitchFamily="34" charset="0"/>
              <a:buChar char="•"/>
            </a:pPr>
            <a:endParaRPr lang="sv-SE" sz="2400" dirty="0">
              <a:latin typeface="+mj-lt"/>
              <a:ea typeface="Cambria" panose="02040503050406030204" pitchFamily="18" charset="0"/>
            </a:endParaRPr>
          </a:p>
          <a:p>
            <a:pPr marL="342900" indent="-342900">
              <a:buFont typeface="Arial" panose="020B0604020202020204" pitchFamily="34" charset="0"/>
              <a:buChar char="•"/>
            </a:pPr>
            <a:r>
              <a:rPr lang="sv-SE" sz="2400" dirty="0">
                <a:latin typeface="+mj-lt"/>
                <a:ea typeface="Cambria" panose="02040503050406030204" pitchFamily="18" charset="0"/>
              </a:rPr>
              <a:t>SLS utbildningsdelegation har utrett </a:t>
            </a:r>
            <a:br>
              <a:rPr lang="sv-SE" sz="2400" dirty="0">
                <a:latin typeface="+mj-lt"/>
                <a:ea typeface="Cambria" panose="02040503050406030204" pitchFamily="18" charset="0"/>
              </a:rPr>
            </a:br>
            <a:r>
              <a:rPr lang="sv-SE" sz="2400" dirty="0">
                <a:latin typeface="+mj-lt"/>
                <a:ea typeface="Cambria" panose="02040503050406030204" pitchFamily="18" charset="0"/>
              </a:rPr>
              <a:t>regleringsfrågan som presenteras i rapporten </a:t>
            </a:r>
            <a:br>
              <a:rPr lang="sv-SE" sz="2400" dirty="0">
                <a:latin typeface="+mj-lt"/>
                <a:ea typeface="Cambria" panose="02040503050406030204" pitchFamily="18" charset="0"/>
              </a:rPr>
            </a:br>
            <a:r>
              <a:rPr lang="sv-SE" sz="2400" dirty="0">
                <a:latin typeface="+mj-lt"/>
                <a:ea typeface="Cambria" panose="02040503050406030204" pitchFamily="18" charset="0"/>
              </a:rPr>
              <a:t>”Reglering som stöd för läkares fortbildning” (2022)</a:t>
            </a:r>
            <a:br>
              <a:rPr lang="sv-SE" sz="2400" dirty="0">
                <a:latin typeface="+mj-lt"/>
                <a:ea typeface="Cambria" panose="02040503050406030204" pitchFamily="18" charset="0"/>
              </a:rPr>
            </a:br>
            <a:r>
              <a:rPr lang="sv-SE" sz="2400" dirty="0">
                <a:latin typeface="+mj-lt"/>
                <a:ea typeface="Cambria" panose="02040503050406030204" pitchFamily="18" charset="0"/>
              </a:rPr>
              <a:t>som antogs av SLS nämnd i januari 2022.</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342900" indent="-342900">
              <a:buFont typeface="Arial" panose="020B0604020202020204" pitchFamily="34" charset="0"/>
              <a:buChar char="•"/>
            </a:pPr>
            <a:endParaRPr lang="sv-SE" sz="2400" dirty="0">
              <a:latin typeface="+mj-lt"/>
              <a:ea typeface="Cambria" panose="02040503050406030204" pitchFamily="18" charset="0"/>
            </a:endParaRPr>
          </a:p>
        </p:txBody>
      </p:sp>
      <p:sp>
        <p:nvSpPr>
          <p:cNvPr id="4" name="Rektangel 3">
            <a:extLst>
              <a:ext uri="{FF2B5EF4-FFF2-40B4-BE49-F238E27FC236}">
                <a16:creationId xmlns:a16="http://schemas.microsoft.com/office/drawing/2014/main" id="{B9F13317-E28C-4B45-8912-DAA7CAC98A00}"/>
              </a:ext>
            </a:extLst>
          </p:cNvPr>
          <p:cNvSpPr/>
          <p:nvPr/>
        </p:nvSpPr>
        <p:spPr>
          <a:xfrm>
            <a:off x="0" y="252410"/>
            <a:ext cx="12192000"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10717348" cy="584775"/>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Utredning om regleringsfrågan</a:t>
            </a:r>
          </a:p>
        </p:txBody>
      </p:sp>
      <p:pic>
        <p:nvPicPr>
          <p:cNvPr id="6" name="Bildobjekt 5" descr="En bild som visar text, inomhus, bord&#10;&#10;Automatiskt genererad beskrivning">
            <a:extLst>
              <a:ext uri="{FF2B5EF4-FFF2-40B4-BE49-F238E27FC236}">
                <a16:creationId xmlns:a16="http://schemas.microsoft.com/office/drawing/2014/main" id="{FE1A0651-129C-4DCE-8F57-20A16EC1C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1355" y="1533046"/>
            <a:ext cx="3786856" cy="4858780"/>
          </a:xfrm>
          <a:prstGeom prst="rect">
            <a:avLst/>
          </a:prstGeom>
        </p:spPr>
      </p:pic>
    </p:spTree>
    <p:extLst>
      <p:ext uri="{BB962C8B-B14F-4D97-AF65-F5344CB8AC3E}">
        <p14:creationId xmlns:p14="http://schemas.microsoft.com/office/powerpoint/2010/main" val="977915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68D4B60-13BB-4F99-9C62-7159F97DE7CC}"/>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48000" y="-25188"/>
            <a:ext cx="12240000" cy="6876000"/>
          </a:xfrm>
          <a:prstGeom prst="rect">
            <a:avLst/>
          </a:prstGeom>
        </p:spPr>
      </p:pic>
      <p:sp>
        <p:nvSpPr>
          <p:cNvPr id="2" name="textruta 1">
            <a:extLst>
              <a:ext uri="{FF2B5EF4-FFF2-40B4-BE49-F238E27FC236}">
                <a16:creationId xmlns:a16="http://schemas.microsoft.com/office/drawing/2014/main" id="{D409AED6-F68A-4BB6-8080-6D01BC84C938}"/>
              </a:ext>
            </a:extLst>
          </p:cNvPr>
          <p:cNvSpPr txBox="1"/>
          <p:nvPr/>
        </p:nvSpPr>
        <p:spPr>
          <a:xfrm>
            <a:off x="693019" y="1401702"/>
            <a:ext cx="11115192" cy="4154984"/>
          </a:xfrm>
          <a:prstGeom prst="rect">
            <a:avLst/>
          </a:prstGeom>
          <a:noFill/>
        </p:spPr>
        <p:txBody>
          <a:bodyPr wrap="square" rtlCol="0">
            <a:spAutoFit/>
          </a:bodyPr>
          <a:lstStyle/>
          <a:p>
            <a:r>
              <a:rPr lang="sv-SE" sz="2400" b="1" dirty="0">
                <a:ea typeface="Cambria" panose="02040503050406030204" pitchFamily="18" charset="0"/>
              </a:rPr>
              <a:t>SLS anser att</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342900" indent="-342900">
              <a:buFont typeface="Arial" panose="020B0604020202020204" pitchFamily="34" charset="0"/>
              <a:buChar char="•"/>
            </a:pPr>
            <a:r>
              <a:rPr lang="sv-SE" sz="2400" dirty="0">
                <a:latin typeface="+mj-lt"/>
                <a:ea typeface="Cambria" panose="02040503050406030204" pitchFamily="18" charset="0"/>
              </a:rPr>
              <a:t>Socialstyrelsens föreskrifter och allmänna råd (SOSFS 2011:9) om ledningssystem för systematiskt kvalitetsarbete bör förtydligas i enlighet med gällande rätt.</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342900" indent="-342900">
              <a:buFont typeface="Arial" panose="020B0604020202020204" pitchFamily="34" charset="0"/>
              <a:buChar char="•"/>
            </a:pPr>
            <a:r>
              <a:rPr lang="sv-SE" sz="2400" dirty="0">
                <a:latin typeface="+mj-lt"/>
                <a:ea typeface="Cambria" panose="02040503050406030204" pitchFamily="18" charset="0"/>
              </a:rPr>
              <a:t>Regeringen bör ge Socialstyrelsen i uppdrag att utreda hur vårdgivarens ansvar i enlighet med det som redan gäller kan förtydligas i föreskrifterna utifrån tidigare ledningsföreskrifter och Socialstyrelsens handbok. Regeringen bör samtidigt ge IVO i uppdrag att utreda hur tillsynen kan stärkas utifrån de förtydligade föreskrifterna. Professionerna i hälso- och sjukvården bör delta i arbetet.</a:t>
            </a:r>
            <a:br>
              <a:rPr lang="sv-SE" sz="2400" dirty="0">
                <a:latin typeface="+mj-lt"/>
                <a:ea typeface="Cambria" panose="02040503050406030204" pitchFamily="18" charset="0"/>
              </a:rPr>
            </a:br>
            <a:endParaRPr lang="sv-SE" sz="2400" dirty="0">
              <a:latin typeface="+mj-lt"/>
              <a:ea typeface="Cambria" panose="02040503050406030204" pitchFamily="18" charset="0"/>
            </a:endParaRPr>
          </a:p>
        </p:txBody>
      </p:sp>
      <p:sp>
        <p:nvSpPr>
          <p:cNvPr id="4" name="Rektangel 3">
            <a:extLst>
              <a:ext uri="{FF2B5EF4-FFF2-40B4-BE49-F238E27FC236}">
                <a16:creationId xmlns:a16="http://schemas.microsoft.com/office/drawing/2014/main" id="{B9F13317-E28C-4B45-8912-DAA7CAC98A00}"/>
              </a:ext>
            </a:extLst>
          </p:cNvPr>
          <p:cNvSpPr/>
          <p:nvPr/>
        </p:nvSpPr>
        <p:spPr>
          <a:xfrm>
            <a:off x="0" y="252410"/>
            <a:ext cx="12192000"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10717348" cy="584775"/>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Reglering som stöd för läkares fortbildning</a:t>
            </a:r>
          </a:p>
        </p:txBody>
      </p:sp>
      <p:pic>
        <p:nvPicPr>
          <p:cNvPr id="11" name="Bild 10">
            <a:extLst>
              <a:ext uri="{FF2B5EF4-FFF2-40B4-BE49-F238E27FC236}">
                <a16:creationId xmlns:a16="http://schemas.microsoft.com/office/drawing/2014/main" id="{B6F0F262-0DB5-4C71-97F0-B2E7ECF597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6363" y="5862640"/>
            <a:ext cx="1924050" cy="742950"/>
          </a:xfrm>
          <a:prstGeom prst="rect">
            <a:avLst/>
          </a:prstGeom>
        </p:spPr>
      </p:pic>
    </p:spTree>
    <p:extLst>
      <p:ext uri="{BB962C8B-B14F-4D97-AF65-F5344CB8AC3E}">
        <p14:creationId xmlns:p14="http://schemas.microsoft.com/office/powerpoint/2010/main" val="3139766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68D4B60-13BB-4F99-9C62-7159F97DE7CC}"/>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48000" y="-15563"/>
            <a:ext cx="12240000" cy="6876000"/>
          </a:xfrm>
          <a:prstGeom prst="rect">
            <a:avLst/>
          </a:prstGeom>
        </p:spPr>
      </p:pic>
      <p:sp>
        <p:nvSpPr>
          <p:cNvPr id="2" name="textruta 1">
            <a:extLst>
              <a:ext uri="{FF2B5EF4-FFF2-40B4-BE49-F238E27FC236}">
                <a16:creationId xmlns:a16="http://schemas.microsoft.com/office/drawing/2014/main" id="{D409AED6-F68A-4BB6-8080-6D01BC84C938}"/>
              </a:ext>
            </a:extLst>
          </p:cNvPr>
          <p:cNvSpPr txBox="1"/>
          <p:nvPr/>
        </p:nvSpPr>
        <p:spPr>
          <a:xfrm>
            <a:off x="693019" y="1401702"/>
            <a:ext cx="11115192" cy="4893647"/>
          </a:xfrm>
          <a:prstGeom prst="rect">
            <a:avLst/>
          </a:prstGeom>
          <a:noFill/>
        </p:spPr>
        <p:txBody>
          <a:bodyPr wrap="square" rtlCol="0">
            <a:spAutoFit/>
          </a:bodyPr>
          <a:lstStyle/>
          <a:p>
            <a:r>
              <a:rPr lang="sv-SE" sz="2400" b="1" dirty="0">
                <a:ea typeface="Cambria" panose="02040503050406030204" pitchFamily="18" charset="0"/>
              </a:rPr>
              <a:t>SLS anser att</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342900" indent="-342900">
              <a:buFont typeface="Arial" panose="020B0604020202020204" pitchFamily="34" charset="0"/>
              <a:buChar char="•"/>
            </a:pPr>
            <a:r>
              <a:rPr lang="sv-SE" sz="2400" dirty="0">
                <a:latin typeface="+mj-lt"/>
                <a:ea typeface="Cambria" panose="02040503050406030204" pitchFamily="18" charset="0"/>
              </a:rPr>
              <a:t>Regeringen bör tydliggöra att ett förtydligande av det som redan gäller är inte ett nytt uppdrag, utan ingår redan i vårdgivarens ansvar. Huvudmannen måste ta ansvar för god vård och ge vårdgivare rimliga förutsättningar att bedriva verksamheten i enlighet med lagkraven. Tillräckliga resurser måste avsättas för vårdgivarens ansvar att ge möjligheter till regelbunden fortbildning.</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342900" indent="-342900">
              <a:buFont typeface="Arial" panose="020B0604020202020204" pitchFamily="34" charset="0"/>
              <a:buChar char="•"/>
            </a:pPr>
            <a:r>
              <a:rPr lang="sv-SE" sz="2400" dirty="0">
                <a:latin typeface="+mj-lt"/>
                <a:ea typeface="Cambria" panose="02040503050406030204" pitchFamily="18" charset="0"/>
              </a:rPr>
              <a:t>Läkaren har ett eget ansvar för sin fortbildning, men vårdgivaren gör det möjligt genom att skapa utrymme i form av tid och resurser. En tydlig reglering av vårdgivarens ansvar är ett stöd.</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342900" indent="-342900">
              <a:buFont typeface="Arial" panose="020B0604020202020204" pitchFamily="34" charset="0"/>
              <a:buChar char="•"/>
            </a:pPr>
            <a:r>
              <a:rPr lang="sv-SE" sz="2400" dirty="0">
                <a:latin typeface="+mj-lt"/>
                <a:ea typeface="Cambria" panose="02040503050406030204" pitchFamily="18" charset="0"/>
              </a:rPr>
              <a:t>Frågan om hur fortbildning ska ske enbart kan ägas av professionen.</a:t>
            </a:r>
          </a:p>
        </p:txBody>
      </p:sp>
      <p:sp>
        <p:nvSpPr>
          <p:cNvPr id="4" name="Rektangel 3">
            <a:extLst>
              <a:ext uri="{FF2B5EF4-FFF2-40B4-BE49-F238E27FC236}">
                <a16:creationId xmlns:a16="http://schemas.microsoft.com/office/drawing/2014/main" id="{B9F13317-E28C-4B45-8912-DAA7CAC98A00}"/>
              </a:ext>
            </a:extLst>
          </p:cNvPr>
          <p:cNvSpPr/>
          <p:nvPr/>
        </p:nvSpPr>
        <p:spPr>
          <a:xfrm>
            <a:off x="0" y="252410"/>
            <a:ext cx="12192000"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10717348" cy="584775"/>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Reglering som stöd för läkares fortbildning</a:t>
            </a:r>
          </a:p>
        </p:txBody>
      </p:sp>
      <p:pic>
        <p:nvPicPr>
          <p:cNvPr id="11" name="Bild 10">
            <a:extLst>
              <a:ext uri="{FF2B5EF4-FFF2-40B4-BE49-F238E27FC236}">
                <a16:creationId xmlns:a16="http://schemas.microsoft.com/office/drawing/2014/main" id="{B6F0F262-0DB5-4C71-97F0-B2E7ECF597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26363" y="5862640"/>
            <a:ext cx="1924050" cy="742950"/>
          </a:xfrm>
          <a:prstGeom prst="rect">
            <a:avLst/>
          </a:prstGeom>
        </p:spPr>
      </p:pic>
    </p:spTree>
    <p:extLst>
      <p:ext uri="{BB962C8B-B14F-4D97-AF65-F5344CB8AC3E}">
        <p14:creationId xmlns:p14="http://schemas.microsoft.com/office/powerpoint/2010/main" val="1011599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68D4B60-13BB-4F99-9C62-7159F97DE7CC}"/>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48000" y="-25188"/>
            <a:ext cx="12240000" cy="6876000"/>
          </a:xfrm>
          <a:prstGeom prst="rect">
            <a:avLst/>
          </a:prstGeom>
        </p:spPr>
      </p:pic>
      <p:sp>
        <p:nvSpPr>
          <p:cNvPr id="2" name="textruta 1">
            <a:extLst>
              <a:ext uri="{FF2B5EF4-FFF2-40B4-BE49-F238E27FC236}">
                <a16:creationId xmlns:a16="http://schemas.microsoft.com/office/drawing/2014/main" id="{D409AED6-F68A-4BB6-8080-6D01BC84C938}"/>
              </a:ext>
            </a:extLst>
          </p:cNvPr>
          <p:cNvSpPr txBox="1"/>
          <p:nvPr/>
        </p:nvSpPr>
        <p:spPr>
          <a:xfrm>
            <a:off x="693019" y="1401702"/>
            <a:ext cx="11115192" cy="5632311"/>
          </a:xfrm>
          <a:prstGeom prst="rect">
            <a:avLst/>
          </a:prstGeom>
          <a:noFill/>
        </p:spPr>
        <p:txBody>
          <a:bodyPr wrap="square" rtlCol="0">
            <a:spAutoFit/>
          </a:bodyPr>
          <a:lstStyle/>
          <a:p>
            <a:r>
              <a:rPr lang="sv-SE" sz="2400" dirty="0">
                <a:latin typeface="+mj-lt"/>
                <a:ea typeface="Cambria" panose="02040503050406030204" pitchFamily="18" charset="0"/>
              </a:rPr>
              <a:t>Besök vår kampanjsida </a:t>
            </a:r>
            <a:r>
              <a:rPr lang="sv-SE" sz="2400" dirty="0">
                <a:latin typeface="+mj-lt"/>
                <a:ea typeface="Cambria" panose="02040503050406030204" pitchFamily="18" charset="0"/>
                <a:hlinkClick r:id="rId4"/>
              </a:rPr>
              <a:t>www.sls.se/lakaresfortbildning</a:t>
            </a:r>
            <a:r>
              <a:rPr lang="sv-SE" sz="2400" dirty="0">
                <a:latin typeface="+mj-lt"/>
                <a:ea typeface="Cambria" panose="02040503050406030204" pitchFamily="18" charset="0"/>
              </a:rPr>
              <a:t> och läs mer om SLS satsning för läkares fortbildning. Här kan ni även ladda ned informations- och kommunikationsmaterial.</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r>
              <a:rPr lang="sv-SE" sz="2400" b="1" dirty="0">
                <a:ea typeface="Cambria" panose="02040503050406030204" pitchFamily="18" charset="0"/>
              </a:rPr>
              <a:t>Kontakta gärna SLS utbildningsdelegation!</a:t>
            </a:r>
            <a:br>
              <a:rPr lang="sv-SE" sz="2400" dirty="0">
                <a:latin typeface="+mj-lt"/>
                <a:ea typeface="Cambria" panose="02040503050406030204" pitchFamily="18" charset="0"/>
              </a:rPr>
            </a:br>
            <a:r>
              <a:rPr lang="sv-SE" sz="2400" dirty="0">
                <a:latin typeface="+mj-lt"/>
                <a:ea typeface="Cambria" panose="02040503050406030204" pitchFamily="18" charset="0"/>
              </a:rPr>
              <a:t>Har ni goda exempel som ni vill dela mer er av – tveka inte att höra av er! </a:t>
            </a:r>
            <a:br>
              <a:rPr lang="sv-SE" sz="2400" dirty="0">
                <a:latin typeface="+mj-lt"/>
                <a:ea typeface="Cambria" panose="02040503050406030204" pitchFamily="18" charset="0"/>
              </a:rPr>
            </a:br>
            <a:r>
              <a:rPr lang="sv-SE" sz="2400" dirty="0">
                <a:latin typeface="+mj-lt"/>
                <a:ea typeface="Cambria" panose="02040503050406030204" pitchFamily="18" charset="0"/>
              </a:rPr>
              <a:t>Vi kommer gärna till er förening och presenterar SLS fortbildningspolicy och modell.</a:t>
            </a:r>
          </a:p>
          <a:p>
            <a:br>
              <a:rPr lang="sv-SE" sz="2400" dirty="0">
                <a:latin typeface="+mj-lt"/>
                <a:ea typeface="Cambria" panose="02040503050406030204" pitchFamily="18" charset="0"/>
              </a:rPr>
            </a:br>
            <a:r>
              <a:rPr lang="sv-SE" sz="2400" b="1" dirty="0">
                <a:ea typeface="Cambria" panose="02040503050406030204" pitchFamily="18" charset="0"/>
              </a:rPr>
              <a:t>Hans Hjelmqvist, ordförande i SLS utbildningsdelegation</a:t>
            </a:r>
          </a:p>
          <a:p>
            <a:r>
              <a:rPr lang="sv-SE" sz="2400" dirty="0">
                <a:latin typeface="+mj-lt"/>
                <a:ea typeface="Cambria" panose="02040503050406030204" pitchFamily="18" charset="0"/>
                <a:hlinkClick r:id="rId5"/>
              </a:rPr>
              <a:t>hans.hjelmqvist@oru.se</a:t>
            </a:r>
            <a:endParaRPr lang="sv-SE" sz="2400" dirty="0">
              <a:latin typeface="+mj-lt"/>
              <a:ea typeface="Cambria" panose="02040503050406030204" pitchFamily="18" charset="0"/>
            </a:endParaRPr>
          </a:p>
          <a:p>
            <a:endParaRPr lang="sv-SE" sz="2400" dirty="0">
              <a:latin typeface="+mj-lt"/>
              <a:ea typeface="Cambria" panose="02040503050406030204" pitchFamily="18" charset="0"/>
            </a:endParaRPr>
          </a:p>
          <a:p>
            <a:r>
              <a:rPr lang="sv-SE" sz="2400" b="1" dirty="0">
                <a:ea typeface="Cambria" panose="02040503050406030204" pitchFamily="18" charset="0"/>
              </a:rPr>
              <a:t>Susann Asplund Johannson, SLS utredningsansvarig</a:t>
            </a:r>
          </a:p>
          <a:p>
            <a:r>
              <a:rPr lang="sv-SE" sz="2400" dirty="0">
                <a:latin typeface="+mj-lt"/>
                <a:ea typeface="Cambria" panose="02040503050406030204" pitchFamily="18" charset="0"/>
                <a:hlinkClick r:id="rId6"/>
              </a:rPr>
              <a:t>Susann.asplund@sls.se</a:t>
            </a:r>
            <a:endParaRPr lang="sv-SE" sz="2400" dirty="0">
              <a:latin typeface="+mj-lt"/>
              <a:ea typeface="Cambria" panose="02040503050406030204" pitchFamily="18" charset="0"/>
            </a:endParaRPr>
          </a:p>
          <a:p>
            <a:endParaRPr lang="sv-SE" sz="2400" dirty="0">
              <a:latin typeface="+mj-lt"/>
              <a:ea typeface="Cambria" panose="02040503050406030204" pitchFamily="18" charset="0"/>
            </a:endParaRPr>
          </a:p>
          <a:p>
            <a:endParaRPr lang="sv-SE" sz="2400" dirty="0">
              <a:latin typeface="+mj-lt"/>
              <a:ea typeface="Cambria" panose="02040503050406030204" pitchFamily="18" charset="0"/>
            </a:endParaRPr>
          </a:p>
        </p:txBody>
      </p:sp>
      <p:sp>
        <p:nvSpPr>
          <p:cNvPr id="4" name="Rektangel 3">
            <a:extLst>
              <a:ext uri="{FF2B5EF4-FFF2-40B4-BE49-F238E27FC236}">
                <a16:creationId xmlns:a16="http://schemas.microsoft.com/office/drawing/2014/main" id="{B9F13317-E28C-4B45-8912-DAA7CAC98A00}"/>
              </a:ext>
            </a:extLst>
          </p:cNvPr>
          <p:cNvSpPr/>
          <p:nvPr/>
        </p:nvSpPr>
        <p:spPr>
          <a:xfrm>
            <a:off x="0" y="252410"/>
            <a:ext cx="12192000"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 10">
            <a:extLst>
              <a:ext uri="{FF2B5EF4-FFF2-40B4-BE49-F238E27FC236}">
                <a16:creationId xmlns:a16="http://schemas.microsoft.com/office/drawing/2014/main" id="{B6F0F262-0DB5-4C71-97F0-B2E7ECF597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26363" y="5862640"/>
            <a:ext cx="1924050" cy="742950"/>
          </a:xfrm>
          <a:prstGeom prst="rect">
            <a:avLst/>
          </a:prstGeom>
        </p:spPr>
      </p:pic>
      <p:sp>
        <p:nvSpPr>
          <p:cNvPr id="8" name="textruta 7">
            <a:extLst>
              <a:ext uri="{FF2B5EF4-FFF2-40B4-BE49-F238E27FC236}">
                <a16:creationId xmlns:a16="http://schemas.microsoft.com/office/drawing/2014/main" id="{ED692C76-929E-4A86-9C8E-FACA1DE8DD56}"/>
              </a:ext>
            </a:extLst>
          </p:cNvPr>
          <p:cNvSpPr txBox="1"/>
          <p:nvPr/>
        </p:nvSpPr>
        <p:spPr>
          <a:xfrm>
            <a:off x="693019" y="381921"/>
            <a:ext cx="10717348" cy="584775"/>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Tillsammans säkrar vi läkares fortbildning!</a:t>
            </a:r>
          </a:p>
        </p:txBody>
      </p:sp>
    </p:spTree>
    <p:extLst>
      <p:ext uri="{BB962C8B-B14F-4D97-AF65-F5344CB8AC3E}">
        <p14:creationId xmlns:p14="http://schemas.microsoft.com/office/powerpoint/2010/main" val="2271421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EDB9207-3AB8-44A8-8D74-FE2AA3584B0D}"/>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4" name="Rektangel 3">
            <a:extLst>
              <a:ext uri="{FF2B5EF4-FFF2-40B4-BE49-F238E27FC236}">
                <a16:creationId xmlns:a16="http://schemas.microsoft.com/office/drawing/2014/main" id="{B9F13317-E28C-4B45-8912-DAA7CAC98A00}"/>
              </a:ext>
            </a:extLst>
          </p:cNvPr>
          <p:cNvSpPr/>
          <p:nvPr/>
        </p:nvSpPr>
        <p:spPr>
          <a:xfrm>
            <a:off x="0" y="252410"/>
            <a:ext cx="12191999"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9028497" cy="861774"/>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Bakgrund</a:t>
            </a:r>
          </a:p>
          <a:p>
            <a:endParaRPr lang="sv-SE" dirty="0"/>
          </a:p>
        </p:txBody>
      </p:sp>
      <p:sp>
        <p:nvSpPr>
          <p:cNvPr id="2" name="textruta 1">
            <a:extLst>
              <a:ext uri="{FF2B5EF4-FFF2-40B4-BE49-F238E27FC236}">
                <a16:creationId xmlns:a16="http://schemas.microsoft.com/office/drawing/2014/main" id="{D409AED6-F68A-4BB6-8080-6D01BC84C938}"/>
              </a:ext>
            </a:extLst>
          </p:cNvPr>
          <p:cNvSpPr txBox="1"/>
          <p:nvPr/>
        </p:nvSpPr>
        <p:spPr>
          <a:xfrm>
            <a:off x="781633" y="1659431"/>
            <a:ext cx="10133415" cy="3046988"/>
          </a:xfrm>
          <a:prstGeom prst="rect">
            <a:avLst/>
          </a:prstGeom>
          <a:noFill/>
        </p:spPr>
        <p:txBody>
          <a:bodyPr wrap="square" rtlCol="0">
            <a:spAutoFit/>
          </a:bodyPr>
          <a:lstStyle/>
          <a:p>
            <a:pPr marL="285750" indent="-285750">
              <a:buFont typeface="Arial" panose="020B0604020202020204" pitchFamily="34" charset="0"/>
              <a:buChar char="•"/>
            </a:pPr>
            <a:r>
              <a:rPr lang="sv-SE" sz="2400" dirty="0">
                <a:latin typeface="+mj-lt"/>
                <a:ea typeface="Cambria" panose="02040503050406030204" pitchFamily="18" charset="0"/>
              </a:rPr>
              <a:t>Läkares utbildning är genomreglerad – från grundutbildning via allmäntjänstgöring (AT) och bastjänstgöring (BT) till färdig specialist genom specialiseringstjänstgöringen (ST). </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285750" indent="-285750">
              <a:buFont typeface="Arial" panose="020B0604020202020204" pitchFamily="34" charset="0"/>
              <a:buChar char="•"/>
            </a:pPr>
            <a:r>
              <a:rPr lang="sv-SE" sz="2400" dirty="0">
                <a:latin typeface="+mj-lt"/>
                <a:ea typeface="Cambria" panose="02040503050406030204" pitchFamily="18" charset="0"/>
              </a:rPr>
              <a:t>Fortbildningen för färdiga specialister saknar de tidigare utbildningsfasernas struktur och målbeskrivning vilket ställer särskilda krav då detta är den utan jämförelse längsta perioden i den yrkesverksamma läkarens gärning. </a:t>
            </a:r>
            <a:br>
              <a:rPr lang="sv-SE" sz="2400" dirty="0">
                <a:latin typeface="+mj-lt"/>
                <a:ea typeface="Cambria" panose="02040503050406030204" pitchFamily="18" charset="0"/>
              </a:rPr>
            </a:br>
            <a:endParaRPr lang="sv-SE" sz="2400" dirty="0">
              <a:latin typeface="+mj-lt"/>
              <a:ea typeface="Cambria" panose="02040503050406030204" pitchFamily="18" charset="0"/>
            </a:endParaRPr>
          </a:p>
        </p:txBody>
      </p:sp>
      <p:pic>
        <p:nvPicPr>
          <p:cNvPr id="23" name="Bild 22">
            <a:extLst>
              <a:ext uri="{FF2B5EF4-FFF2-40B4-BE49-F238E27FC236}">
                <a16:creationId xmlns:a16="http://schemas.microsoft.com/office/drawing/2014/main" id="{57E16A53-5D6A-4043-9195-0B765D2ED0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023" y="5814415"/>
            <a:ext cx="1924050" cy="742950"/>
          </a:xfrm>
          <a:prstGeom prst="rect">
            <a:avLst/>
          </a:prstGeom>
        </p:spPr>
      </p:pic>
    </p:spTree>
    <p:extLst>
      <p:ext uri="{BB962C8B-B14F-4D97-AF65-F5344CB8AC3E}">
        <p14:creationId xmlns:p14="http://schemas.microsoft.com/office/powerpoint/2010/main" val="47748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EDB9207-3AB8-44A8-8D74-FE2AA3584B0D}"/>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4" name="Rektangel 3">
            <a:extLst>
              <a:ext uri="{FF2B5EF4-FFF2-40B4-BE49-F238E27FC236}">
                <a16:creationId xmlns:a16="http://schemas.microsoft.com/office/drawing/2014/main" id="{B9F13317-E28C-4B45-8912-DAA7CAC98A00}"/>
              </a:ext>
            </a:extLst>
          </p:cNvPr>
          <p:cNvSpPr/>
          <p:nvPr/>
        </p:nvSpPr>
        <p:spPr>
          <a:xfrm>
            <a:off x="0" y="252410"/>
            <a:ext cx="12191999"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9028497" cy="861774"/>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Bakgrund</a:t>
            </a:r>
          </a:p>
          <a:p>
            <a:endParaRPr lang="sv-SE" dirty="0"/>
          </a:p>
        </p:txBody>
      </p:sp>
      <p:sp>
        <p:nvSpPr>
          <p:cNvPr id="2" name="textruta 1">
            <a:extLst>
              <a:ext uri="{FF2B5EF4-FFF2-40B4-BE49-F238E27FC236}">
                <a16:creationId xmlns:a16="http://schemas.microsoft.com/office/drawing/2014/main" id="{D409AED6-F68A-4BB6-8080-6D01BC84C938}"/>
              </a:ext>
            </a:extLst>
          </p:cNvPr>
          <p:cNvSpPr txBox="1"/>
          <p:nvPr/>
        </p:nvSpPr>
        <p:spPr>
          <a:xfrm>
            <a:off x="781633" y="1401702"/>
            <a:ext cx="10133415" cy="1938992"/>
          </a:xfrm>
          <a:prstGeom prst="rect">
            <a:avLst/>
          </a:prstGeom>
          <a:noFill/>
        </p:spPr>
        <p:txBody>
          <a:bodyPr wrap="square" rtlCol="0">
            <a:spAutoFit/>
          </a:bodyPr>
          <a:lstStyle/>
          <a:p>
            <a:pPr marL="285750" indent="-285750">
              <a:buFont typeface="Arial" panose="020B0604020202020204" pitchFamily="34" charset="0"/>
              <a:buChar char="•"/>
            </a:pPr>
            <a:r>
              <a:rPr lang="sv-SE" sz="2400" dirty="0">
                <a:latin typeface="+mj-lt"/>
                <a:ea typeface="Cambria" panose="02040503050406030204" pitchFamily="18" charset="0"/>
              </a:rPr>
              <a:t>Undersökningar visar att läkare ägnar allt mindre tid åt extern fortbildning. Enligt en enkät  som Sveriges läkarförbund genomfört sedan 2004 har läkares tid för fortbildning minskat. Den senaste undersökningen visar att det 2005 var 9,1 dagar i extern fortbildning, att jämföras med 7,1 dagar 2012 och 5,3 dagar 2019. </a:t>
            </a:r>
          </a:p>
        </p:txBody>
      </p:sp>
      <p:pic>
        <p:nvPicPr>
          <p:cNvPr id="23" name="Bild 22">
            <a:extLst>
              <a:ext uri="{FF2B5EF4-FFF2-40B4-BE49-F238E27FC236}">
                <a16:creationId xmlns:a16="http://schemas.microsoft.com/office/drawing/2014/main" id="{57E16A53-5D6A-4043-9195-0B765D2ED0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023" y="5814415"/>
            <a:ext cx="1924050" cy="742950"/>
          </a:xfrm>
          <a:prstGeom prst="rect">
            <a:avLst/>
          </a:prstGeom>
        </p:spPr>
      </p:pic>
      <p:graphicFrame>
        <p:nvGraphicFramePr>
          <p:cNvPr id="8" name="Diagram 7">
            <a:extLst>
              <a:ext uri="{FF2B5EF4-FFF2-40B4-BE49-F238E27FC236}">
                <a16:creationId xmlns:a16="http://schemas.microsoft.com/office/drawing/2014/main" id="{2499CA00-0BA9-4B9F-817B-C2C56EDCBBBE}"/>
              </a:ext>
            </a:extLst>
          </p:cNvPr>
          <p:cNvGraphicFramePr/>
          <p:nvPr>
            <p:extLst>
              <p:ext uri="{D42A27DB-BD31-4B8C-83A1-F6EECF244321}">
                <p14:modId xmlns:p14="http://schemas.microsoft.com/office/powerpoint/2010/main" val="1209935119"/>
              </p:ext>
            </p:extLst>
          </p:nvPr>
        </p:nvGraphicFramePr>
        <p:xfrm>
          <a:off x="1097915" y="3351047"/>
          <a:ext cx="6216650" cy="3390265"/>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ruta 4">
            <a:extLst>
              <a:ext uri="{FF2B5EF4-FFF2-40B4-BE49-F238E27FC236}">
                <a16:creationId xmlns:a16="http://schemas.microsoft.com/office/drawing/2014/main" id="{340E74DC-EEF9-4C7B-81EB-4B8071256A05}"/>
              </a:ext>
            </a:extLst>
          </p:cNvPr>
          <p:cNvSpPr txBox="1"/>
          <p:nvPr/>
        </p:nvSpPr>
        <p:spPr>
          <a:xfrm>
            <a:off x="7478828" y="6034145"/>
            <a:ext cx="2569945" cy="523220"/>
          </a:xfrm>
          <a:prstGeom prst="rect">
            <a:avLst/>
          </a:prstGeom>
          <a:noFill/>
        </p:spPr>
        <p:txBody>
          <a:bodyPr wrap="square" rtlCol="0">
            <a:spAutoFit/>
          </a:bodyPr>
          <a:lstStyle/>
          <a:p>
            <a:r>
              <a:rPr lang="sv-SE" sz="1400" dirty="0"/>
              <a:t>Källa: Fortbildningsenkät 2020. Sveriges läkarförbund </a:t>
            </a:r>
          </a:p>
        </p:txBody>
      </p:sp>
    </p:spTree>
    <p:extLst>
      <p:ext uri="{BB962C8B-B14F-4D97-AF65-F5344CB8AC3E}">
        <p14:creationId xmlns:p14="http://schemas.microsoft.com/office/powerpoint/2010/main" val="3441023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EDB9207-3AB8-44A8-8D74-FE2AA3584B0D}"/>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4" name="Rektangel 3">
            <a:extLst>
              <a:ext uri="{FF2B5EF4-FFF2-40B4-BE49-F238E27FC236}">
                <a16:creationId xmlns:a16="http://schemas.microsoft.com/office/drawing/2014/main" id="{B9F13317-E28C-4B45-8912-DAA7CAC98A00}"/>
              </a:ext>
            </a:extLst>
          </p:cNvPr>
          <p:cNvSpPr/>
          <p:nvPr/>
        </p:nvSpPr>
        <p:spPr>
          <a:xfrm>
            <a:off x="0" y="252410"/>
            <a:ext cx="12191999"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9028497" cy="861774"/>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Bakgrund</a:t>
            </a:r>
          </a:p>
          <a:p>
            <a:endParaRPr lang="sv-SE" dirty="0"/>
          </a:p>
        </p:txBody>
      </p:sp>
      <p:sp>
        <p:nvSpPr>
          <p:cNvPr id="2" name="textruta 1">
            <a:extLst>
              <a:ext uri="{FF2B5EF4-FFF2-40B4-BE49-F238E27FC236}">
                <a16:creationId xmlns:a16="http://schemas.microsoft.com/office/drawing/2014/main" id="{D409AED6-F68A-4BB6-8080-6D01BC84C938}"/>
              </a:ext>
            </a:extLst>
          </p:cNvPr>
          <p:cNvSpPr txBox="1"/>
          <p:nvPr/>
        </p:nvSpPr>
        <p:spPr>
          <a:xfrm>
            <a:off x="769409" y="1542861"/>
            <a:ext cx="10653180" cy="1938992"/>
          </a:xfrm>
          <a:prstGeom prst="rect">
            <a:avLst/>
          </a:prstGeom>
          <a:noFill/>
        </p:spPr>
        <p:txBody>
          <a:bodyPr wrap="square" rtlCol="0">
            <a:spAutoFit/>
          </a:bodyPr>
          <a:lstStyle/>
          <a:p>
            <a:pPr marL="285750" indent="-285750">
              <a:buFont typeface="Arial" panose="020B0604020202020204" pitchFamily="34" charset="0"/>
              <a:buChar char="•"/>
            </a:pPr>
            <a:r>
              <a:rPr lang="sv-SE" sz="2400" dirty="0">
                <a:latin typeface="+mj-lt"/>
                <a:ea typeface="Cambria" panose="02040503050406030204" pitchFamily="18" charset="0"/>
              </a:rPr>
              <a:t>Tidningen Framtidens Karriär – Läkare, genomförde under hösten 2021 en undersökning bland ett slumpmässigt urval av läkare i Sverige där det framgår att endast 22 procent av de tillfrågade specialistläkarna har en fortbildningsplan. Endast 26 procent av de tillfrågade specialistläkarna anser att de får tillräckligt med fortbildning. </a:t>
            </a:r>
          </a:p>
        </p:txBody>
      </p:sp>
      <p:pic>
        <p:nvPicPr>
          <p:cNvPr id="23" name="Bild 22">
            <a:extLst>
              <a:ext uri="{FF2B5EF4-FFF2-40B4-BE49-F238E27FC236}">
                <a16:creationId xmlns:a16="http://schemas.microsoft.com/office/drawing/2014/main" id="{57E16A53-5D6A-4043-9195-0B765D2ED0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023" y="5814415"/>
            <a:ext cx="1924050" cy="742950"/>
          </a:xfrm>
          <a:prstGeom prst="rect">
            <a:avLst/>
          </a:prstGeom>
        </p:spPr>
      </p:pic>
      <p:pic>
        <p:nvPicPr>
          <p:cNvPr id="14" name="Bildobjekt 13">
            <a:extLst>
              <a:ext uri="{FF2B5EF4-FFF2-40B4-BE49-F238E27FC236}">
                <a16:creationId xmlns:a16="http://schemas.microsoft.com/office/drawing/2014/main" id="{5FFA0395-2F01-4A47-978F-BEA63D50BC8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8473" y="4174802"/>
            <a:ext cx="4899660" cy="848995"/>
          </a:xfrm>
          <a:prstGeom prst="rect">
            <a:avLst/>
          </a:prstGeom>
          <a:noFill/>
          <a:ln>
            <a:noFill/>
          </a:ln>
        </p:spPr>
      </p:pic>
      <p:pic>
        <p:nvPicPr>
          <p:cNvPr id="15" name="Bildobjekt 14">
            <a:extLst>
              <a:ext uri="{FF2B5EF4-FFF2-40B4-BE49-F238E27FC236}">
                <a16:creationId xmlns:a16="http://schemas.microsoft.com/office/drawing/2014/main" id="{FBCED659-A228-4DF7-B3D4-F0C5CB331A2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8473" y="5716746"/>
            <a:ext cx="4899660" cy="841375"/>
          </a:xfrm>
          <a:prstGeom prst="rect">
            <a:avLst/>
          </a:prstGeom>
          <a:noFill/>
          <a:ln>
            <a:noFill/>
          </a:ln>
        </p:spPr>
      </p:pic>
      <p:sp>
        <p:nvSpPr>
          <p:cNvPr id="16" name="textruta 15">
            <a:extLst>
              <a:ext uri="{FF2B5EF4-FFF2-40B4-BE49-F238E27FC236}">
                <a16:creationId xmlns:a16="http://schemas.microsoft.com/office/drawing/2014/main" id="{5399B628-8C1A-419B-8C36-B6C96EBE7A83}"/>
              </a:ext>
            </a:extLst>
          </p:cNvPr>
          <p:cNvSpPr txBox="1"/>
          <p:nvPr/>
        </p:nvSpPr>
        <p:spPr>
          <a:xfrm>
            <a:off x="1018473" y="3438000"/>
            <a:ext cx="5834714" cy="646331"/>
          </a:xfrm>
          <a:prstGeom prst="rect">
            <a:avLst/>
          </a:prstGeom>
          <a:noFill/>
        </p:spPr>
        <p:txBody>
          <a:bodyPr wrap="square" rtlCol="0">
            <a:spAutoFit/>
          </a:bodyPr>
          <a:lstStyle/>
          <a:p>
            <a:endParaRPr lang="sv-SE" dirty="0"/>
          </a:p>
          <a:p>
            <a:r>
              <a:rPr lang="sv-SE" dirty="0"/>
              <a:t>HAR DU SOM SPECIALISTLÄKARE EN FORTBILDNINGSPLAN? </a:t>
            </a:r>
          </a:p>
        </p:txBody>
      </p:sp>
      <p:sp>
        <p:nvSpPr>
          <p:cNvPr id="18" name="textruta 17">
            <a:extLst>
              <a:ext uri="{FF2B5EF4-FFF2-40B4-BE49-F238E27FC236}">
                <a16:creationId xmlns:a16="http://schemas.microsoft.com/office/drawing/2014/main" id="{2C341392-5C63-4062-BD4C-928EC3459C01}"/>
              </a:ext>
            </a:extLst>
          </p:cNvPr>
          <p:cNvSpPr txBox="1"/>
          <p:nvPr/>
        </p:nvSpPr>
        <p:spPr>
          <a:xfrm>
            <a:off x="1018473" y="4991973"/>
            <a:ext cx="7596138" cy="646331"/>
          </a:xfrm>
          <a:prstGeom prst="rect">
            <a:avLst/>
          </a:prstGeom>
          <a:noFill/>
        </p:spPr>
        <p:txBody>
          <a:bodyPr wrap="square" rtlCol="0">
            <a:spAutoFit/>
          </a:bodyPr>
          <a:lstStyle/>
          <a:p>
            <a:endParaRPr lang="sv-SE" dirty="0"/>
          </a:p>
          <a:p>
            <a:r>
              <a:rPr lang="sv-SE" dirty="0"/>
              <a:t>FÅR DU SOM SPECIALISTLÄKARE TILLRÄCKLIGT MED FORTBILDNING?</a:t>
            </a:r>
          </a:p>
        </p:txBody>
      </p:sp>
      <p:sp>
        <p:nvSpPr>
          <p:cNvPr id="19" name="textruta 18">
            <a:extLst>
              <a:ext uri="{FF2B5EF4-FFF2-40B4-BE49-F238E27FC236}">
                <a16:creationId xmlns:a16="http://schemas.microsoft.com/office/drawing/2014/main" id="{E022EF8D-D643-433C-A176-B83B5436D267}"/>
              </a:ext>
            </a:extLst>
          </p:cNvPr>
          <p:cNvSpPr txBox="1"/>
          <p:nvPr/>
        </p:nvSpPr>
        <p:spPr>
          <a:xfrm>
            <a:off x="6390175" y="6155283"/>
            <a:ext cx="3984859" cy="523220"/>
          </a:xfrm>
          <a:prstGeom prst="rect">
            <a:avLst/>
          </a:prstGeom>
          <a:noFill/>
        </p:spPr>
        <p:txBody>
          <a:bodyPr wrap="square" rtlCol="0">
            <a:spAutoFit/>
          </a:bodyPr>
          <a:lstStyle/>
          <a:p>
            <a:r>
              <a:rPr lang="sv-SE" sz="1400" dirty="0"/>
              <a:t>Källa: Tidningen Framtidens Karriär – Läkare </a:t>
            </a:r>
            <a:br>
              <a:rPr lang="sv-SE" sz="1400" dirty="0"/>
            </a:br>
            <a:r>
              <a:rPr lang="sv-SE" sz="1400" dirty="0"/>
              <a:t>2021-11-16 </a:t>
            </a:r>
          </a:p>
        </p:txBody>
      </p:sp>
    </p:spTree>
    <p:extLst>
      <p:ext uri="{BB962C8B-B14F-4D97-AF65-F5344CB8AC3E}">
        <p14:creationId xmlns:p14="http://schemas.microsoft.com/office/powerpoint/2010/main" val="169542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EDB9207-3AB8-44A8-8D74-FE2AA3584B0D}"/>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4" name="Rektangel 3">
            <a:extLst>
              <a:ext uri="{FF2B5EF4-FFF2-40B4-BE49-F238E27FC236}">
                <a16:creationId xmlns:a16="http://schemas.microsoft.com/office/drawing/2014/main" id="{B9F13317-E28C-4B45-8912-DAA7CAC98A00}"/>
              </a:ext>
            </a:extLst>
          </p:cNvPr>
          <p:cNvSpPr/>
          <p:nvPr/>
        </p:nvSpPr>
        <p:spPr>
          <a:xfrm>
            <a:off x="0" y="252410"/>
            <a:ext cx="12191999"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9028497" cy="861774"/>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Bakgrund</a:t>
            </a:r>
          </a:p>
          <a:p>
            <a:endParaRPr lang="sv-SE" dirty="0"/>
          </a:p>
        </p:txBody>
      </p:sp>
      <p:sp>
        <p:nvSpPr>
          <p:cNvPr id="2" name="textruta 1">
            <a:extLst>
              <a:ext uri="{FF2B5EF4-FFF2-40B4-BE49-F238E27FC236}">
                <a16:creationId xmlns:a16="http://schemas.microsoft.com/office/drawing/2014/main" id="{D409AED6-F68A-4BB6-8080-6D01BC84C938}"/>
              </a:ext>
            </a:extLst>
          </p:cNvPr>
          <p:cNvSpPr txBox="1"/>
          <p:nvPr/>
        </p:nvSpPr>
        <p:spPr>
          <a:xfrm>
            <a:off x="769409" y="1542861"/>
            <a:ext cx="10653180" cy="4154984"/>
          </a:xfrm>
          <a:prstGeom prst="rect">
            <a:avLst/>
          </a:prstGeom>
          <a:noFill/>
        </p:spPr>
        <p:txBody>
          <a:bodyPr wrap="square" rtlCol="0">
            <a:spAutoFit/>
          </a:bodyPr>
          <a:lstStyle/>
          <a:p>
            <a:pPr marL="285750" indent="-285750">
              <a:buFont typeface="Arial" panose="020B0604020202020204" pitchFamily="34" charset="0"/>
              <a:buChar char="•"/>
            </a:pPr>
            <a:r>
              <a:rPr lang="sv-SE" sz="2400" dirty="0">
                <a:latin typeface="+mj-lt"/>
                <a:ea typeface="Cambria" panose="02040503050406030204" pitchFamily="18" charset="0"/>
              </a:rPr>
              <a:t>För att säkerställa att alla läkare fortlöpande vidareutvecklar nödvändig kompetens för arbetsuppgifter de ställs inför så behövs ett ordnat system. </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285750" indent="-285750">
              <a:buFont typeface="Arial" panose="020B0604020202020204" pitchFamily="34" charset="0"/>
              <a:buChar char="•"/>
            </a:pPr>
            <a:r>
              <a:rPr lang="sv-SE" sz="2400" dirty="0">
                <a:latin typeface="+mj-lt"/>
                <a:ea typeface="Cambria" panose="02040503050406030204" pitchFamily="18" charset="0"/>
              </a:rPr>
              <a:t>Ett sådant system ska utformas och ägas av professionen. Det ska vara ett transparant system som bygger på regelbunden dokumentation och uppföljning och som kan möta samhällets rättmätiga krav på att läkare har den kompetens som förväntas för att fullgöra sitt uppdrag. </a:t>
            </a:r>
          </a:p>
          <a:p>
            <a:pPr marL="285750" indent="-285750">
              <a:buFont typeface="Arial" panose="020B0604020202020204" pitchFamily="34" charset="0"/>
              <a:buChar char="•"/>
            </a:pPr>
            <a:endParaRPr lang="sv-SE" sz="2400" dirty="0">
              <a:latin typeface="+mj-lt"/>
              <a:ea typeface="Cambria" panose="02040503050406030204" pitchFamily="18" charset="0"/>
            </a:endParaRPr>
          </a:p>
          <a:p>
            <a:br>
              <a:rPr lang="sv-SE" sz="2400" dirty="0">
                <a:latin typeface="+mj-lt"/>
                <a:ea typeface="Cambria" panose="02040503050406030204" pitchFamily="18" charset="0"/>
              </a:rPr>
            </a:br>
            <a:br>
              <a:rPr lang="sv-SE" sz="2400" dirty="0">
                <a:latin typeface="+mj-lt"/>
                <a:ea typeface="Cambria" panose="02040503050406030204" pitchFamily="18" charset="0"/>
              </a:rPr>
            </a:br>
            <a:endParaRPr lang="sv-SE" sz="2400" dirty="0">
              <a:latin typeface="+mj-lt"/>
              <a:ea typeface="Cambria" panose="02040503050406030204" pitchFamily="18" charset="0"/>
            </a:endParaRPr>
          </a:p>
        </p:txBody>
      </p:sp>
      <p:pic>
        <p:nvPicPr>
          <p:cNvPr id="23" name="Bild 22">
            <a:extLst>
              <a:ext uri="{FF2B5EF4-FFF2-40B4-BE49-F238E27FC236}">
                <a16:creationId xmlns:a16="http://schemas.microsoft.com/office/drawing/2014/main" id="{57E16A53-5D6A-4043-9195-0B765D2ED0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023" y="5814415"/>
            <a:ext cx="1924050" cy="742950"/>
          </a:xfrm>
          <a:prstGeom prst="rect">
            <a:avLst/>
          </a:prstGeom>
        </p:spPr>
      </p:pic>
    </p:spTree>
    <p:extLst>
      <p:ext uri="{BB962C8B-B14F-4D97-AF65-F5344CB8AC3E}">
        <p14:creationId xmlns:p14="http://schemas.microsoft.com/office/powerpoint/2010/main" val="250846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EDB9207-3AB8-44A8-8D74-FE2AA3584B0D}"/>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24001" y="-19094"/>
            <a:ext cx="12240000" cy="6876000"/>
          </a:xfrm>
          <a:prstGeom prst="rect">
            <a:avLst/>
          </a:prstGeom>
        </p:spPr>
      </p:pic>
      <p:sp>
        <p:nvSpPr>
          <p:cNvPr id="4" name="Rektangel 3">
            <a:extLst>
              <a:ext uri="{FF2B5EF4-FFF2-40B4-BE49-F238E27FC236}">
                <a16:creationId xmlns:a16="http://schemas.microsoft.com/office/drawing/2014/main" id="{B9F13317-E28C-4B45-8912-DAA7CAC98A00}"/>
              </a:ext>
            </a:extLst>
          </p:cNvPr>
          <p:cNvSpPr/>
          <p:nvPr/>
        </p:nvSpPr>
        <p:spPr>
          <a:xfrm>
            <a:off x="0" y="252410"/>
            <a:ext cx="12191999"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9028497" cy="861774"/>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Bakgrund</a:t>
            </a:r>
          </a:p>
          <a:p>
            <a:endParaRPr lang="sv-SE" dirty="0"/>
          </a:p>
        </p:txBody>
      </p:sp>
      <p:sp>
        <p:nvSpPr>
          <p:cNvPr id="2" name="textruta 1">
            <a:extLst>
              <a:ext uri="{FF2B5EF4-FFF2-40B4-BE49-F238E27FC236}">
                <a16:creationId xmlns:a16="http://schemas.microsoft.com/office/drawing/2014/main" id="{D409AED6-F68A-4BB6-8080-6D01BC84C938}"/>
              </a:ext>
            </a:extLst>
          </p:cNvPr>
          <p:cNvSpPr txBox="1"/>
          <p:nvPr/>
        </p:nvSpPr>
        <p:spPr>
          <a:xfrm>
            <a:off x="769409" y="1542861"/>
            <a:ext cx="10653180" cy="3785652"/>
          </a:xfrm>
          <a:prstGeom prst="rect">
            <a:avLst/>
          </a:prstGeom>
          <a:noFill/>
        </p:spPr>
        <p:txBody>
          <a:bodyPr wrap="square" rtlCol="0">
            <a:spAutoFit/>
          </a:bodyPr>
          <a:lstStyle/>
          <a:p>
            <a:pPr marL="285750" indent="-285750">
              <a:buFont typeface="Arial" panose="020B0604020202020204" pitchFamily="34" charset="0"/>
              <a:buChar char="•"/>
            </a:pPr>
            <a:r>
              <a:rPr lang="sv-SE" sz="2400" dirty="0">
                <a:latin typeface="+mj-lt"/>
                <a:ea typeface="Cambria" panose="02040503050406030204" pitchFamily="18" charset="0"/>
              </a:rPr>
              <a:t>SLS har tagit fram ett förslag på ett sådant system som beskrivs i SLS policydokument om </a:t>
            </a:r>
            <a:br>
              <a:rPr lang="sv-SE" sz="2400" dirty="0">
                <a:latin typeface="+mj-lt"/>
                <a:ea typeface="Cambria" panose="02040503050406030204" pitchFamily="18" charset="0"/>
              </a:rPr>
            </a:br>
            <a:r>
              <a:rPr lang="sv-SE" sz="2400" dirty="0">
                <a:latin typeface="+mj-lt"/>
                <a:ea typeface="Cambria" panose="02040503050406030204" pitchFamily="18" charset="0"/>
              </a:rPr>
              <a:t>fortbildning (2015). </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285750" indent="-285750">
              <a:buFont typeface="Arial" panose="020B0604020202020204" pitchFamily="34" charset="0"/>
              <a:buChar char="•"/>
            </a:pPr>
            <a:r>
              <a:rPr lang="sv-SE" sz="2400" dirty="0">
                <a:latin typeface="+mj-lt"/>
                <a:ea typeface="Cambria" panose="02040503050406030204" pitchFamily="18" charset="0"/>
              </a:rPr>
              <a:t>För att göra fortbildningspolicy och fortbildningsmodell </a:t>
            </a:r>
            <a:br>
              <a:rPr lang="sv-SE" sz="2400" dirty="0">
                <a:latin typeface="+mj-lt"/>
                <a:ea typeface="Cambria" panose="02040503050406030204" pitchFamily="18" charset="0"/>
              </a:rPr>
            </a:br>
            <a:r>
              <a:rPr lang="sv-SE" sz="2400" dirty="0">
                <a:latin typeface="+mj-lt"/>
                <a:ea typeface="Cambria" panose="02040503050406030204" pitchFamily="18" charset="0"/>
              </a:rPr>
              <a:t>känd internt och externt kommer SLS genomföra en </a:t>
            </a:r>
            <a:br>
              <a:rPr lang="sv-SE" sz="2400" dirty="0">
                <a:latin typeface="+mj-lt"/>
                <a:ea typeface="Cambria" panose="02040503050406030204" pitchFamily="18" charset="0"/>
              </a:rPr>
            </a:br>
            <a:r>
              <a:rPr lang="sv-SE" sz="2400" dirty="0">
                <a:latin typeface="+mj-lt"/>
                <a:ea typeface="Cambria" panose="02040503050406030204" pitchFamily="18" charset="0"/>
              </a:rPr>
              <a:t>kommunikationskampanj som sammanfattar </a:t>
            </a:r>
            <a:br>
              <a:rPr lang="sv-SE" sz="2400" dirty="0">
                <a:latin typeface="+mj-lt"/>
                <a:ea typeface="Cambria" panose="02040503050406030204" pitchFamily="18" charset="0"/>
              </a:rPr>
            </a:br>
            <a:r>
              <a:rPr lang="sv-SE" sz="2400" dirty="0">
                <a:latin typeface="+mj-lt"/>
                <a:ea typeface="Cambria" panose="02040503050406030204" pitchFamily="18" charset="0"/>
              </a:rPr>
              <a:t>SLS modell för läkares fortbildning.</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endParaRPr lang="sv-SE" sz="2400" dirty="0">
              <a:latin typeface="+mj-lt"/>
              <a:ea typeface="Cambria" panose="02040503050406030204" pitchFamily="18" charset="0"/>
            </a:endParaRPr>
          </a:p>
        </p:txBody>
      </p:sp>
      <p:pic>
        <p:nvPicPr>
          <p:cNvPr id="8" name="Bildobjekt 7">
            <a:extLst>
              <a:ext uri="{FF2B5EF4-FFF2-40B4-BE49-F238E27FC236}">
                <a16:creationId xmlns:a16="http://schemas.microsoft.com/office/drawing/2014/main" id="{62ABDA2D-8FE2-48DA-BCC1-7FDCCC6C3B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4056" y="1542861"/>
            <a:ext cx="1792432" cy="2558474"/>
          </a:xfrm>
          <a:prstGeom prst="rect">
            <a:avLst/>
          </a:prstGeom>
        </p:spPr>
      </p:pic>
      <p:pic>
        <p:nvPicPr>
          <p:cNvPr id="9" name="Bildobjekt 8">
            <a:extLst>
              <a:ext uri="{FF2B5EF4-FFF2-40B4-BE49-F238E27FC236}">
                <a16:creationId xmlns:a16="http://schemas.microsoft.com/office/drawing/2014/main" id="{845AA19B-EC63-46F9-AB0A-40B4DDF6E4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0688" y="4377407"/>
            <a:ext cx="2968606" cy="2098672"/>
          </a:xfrm>
          <a:prstGeom prst="rect">
            <a:avLst/>
          </a:prstGeom>
          <a:ln>
            <a:noFill/>
          </a:ln>
          <a:effectLst>
            <a:outerShdw blurRad="292100" dist="139700" algn="tl" rotWithShape="0">
              <a:srgbClr val="333333">
                <a:alpha val="65000"/>
              </a:srgbClr>
            </a:outerShdw>
          </a:effectLst>
        </p:spPr>
      </p:pic>
    </p:spTree>
    <p:extLst>
      <p:ext uri="{BB962C8B-B14F-4D97-AF65-F5344CB8AC3E}">
        <p14:creationId xmlns:p14="http://schemas.microsoft.com/office/powerpoint/2010/main" val="1556031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EDB9207-3AB8-44A8-8D74-FE2AA3584B0D}"/>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4" name="Rektangel 3">
            <a:extLst>
              <a:ext uri="{FF2B5EF4-FFF2-40B4-BE49-F238E27FC236}">
                <a16:creationId xmlns:a16="http://schemas.microsoft.com/office/drawing/2014/main" id="{B9F13317-E28C-4B45-8912-DAA7CAC98A00}"/>
              </a:ext>
            </a:extLst>
          </p:cNvPr>
          <p:cNvSpPr/>
          <p:nvPr/>
        </p:nvSpPr>
        <p:spPr>
          <a:xfrm>
            <a:off x="0" y="252410"/>
            <a:ext cx="12191999"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11415562" cy="861774"/>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Presentation av SLS modell för läkares fortbildning</a:t>
            </a:r>
          </a:p>
          <a:p>
            <a:r>
              <a:rPr lang="sv-SE" dirty="0"/>
              <a:t> </a:t>
            </a:r>
          </a:p>
        </p:txBody>
      </p:sp>
      <p:pic>
        <p:nvPicPr>
          <p:cNvPr id="23" name="Bild 22">
            <a:extLst>
              <a:ext uri="{FF2B5EF4-FFF2-40B4-BE49-F238E27FC236}">
                <a16:creationId xmlns:a16="http://schemas.microsoft.com/office/drawing/2014/main" id="{57E16A53-5D6A-4043-9195-0B765D2ED0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023" y="5814415"/>
            <a:ext cx="1924050" cy="742950"/>
          </a:xfrm>
          <a:prstGeom prst="rect">
            <a:avLst/>
          </a:prstGeom>
        </p:spPr>
      </p:pic>
      <p:pic>
        <p:nvPicPr>
          <p:cNvPr id="5" name="Bildobjekt 4" descr="En bild som visar text&#10;&#10;Automatiskt genererad beskrivning">
            <a:extLst>
              <a:ext uri="{FF2B5EF4-FFF2-40B4-BE49-F238E27FC236}">
                <a16:creationId xmlns:a16="http://schemas.microsoft.com/office/drawing/2014/main" id="{6B88250E-BF50-4145-B176-57868BA2B5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3311" y="1390383"/>
            <a:ext cx="7308780" cy="5166982"/>
          </a:xfrm>
          <a:prstGeom prst="rect">
            <a:avLst/>
          </a:prstGeom>
        </p:spPr>
      </p:pic>
    </p:spTree>
    <p:extLst>
      <p:ext uri="{BB962C8B-B14F-4D97-AF65-F5344CB8AC3E}">
        <p14:creationId xmlns:p14="http://schemas.microsoft.com/office/powerpoint/2010/main" val="114931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EDB9207-3AB8-44A8-8D74-FE2AA3584B0D}"/>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10894" t="1" r="25904" b="20434"/>
          <a:stretch/>
        </p:blipFill>
        <p:spPr>
          <a:xfrm>
            <a:off x="-36000" y="0"/>
            <a:ext cx="12240000" cy="6876000"/>
          </a:xfrm>
          <a:prstGeom prst="rect">
            <a:avLst/>
          </a:prstGeom>
        </p:spPr>
      </p:pic>
      <p:sp>
        <p:nvSpPr>
          <p:cNvPr id="4" name="Rektangel 3">
            <a:extLst>
              <a:ext uri="{FF2B5EF4-FFF2-40B4-BE49-F238E27FC236}">
                <a16:creationId xmlns:a16="http://schemas.microsoft.com/office/drawing/2014/main" id="{B9F13317-E28C-4B45-8912-DAA7CAC98A00}"/>
              </a:ext>
            </a:extLst>
          </p:cNvPr>
          <p:cNvSpPr/>
          <p:nvPr/>
        </p:nvSpPr>
        <p:spPr>
          <a:xfrm>
            <a:off x="0" y="252410"/>
            <a:ext cx="12191999" cy="896882"/>
          </a:xfrm>
          <a:prstGeom prst="rect">
            <a:avLst/>
          </a:prstGeom>
          <a:solidFill>
            <a:srgbClr val="007D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54B40D4-0658-4DC2-9577-2EA8A1AE0F96}"/>
              </a:ext>
            </a:extLst>
          </p:cNvPr>
          <p:cNvSpPr txBox="1"/>
          <p:nvPr/>
        </p:nvSpPr>
        <p:spPr>
          <a:xfrm>
            <a:off x="693019" y="381921"/>
            <a:ext cx="11415562" cy="861774"/>
          </a:xfrm>
          <a:prstGeom prst="rect">
            <a:avLst/>
          </a:prstGeom>
          <a:noFill/>
        </p:spPr>
        <p:txBody>
          <a:bodyPr wrap="square" rtlCol="0">
            <a:spAutoFit/>
          </a:bodyPr>
          <a:lstStyle/>
          <a:p>
            <a:r>
              <a:rPr lang="sv-SE" sz="3200" b="1" dirty="0">
                <a:solidFill>
                  <a:schemeClr val="bg1"/>
                </a:solidFill>
                <a:latin typeface="Cambria" panose="02040503050406030204" pitchFamily="18" charset="0"/>
                <a:ea typeface="Cambria" panose="02040503050406030204" pitchFamily="18" charset="0"/>
              </a:rPr>
              <a:t>Läkares fortbildning – en del av det yrkeslivslånga lärandet</a:t>
            </a:r>
          </a:p>
          <a:p>
            <a:r>
              <a:rPr lang="sv-SE" dirty="0"/>
              <a:t> </a:t>
            </a:r>
          </a:p>
        </p:txBody>
      </p:sp>
      <p:sp>
        <p:nvSpPr>
          <p:cNvPr id="2" name="textruta 1">
            <a:extLst>
              <a:ext uri="{FF2B5EF4-FFF2-40B4-BE49-F238E27FC236}">
                <a16:creationId xmlns:a16="http://schemas.microsoft.com/office/drawing/2014/main" id="{D409AED6-F68A-4BB6-8080-6D01BC84C938}"/>
              </a:ext>
            </a:extLst>
          </p:cNvPr>
          <p:cNvSpPr txBox="1"/>
          <p:nvPr/>
        </p:nvSpPr>
        <p:spPr>
          <a:xfrm>
            <a:off x="781633" y="1659431"/>
            <a:ext cx="10133415" cy="4154984"/>
          </a:xfrm>
          <a:prstGeom prst="rect">
            <a:avLst/>
          </a:prstGeom>
          <a:noFill/>
        </p:spPr>
        <p:txBody>
          <a:bodyPr wrap="square" rtlCol="0">
            <a:spAutoFit/>
          </a:bodyPr>
          <a:lstStyle/>
          <a:p>
            <a:pPr marL="285750" indent="-285750">
              <a:buFont typeface="Arial" panose="020B0604020202020204" pitchFamily="34" charset="0"/>
              <a:buChar char="•"/>
            </a:pPr>
            <a:r>
              <a:rPr lang="sv-SE" sz="2400" dirty="0">
                <a:latin typeface="+mj-lt"/>
                <a:ea typeface="Cambria" panose="02040503050406030204" pitchFamily="18" charset="0"/>
              </a:rPr>
              <a:t>Fortbildning efter uppnådd specialistkompetens är en nödvändig del av läkares kontinuerliga kompetensutveckling och en förutsättning för en hälso- och sjukvård av hög kvalitet. </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285750" indent="-285750">
              <a:buFont typeface="Arial" panose="020B0604020202020204" pitchFamily="34" charset="0"/>
              <a:buChar char="•"/>
            </a:pPr>
            <a:r>
              <a:rPr lang="sv-SE" sz="2400" dirty="0">
                <a:latin typeface="+mj-lt"/>
                <a:ea typeface="Cambria" panose="02040503050406030204" pitchFamily="18" charset="0"/>
              </a:rPr>
              <a:t>Idag saknas ordnat system för läkares fortbildning.</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285750" indent="-285750">
              <a:buFont typeface="Arial" panose="020B0604020202020204" pitchFamily="34" charset="0"/>
              <a:buChar char="•"/>
            </a:pPr>
            <a:r>
              <a:rPr lang="sv-SE" sz="2400" dirty="0">
                <a:latin typeface="+mj-lt"/>
                <a:ea typeface="Cambria" panose="02040503050406030204" pitchFamily="18" charset="0"/>
              </a:rPr>
              <a:t>För att säkra att läkare årligen uppdaterar sig har SLS föreslagit en fortbildningsmodell som utformas och ägs av professionen. </a:t>
            </a:r>
            <a:br>
              <a:rPr lang="sv-SE" sz="2400" dirty="0">
                <a:latin typeface="+mj-lt"/>
                <a:ea typeface="Cambria" panose="02040503050406030204" pitchFamily="18" charset="0"/>
              </a:rPr>
            </a:br>
            <a:endParaRPr lang="sv-SE" sz="2400" dirty="0">
              <a:latin typeface="+mj-lt"/>
              <a:ea typeface="Cambria" panose="02040503050406030204" pitchFamily="18" charset="0"/>
            </a:endParaRPr>
          </a:p>
          <a:p>
            <a:pPr marL="285750" indent="-285750">
              <a:buFont typeface="Arial" panose="020B0604020202020204" pitchFamily="34" charset="0"/>
              <a:buChar char="•"/>
            </a:pPr>
            <a:r>
              <a:rPr lang="sv-SE" sz="2400" dirty="0">
                <a:latin typeface="+mj-lt"/>
                <a:ea typeface="Cambria" panose="02040503050406030204" pitchFamily="18" charset="0"/>
              </a:rPr>
              <a:t>Konsekvenserna av utebliven fortbildning riskerar att bli en patientsäkerhetsfråga.</a:t>
            </a:r>
          </a:p>
        </p:txBody>
      </p:sp>
      <p:pic>
        <p:nvPicPr>
          <p:cNvPr id="23" name="Bild 22">
            <a:extLst>
              <a:ext uri="{FF2B5EF4-FFF2-40B4-BE49-F238E27FC236}">
                <a16:creationId xmlns:a16="http://schemas.microsoft.com/office/drawing/2014/main" id="{57E16A53-5D6A-4043-9195-0B765D2ED0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53023" y="5814415"/>
            <a:ext cx="1924050" cy="742950"/>
          </a:xfrm>
          <a:prstGeom prst="rect">
            <a:avLst/>
          </a:prstGeom>
        </p:spPr>
      </p:pic>
    </p:spTree>
    <p:extLst>
      <p:ext uri="{BB962C8B-B14F-4D97-AF65-F5344CB8AC3E}">
        <p14:creationId xmlns:p14="http://schemas.microsoft.com/office/powerpoint/2010/main" val="42052739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18241</TotalTime>
  <Words>1545</Words>
  <Application>Microsoft Office PowerPoint</Application>
  <PresentationFormat>Bredbild</PresentationFormat>
  <Paragraphs>127</Paragraphs>
  <Slides>25</Slides>
  <Notes>25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25</vt:i4>
      </vt:variant>
    </vt:vector>
  </HeadingPairs>
  <TitlesOfParts>
    <vt:vector size="30" baseType="lpstr">
      <vt:lpstr>Arial</vt:lpstr>
      <vt:lpstr>Calibri</vt:lpstr>
      <vt:lpstr>Calibri Light</vt:lpstr>
      <vt:lpstr>Cambria</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Jaana Logren</dc:creator>
  <cp:lastModifiedBy>Jaana Logren</cp:lastModifiedBy>
  <cp:revision>18</cp:revision>
  <dcterms:created xsi:type="dcterms:W3CDTF">2022-01-25T15:32:00Z</dcterms:created>
  <dcterms:modified xsi:type="dcterms:W3CDTF">2022-02-09T15:30:50Z</dcterms:modified>
</cp:coreProperties>
</file>