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4" r:id="rId9"/>
    <p:sldId id="265" r:id="rId10"/>
    <p:sldId id="269" r:id="rId11"/>
    <p:sldId id="270" r:id="rId12"/>
    <p:sldId id="267" r:id="rId13"/>
    <p:sldId id="268" r:id="rId14"/>
    <p:sldId id="271" r:id="rId15"/>
    <p:sldId id="272" r:id="rId16"/>
    <p:sldId id="274" r:id="rId17"/>
    <p:sldId id="262" r:id="rId18"/>
    <p:sldId id="275" r:id="rId19"/>
    <p:sldId id="276" r:id="rId20"/>
    <p:sldId id="281" r:id="rId21"/>
    <p:sldId id="277" r:id="rId22"/>
    <p:sldId id="278" r:id="rId23"/>
    <p:sldId id="282" r:id="rId24"/>
    <p:sldId id="284" r:id="rId25"/>
    <p:sldId id="283"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6B51A0-FD3B-4290-BEBB-054A00EE048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933F3D5-07EB-4A18-B6C5-15B062500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966CF97-C922-4641-889F-7A0B72545C2A}"/>
              </a:ext>
            </a:extLst>
          </p:cNvPr>
          <p:cNvSpPr>
            <a:spLocks noGrp="1"/>
          </p:cNvSpPr>
          <p:nvPr>
            <p:ph type="dt" sz="half" idx="10"/>
          </p:nvPr>
        </p:nvSpPr>
        <p:spPr/>
        <p:txBody>
          <a:bodyPr/>
          <a:lstStyle/>
          <a:p>
            <a:fld id="{C862C72E-29C7-4743-A515-FB077BB5FCC7}" type="datetimeFigureOut">
              <a:rPr lang="sv-SE" smtClean="0"/>
              <a:t>2019-06-26</a:t>
            </a:fld>
            <a:endParaRPr lang="sv-SE"/>
          </a:p>
        </p:txBody>
      </p:sp>
      <p:sp>
        <p:nvSpPr>
          <p:cNvPr id="5" name="Platshållare för sidfot 4">
            <a:extLst>
              <a:ext uri="{FF2B5EF4-FFF2-40B4-BE49-F238E27FC236}">
                <a16:creationId xmlns:a16="http://schemas.microsoft.com/office/drawing/2014/main" id="{4C3D058F-BB7B-41C1-ADB6-F760A78D080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4815A53-7557-46D4-9EC6-78693054061D}"/>
              </a:ext>
            </a:extLst>
          </p:cNvPr>
          <p:cNvSpPr>
            <a:spLocks noGrp="1"/>
          </p:cNvSpPr>
          <p:nvPr>
            <p:ph type="sldNum" sz="quarter" idx="12"/>
          </p:nvPr>
        </p:nvSpPr>
        <p:spPr/>
        <p:txBody>
          <a:bodyPr/>
          <a:lstStyle/>
          <a:p>
            <a:fld id="{97A63AD0-8032-40EC-AD20-636255828F38}" type="slidenum">
              <a:rPr lang="sv-SE" smtClean="0"/>
              <a:t>‹#›</a:t>
            </a:fld>
            <a:endParaRPr lang="sv-SE"/>
          </a:p>
        </p:txBody>
      </p:sp>
    </p:spTree>
    <p:extLst>
      <p:ext uri="{BB962C8B-B14F-4D97-AF65-F5344CB8AC3E}">
        <p14:creationId xmlns:p14="http://schemas.microsoft.com/office/powerpoint/2010/main" val="401154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23E66C-6F70-4160-9AF5-90A670B15D4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AB4FC09-CF03-4D3A-B004-F68104BF9A1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A029DD-568D-460E-9222-FD48E185F4FD}"/>
              </a:ext>
            </a:extLst>
          </p:cNvPr>
          <p:cNvSpPr>
            <a:spLocks noGrp="1"/>
          </p:cNvSpPr>
          <p:nvPr>
            <p:ph type="dt" sz="half" idx="10"/>
          </p:nvPr>
        </p:nvSpPr>
        <p:spPr/>
        <p:txBody>
          <a:bodyPr/>
          <a:lstStyle/>
          <a:p>
            <a:fld id="{C862C72E-29C7-4743-A515-FB077BB5FCC7}" type="datetimeFigureOut">
              <a:rPr lang="sv-SE" smtClean="0"/>
              <a:t>2019-06-26</a:t>
            </a:fld>
            <a:endParaRPr lang="sv-SE"/>
          </a:p>
        </p:txBody>
      </p:sp>
      <p:sp>
        <p:nvSpPr>
          <p:cNvPr id="5" name="Platshållare för sidfot 4">
            <a:extLst>
              <a:ext uri="{FF2B5EF4-FFF2-40B4-BE49-F238E27FC236}">
                <a16:creationId xmlns:a16="http://schemas.microsoft.com/office/drawing/2014/main" id="{7AF71EA1-ECB8-407C-9F53-6024B9FD9F4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3C7EF9F-B730-4787-AC7D-6C5CD7C54864}"/>
              </a:ext>
            </a:extLst>
          </p:cNvPr>
          <p:cNvSpPr>
            <a:spLocks noGrp="1"/>
          </p:cNvSpPr>
          <p:nvPr>
            <p:ph type="sldNum" sz="quarter" idx="12"/>
          </p:nvPr>
        </p:nvSpPr>
        <p:spPr/>
        <p:txBody>
          <a:bodyPr/>
          <a:lstStyle/>
          <a:p>
            <a:fld id="{97A63AD0-8032-40EC-AD20-636255828F38}" type="slidenum">
              <a:rPr lang="sv-SE" smtClean="0"/>
              <a:t>‹#›</a:t>
            </a:fld>
            <a:endParaRPr lang="sv-SE"/>
          </a:p>
        </p:txBody>
      </p:sp>
    </p:spTree>
    <p:extLst>
      <p:ext uri="{BB962C8B-B14F-4D97-AF65-F5344CB8AC3E}">
        <p14:creationId xmlns:p14="http://schemas.microsoft.com/office/powerpoint/2010/main" val="410384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5671600-93D0-4C3E-8EB1-3348574627D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5165E8B-4E46-43B8-BE26-8A314CC8BB1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70FCB3-B439-4DD5-A683-6234CC981A50}"/>
              </a:ext>
            </a:extLst>
          </p:cNvPr>
          <p:cNvSpPr>
            <a:spLocks noGrp="1"/>
          </p:cNvSpPr>
          <p:nvPr>
            <p:ph type="dt" sz="half" idx="10"/>
          </p:nvPr>
        </p:nvSpPr>
        <p:spPr/>
        <p:txBody>
          <a:bodyPr/>
          <a:lstStyle/>
          <a:p>
            <a:fld id="{C862C72E-29C7-4743-A515-FB077BB5FCC7}" type="datetimeFigureOut">
              <a:rPr lang="sv-SE" smtClean="0"/>
              <a:t>2019-06-26</a:t>
            </a:fld>
            <a:endParaRPr lang="sv-SE"/>
          </a:p>
        </p:txBody>
      </p:sp>
      <p:sp>
        <p:nvSpPr>
          <p:cNvPr id="5" name="Platshållare för sidfot 4">
            <a:extLst>
              <a:ext uri="{FF2B5EF4-FFF2-40B4-BE49-F238E27FC236}">
                <a16:creationId xmlns:a16="http://schemas.microsoft.com/office/drawing/2014/main" id="{FC678A56-4D01-4E14-99F9-7026673C702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EEB3138-AC1B-46FA-8011-5A282EE58BB2}"/>
              </a:ext>
            </a:extLst>
          </p:cNvPr>
          <p:cNvSpPr>
            <a:spLocks noGrp="1"/>
          </p:cNvSpPr>
          <p:nvPr>
            <p:ph type="sldNum" sz="quarter" idx="12"/>
          </p:nvPr>
        </p:nvSpPr>
        <p:spPr/>
        <p:txBody>
          <a:bodyPr/>
          <a:lstStyle/>
          <a:p>
            <a:fld id="{97A63AD0-8032-40EC-AD20-636255828F38}" type="slidenum">
              <a:rPr lang="sv-SE" smtClean="0"/>
              <a:t>‹#›</a:t>
            </a:fld>
            <a:endParaRPr lang="sv-SE"/>
          </a:p>
        </p:txBody>
      </p:sp>
    </p:spTree>
    <p:extLst>
      <p:ext uri="{BB962C8B-B14F-4D97-AF65-F5344CB8AC3E}">
        <p14:creationId xmlns:p14="http://schemas.microsoft.com/office/powerpoint/2010/main" val="3993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63546B-7707-45AF-8FE9-A58DEBFAEDE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17D13EF-2184-452B-B51B-179C14089BA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67FADD-1BF5-430D-8A18-C7EC7F7ED545}"/>
              </a:ext>
            </a:extLst>
          </p:cNvPr>
          <p:cNvSpPr>
            <a:spLocks noGrp="1"/>
          </p:cNvSpPr>
          <p:nvPr>
            <p:ph type="dt" sz="half" idx="10"/>
          </p:nvPr>
        </p:nvSpPr>
        <p:spPr/>
        <p:txBody>
          <a:bodyPr/>
          <a:lstStyle/>
          <a:p>
            <a:fld id="{C862C72E-29C7-4743-A515-FB077BB5FCC7}" type="datetimeFigureOut">
              <a:rPr lang="sv-SE" smtClean="0"/>
              <a:t>2019-06-26</a:t>
            </a:fld>
            <a:endParaRPr lang="sv-SE"/>
          </a:p>
        </p:txBody>
      </p:sp>
      <p:sp>
        <p:nvSpPr>
          <p:cNvPr id="5" name="Platshållare för sidfot 4">
            <a:extLst>
              <a:ext uri="{FF2B5EF4-FFF2-40B4-BE49-F238E27FC236}">
                <a16:creationId xmlns:a16="http://schemas.microsoft.com/office/drawing/2014/main" id="{A9354430-3096-461E-B8A9-ABF2E81110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EC6D21-CB30-4975-B734-7F9D53C81507}"/>
              </a:ext>
            </a:extLst>
          </p:cNvPr>
          <p:cNvSpPr>
            <a:spLocks noGrp="1"/>
          </p:cNvSpPr>
          <p:nvPr>
            <p:ph type="sldNum" sz="quarter" idx="12"/>
          </p:nvPr>
        </p:nvSpPr>
        <p:spPr/>
        <p:txBody>
          <a:bodyPr/>
          <a:lstStyle/>
          <a:p>
            <a:fld id="{97A63AD0-8032-40EC-AD20-636255828F38}" type="slidenum">
              <a:rPr lang="sv-SE" smtClean="0"/>
              <a:t>‹#›</a:t>
            </a:fld>
            <a:endParaRPr lang="sv-SE"/>
          </a:p>
        </p:txBody>
      </p:sp>
    </p:spTree>
    <p:extLst>
      <p:ext uri="{BB962C8B-B14F-4D97-AF65-F5344CB8AC3E}">
        <p14:creationId xmlns:p14="http://schemas.microsoft.com/office/powerpoint/2010/main" val="91555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0D0AAE-C5AE-43AC-8B76-3F2227B7E57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2C89782-7231-47A9-B783-2E08B1425D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49A414D-1CE2-4B03-BBD5-9DE1BC6756C9}"/>
              </a:ext>
            </a:extLst>
          </p:cNvPr>
          <p:cNvSpPr>
            <a:spLocks noGrp="1"/>
          </p:cNvSpPr>
          <p:nvPr>
            <p:ph type="dt" sz="half" idx="10"/>
          </p:nvPr>
        </p:nvSpPr>
        <p:spPr/>
        <p:txBody>
          <a:bodyPr/>
          <a:lstStyle/>
          <a:p>
            <a:fld id="{C862C72E-29C7-4743-A515-FB077BB5FCC7}" type="datetimeFigureOut">
              <a:rPr lang="sv-SE" smtClean="0"/>
              <a:t>2019-06-26</a:t>
            </a:fld>
            <a:endParaRPr lang="sv-SE"/>
          </a:p>
        </p:txBody>
      </p:sp>
      <p:sp>
        <p:nvSpPr>
          <p:cNvPr id="5" name="Platshållare för sidfot 4">
            <a:extLst>
              <a:ext uri="{FF2B5EF4-FFF2-40B4-BE49-F238E27FC236}">
                <a16:creationId xmlns:a16="http://schemas.microsoft.com/office/drawing/2014/main" id="{EE707B49-DDA3-41C5-B53A-9FD72B1E54D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3462F31-1B04-4508-8E5C-3339DA230DAF}"/>
              </a:ext>
            </a:extLst>
          </p:cNvPr>
          <p:cNvSpPr>
            <a:spLocks noGrp="1"/>
          </p:cNvSpPr>
          <p:nvPr>
            <p:ph type="sldNum" sz="quarter" idx="12"/>
          </p:nvPr>
        </p:nvSpPr>
        <p:spPr/>
        <p:txBody>
          <a:bodyPr/>
          <a:lstStyle/>
          <a:p>
            <a:fld id="{97A63AD0-8032-40EC-AD20-636255828F38}" type="slidenum">
              <a:rPr lang="sv-SE" smtClean="0"/>
              <a:t>‹#›</a:t>
            </a:fld>
            <a:endParaRPr lang="sv-SE"/>
          </a:p>
        </p:txBody>
      </p:sp>
    </p:spTree>
    <p:extLst>
      <p:ext uri="{BB962C8B-B14F-4D97-AF65-F5344CB8AC3E}">
        <p14:creationId xmlns:p14="http://schemas.microsoft.com/office/powerpoint/2010/main" val="318002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12D543-F325-4AFD-87E8-83D85F581AA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F9BCBC5-60BD-45ED-8A95-A5E29E7E0BC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C1C0658-779A-4342-A9AB-8A726E75067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3E04F16-B593-4EDB-9819-901BDBA64C89}"/>
              </a:ext>
            </a:extLst>
          </p:cNvPr>
          <p:cNvSpPr>
            <a:spLocks noGrp="1"/>
          </p:cNvSpPr>
          <p:nvPr>
            <p:ph type="dt" sz="half" idx="10"/>
          </p:nvPr>
        </p:nvSpPr>
        <p:spPr/>
        <p:txBody>
          <a:bodyPr/>
          <a:lstStyle/>
          <a:p>
            <a:fld id="{C862C72E-29C7-4743-A515-FB077BB5FCC7}" type="datetimeFigureOut">
              <a:rPr lang="sv-SE" smtClean="0"/>
              <a:t>2019-06-26</a:t>
            </a:fld>
            <a:endParaRPr lang="sv-SE"/>
          </a:p>
        </p:txBody>
      </p:sp>
      <p:sp>
        <p:nvSpPr>
          <p:cNvPr id="6" name="Platshållare för sidfot 5">
            <a:extLst>
              <a:ext uri="{FF2B5EF4-FFF2-40B4-BE49-F238E27FC236}">
                <a16:creationId xmlns:a16="http://schemas.microsoft.com/office/drawing/2014/main" id="{55E52974-3831-4618-BE3B-99A687D2BCF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C35FED0-E45C-4525-9656-4074F9F45F24}"/>
              </a:ext>
            </a:extLst>
          </p:cNvPr>
          <p:cNvSpPr>
            <a:spLocks noGrp="1"/>
          </p:cNvSpPr>
          <p:nvPr>
            <p:ph type="sldNum" sz="quarter" idx="12"/>
          </p:nvPr>
        </p:nvSpPr>
        <p:spPr/>
        <p:txBody>
          <a:bodyPr/>
          <a:lstStyle/>
          <a:p>
            <a:fld id="{97A63AD0-8032-40EC-AD20-636255828F38}" type="slidenum">
              <a:rPr lang="sv-SE" smtClean="0"/>
              <a:t>‹#›</a:t>
            </a:fld>
            <a:endParaRPr lang="sv-SE"/>
          </a:p>
        </p:txBody>
      </p:sp>
    </p:spTree>
    <p:extLst>
      <p:ext uri="{BB962C8B-B14F-4D97-AF65-F5344CB8AC3E}">
        <p14:creationId xmlns:p14="http://schemas.microsoft.com/office/powerpoint/2010/main" val="256389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DCE377-3F9F-4A68-BCAE-2B6590E1DBC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FA5B149-C334-445B-A5CC-7C23881C05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CADA0DD-2D83-4CCB-A5B4-C62D2D4BA5E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32E8C0D-0B46-4998-AE35-DAD737E7C7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D024630-0D0A-4CC3-A4B7-F653889D9BF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2C1FAC3-C2F3-407E-85E8-2B0BC61A542B}"/>
              </a:ext>
            </a:extLst>
          </p:cNvPr>
          <p:cNvSpPr>
            <a:spLocks noGrp="1"/>
          </p:cNvSpPr>
          <p:nvPr>
            <p:ph type="dt" sz="half" idx="10"/>
          </p:nvPr>
        </p:nvSpPr>
        <p:spPr/>
        <p:txBody>
          <a:bodyPr/>
          <a:lstStyle/>
          <a:p>
            <a:fld id="{C862C72E-29C7-4743-A515-FB077BB5FCC7}" type="datetimeFigureOut">
              <a:rPr lang="sv-SE" smtClean="0"/>
              <a:t>2019-06-26</a:t>
            </a:fld>
            <a:endParaRPr lang="sv-SE"/>
          </a:p>
        </p:txBody>
      </p:sp>
      <p:sp>
        <p:nvSpPr>
          <p:cNvPr id="8" name="Platshållare för sidfot 7">
            <a:extLst>
              <a:ext uri="{FF2B5EF4-FFF2-40B4-BE49-F238E27FC236}">
                <a16:creationId xmlns:a16="http://schemas.microsoft.com/office/drawing/2014/main" id="{C72F9143-484D-484B-A731-09D3FF83049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0DFA224-897C-4767-B7F6-A3543B37E965}"/>
              </a:ext>
            </a:extLst>
          </p:cNvPr>
          <p:cNvSpPr>
            <a:spLocks noGrp="1"/>
          </p:cNvSpPr>
          <p:nvPr>
            <p:ph type="sldNum" sz="quarter" idx="12"/>
          </p:nvPr>
        </p:nvSpPr>
        <p:spPr/>
        <p:txBody>
          <a:bodyPr/>
          <a:lstStyle/>
          <a:p>
            <a:fld id="{97A63AD0-8032-40EC-AD20-636255828F38}" type="slidenum">
              <a:rPr lang="sv-SE" smtClean="0"/>
              <a:t>‹#›</a:t>
            </a:fld>
            <a:endParaRPr lang="sv-SE"/>
          </a:p>
        </p:txBody>
      </p:sp>
    </p:spTree>
    <p:extLst>
      <p:ext uri="{BB962C8B-B14F-4D97-AF65-F5344CB8AC3E}">
        <p14:creationId xmlns:p14="http://schemas.microsoft.com/office/powerpoint/2010/main" val="74136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0B0C76-4F2F-4169-B872-CE468C861C1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231E90B-6E11-4908-99B8-47D3C84783E8}"/>
              </a:ext>
            </a:extLst>
          </p:cNvPr>
          <p:cNvSpPr>
            <a:spLocks noGrp="1"/>
          </p:cNvSpPr>
          <p:nvPr>
            <p:ph type="dt" sz="half" idx="10"/>
          </p:nvPr>
        </p:nvSpPr>
        <p:spPr/>
        <p:txBody>
          <a:bodyPr/>
          <a:lstStyle/>
          <a:p>
            <a:fld id="{C862C72E-29C7-4743-A515-FB077BB5FCC7}" type="datetimeFigureOut">
              <a:rPr lang="sv-SE" smtClean="0"/>
              <a:t>2019-06-26</a:t>
            </a:fld>
            <a:endParaRPr lang="sv-SE"/>
          </a:p>
        </p:txBody>
      </p:sp>
      <p:sp>
        <p:nvSpPr>
          <p:cNvPr id="4" name="Platshållare för sidfot 3">
            <a:extLst>
              <a:ext uri="{FF2B5EF4-FFF2-40B4-BE49-F238E27FC236}">
                <a16:creationId xmlns:a16="http://schemas.microsoft.com/office/drawing/2014/main" id="{319506CB-5ED6-4301-9FFF-007CDB0A297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389F358-788D-4E77-8AD4-00EAAAFE0945}"/>
              </a:ext>
            </a:extLst>
          </p:cNvPr>
          <p:cNvSpPr>
            <a:spLocks noGrp="1"/>
          </p:cNvSpPr>
          <p:nvPr>
            <p:ph type="sldNum" sz="quarter" idx="12"/>
          </p:nvPr>
        </p:nvSpPr>
        <p:spPr/>
        <p:txBody>
          <a:bodyPr/>
          <a:lstStyle/>
          <a:p>
            <a:fld id="{97A63AD0-8032-40EC-AD20-636255828F38}" type="slidenum">
              <a:rPr lang="sv-SE" smtClean="0"/>
              <a:t>‹#›</a:t>
            </a:fld>
            <a:endParaRPr lang="sv-SE"/>
          </a:p>
        </p:txBody>
      </p:sp>
    </p:spTree>
    <p:extLst>
      <p:ext uri="{BB962C8B-B14F-4D97-AF65-F5344CB8AC3E}">
        <p14:creationId xmlns:p14="http://schemas.microsoft.com/office/powerpoint/2010/main" val="401312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6B109B9-8F63-4413-8CE2-95A53504F53D}"/>
              </a:ext>
            </a:extLst>
          </p:cNvPr>
          <p:cNvSpPr>
            <a:spLocks noGrp="1"/>
          </p:cNvSpPr>
          <p:nvPr>
            <p:ph type="dt" sz="half" idx="10"/>
          </p:nvPr>
        </p:nvSpPr>
        <p:spPr/>
        <p:txBody>
          <a:bodyPr/>
          <a:lstStyle/>
          <a:p>
            <a:fld id="{C862C72E-29C7-4743-A515-FB077BB5FCC7}" type="datetimeFigureOut">
              <a:rPr lang="sv-SE" smtClean="0"/>
              <a:t>2019-06-26</a:t>
            </a:fld>
            <a:endParaRPr lang="sv-SE"/>
          </a:p>
        </p:txBody>
      </p:sp>
      <p:sp>
        <p:nvSpPr>
          <p:cNvPr id="3" name="Platshållare för sidfot 2">
            <a:extLst>
              <a:ext uri="{FF2B5EF4-FFF2-40B4-BE49-F238E27FC236}">
                <a16:creationId xmlns:a16="http://schemas.microsoft.com/office/drawing/2014/main" id="{E77F4350-16FE-4AA4-ABF6-3850E015279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B8D7AC2-6824-41B9-9BBC-7A35620E0609}"/>
              </a:ext>
            </a:extLst>
          </p:cNvPr>
          <p:cNvSpPr>
            <a:spLocks noGrp="1"/>
          </p:cNvSpPr>
          <p:nvPr>
            <p:ph type="sldNum" sz="quarter" idx="12"/>
          </p:nvPr>
        </p:nvSpPr>
        <p:spPr/>
        <p:txBody>
          <a:bodyPr/>
          <a:lstStyle/>
          <a:p>
            <a:fld id="{97A63AD0-8032-40EC-AD20-636255828F38}" type="slidenum">
              <a:rPr lang="sv-SE" smtClean="0"/>
              <a:t>‹#›</a:t>
            </a:fld>
            <a:endParaRPr lang="sv-SE"/>
          </a:p>
        </p:txBody>
      </p:sp>
    </p:spTree>
    <p:extLst>
      <p:ext uri="{BB962C8B-B14F-4D97-AF65-F5344CB8AC3E}">
        <p14:creationId xmlns:p14="http://schemas.microsoft.com/office/powerpoint/2010/main" val="254132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4780C6-D7BA-4DE7-AA1D-1C7E6F94E1C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761C24E-5EF7-45F9-905D-C40A76966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B06AFDB-DCB6-4EF1-9B6E-40C81B5D7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909A234-C26D-4DA3-BAA8-C6096E70C668}"/>
              </a:ext>
            </a:extLst>
          </p:cNvPr>
          <p:cNvSpPr>
            <a:spLocks noGrp="1"/>
          </p:cNvSpPr>
          <p:nvPr>
            <p:ph type="dt" sz="half" idx="10"/>
          </p:nvPr>
        </p:nvSpPr>
        <p:spPr/>
        <p:txBody>
          <a:bodyPr/>
          <a:lstStyle/>
          <a:p>
            <a:fld id="{C862C72E-29C7-4743-A515-FB077BB5FCC7}" type="datetimeFigureOut">
              <a:rPr lang="sv-SE" smtClean="0"/>
              <a:t>2019-06-26</a:t>
            </a:fld>
            <a:endParaRPr lang="sv-SE"/>
          </a:p>
        </p:txBody>
      </p:sp>
      <p:sp>
        <p:nvSpPr>
          <p:cNvPr id="6" name="Platshållare för sidfot 5">
            <a:extLst>
              <a:ext uri="{FF2B5EF4-FFF2-40B4-BE49-F238E27FC236}">
                <a16:creationId xmlns:a16="http://schemas.microsoft.com/office/drawing/2014/main" id="{422A888B-E878-404D-9884-6548AA3E18F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CB805A6-E695-41A4-A720-72E26C0BD85C}"/>
              </a:ext>
            </a:extLst>
          </p:cNvPr>
          <p:cNvSpPr>
            <a:spLocks noGrp="1"/>
          </p:cNvSpPr>
          <p:nvPr>
            <p:ph type="sldNum" sz="quarter" idx="12"/>
          </p:nvPr>
        </p:nvSpPr>
        <p:spPr/>
        <p:txBody>
          <a:bodyPr/>
          <a:lstStyle/>
          <a:p>
            <a:fld id="{97A63AD0-8032-40EC-AD20-636255828F38}" type="slidenum">
              <a:rPr lang="sv-SE" smtClean="0"/>
              <a:t>‹#›</a:t>
            </a:fld>
            <a:endParaRPr lang="sv-SE"/>
          </a:p>
        </p:txBody>
      </p:sp>
    </p:spTree>
    <p:extLst>
      <p:ext uri="{BB962C8B-B14F-4D97-AF65-F5344CB8AC3E}">
        <p14:creationId xmlns:p14="http://schemas.microsoft.com/office/powerpoint/2010/main" val="236841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7D0A40-B6B2-4D0D-AEE8-4C4408FBC0A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B28A576-9979-408A-B75D-E60644D51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514A597-F6E4-4C34-AB77-C62E23359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5C14E68-B736-4B6B-B0B9-C55896579FD9}"/>
              </a:ext>
            </a:extLst>
          </p:cNvPr>
          <p:cNvSpPr>
            <a:spLocks noGrp="1"/>
          </p:cNvSpPr>
          <p:nvPr>
            <p:ph type="dt" sz="half" idx="10"/>
          </p:nvPr>
        </p:nvSpPr>
        <p:spPr/>
        <p:txBody>
          <a:bodyPr/>
          <a:lstStyle/>
          <a:p>
            <a:fld id="{C862C72E-29C7-4743-A515-FB077BB5FCC7}" type="datetimeFigureOut">
              <a:rPr lang="sv-SE" smtClean="0"/>
              <a:t>2019-06-26</a:t>
            </a:fld>
            <a:endParaRPr lang="sv-SE"/>
          </a:p>
        </p:txBody>
      </p:sp>
      <p:sp>
        <p:nvSpPr>
          <p:cNvPr id="6" name="Platshållare för sidfot 5">
            <a:extLst>
              <a:ext uri="{FF2B5EF4-FFF2-40B4-BE49-F238E27FC236}">
                <a16:creationId xmlns:a16="http://schemas.microsoft.com/office/drawing/2014/main" id="{0B4321CF-E364-4EBF-9421-96EDEAD1F6F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C786DAC-F654-45B7-AF09-5394E2F31098}"/>
              </a:ext>
            </a:extLst>
          </p:cNvPr>
          <p:cNvSpPr>
            <a:spLocks noGrp="1"/>
          </p:cNvSpPr>
          <p:nvPr>
            <p:ph type="sldNum" sz="quarter" idx="12"/>
          </p:nvPr>
        </p:nvSpPr>
        <p:spPr/>
        <p:txBody>
          <a:bodyPr/>
          <a:lstStyle/>
          <a:p>
            <a:fld id="{97A63AD0-8032-40EC-AD20-636255828F38}" type="slidenum">
              <a:rPr lang="sv-SE" smtClean="0"/>
              <a:t>‹#›</a:t>
            </a:fld>
            <a:endParaRPr lang="sv-SE"/>
          </a:p>
        </p:txBody>
      </p:sp>
    </p:spTree>
    <p:extLst>
      <p:ext uri="{BB962C8B-B14F-4D97-AF65-F5344CB8AC3E}">
        <p14:creationId xmlns:p14="http://schemas.microsoft.com/office/powerpoint/2010/main" val="1246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B8FA162-1B06-46BA-9858-DFAF9F9109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EFB95BE-1B29-4E08-A934-C32FEEDC4B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091F732-AC39-41C9-B781-3BC1A16F9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2C72E-29C7-4743-A515-FB077BB5FCC7}" type="datetimeFigureOut">
              <a:rPr lang="sv-SE" smtClean="0"/>
              <a:t>2019-06-26</a:t>
            </a:fld>
            <a:endParaRPr lang="sv-SE"/>
          </a:p>
        </p:txBody>
      </p:sp>
      <p:sp>
        <p:nvSpPr>
          <p:cNvPr id="5" name="Platshållare för sidfot 4">
            <a:extLst>
              <a:ext uri="{FF2B5EF4-FFF2-40B4-BE49-F238E27FC236}">
                <a16:creationId xmlns:a16="http://schemas.microsoft.com/office/drawing/2014/main" id="{516F27CB-B09C-44F8-9925-95C6B54F9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CDF143C-5831-464C-975F-3789D182B0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63AD0-8032-40EC-AD20-636255828F38}" type="slidenum">
              <a:rPr lang="sv-SE" smtClean="0"/>
              <a:t>‹#›</a:t>
            </a:fld>
            <a:endParaRPr lang="sv-SE"/>
          </a:p>
        </p:txBody>
      </p:sp>
    </p:spTree>
    <p:extLst>
      <p:ext uri="{BB962C8B-B14F-4D97-AF65-F5344CB8AC3E}">
        <p14:creationId xmlns:p14="http://schemas.microsoft.com/office/powerpoint/2010/main" val="418064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BEE189-FB02-4629-8216-05C65F527EDD}"/>
              </a:ext>
            </a:extLst>
          </p:cNvPr>
          <p:cNvSpPr>
            <a:spLocks noGrp="1"/>
          </p:cNvSpPr>
          <p:nvPr>
            <p:ph type="ctrTitle"/>
          </p:nvPr>
        </p:nvSpPr>
        <p:spPr/>
        <p:txBody>
          <a:bodyPr>
            <a:normAutofit fontScale="90000"/>
          </a:bodyPr>
          <a:lstStyle/>
          <a:p>
            <a:r>
              <a:rPr lang="sv-SE" dirty="0"/>
              <a:t>Rekommendation avseende referensmaterial för</a:t>
            </a:r>
            <a:br>
              <a:rPr lang="sv-SE" dirty="0"/>
            </a:br>
            <a:r>
              <a:rPr lang="sv-SE" dirty="0"/>
              <a:t>V’E/V’CO</a:t>
            </a:r>
            <a:r>
              <a:rPr lang="sv-SE" baseline="-25000" dirty="0"/>
              <a:t>2</a:t>
            </a:r>
            <a:r>
              <a:rPr lang="sv-SE" dirty="0"/>
              <a:t>-slope</a:t>
            </a:r>
          </a:p>
        </p:txBody>
      </p:sp>
    </p:spTree>
    <p:extLst>
      <p:ext uri="{BB962C8B-B14F-4D97-AF65-F5344CB8AC3E}">
        <p14:creationId xmlns:p14="http://schemas.microsoft.com/office/powerpoint/2010/main" val="4251597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60F050-32C2-4810-AEA2-96B04BC9FE02}"/>
              </a:ext>
            </a:extLst>
          </p:cNvPr>
          <p:cNvSpPr>
            <a:spLocks noGrp="1"/>
          </p:cNvSpPr>
          <p:nvPr>
            <p:ph type="title"/>
          </p:nvPr>
        </p:nvSpPr>
        <p:spPr/>
        <p:txBody>
          <a:bodyPr/>
          <a:lstStyle/>
          <a:p>
            <a:pPr algn="ctr"/>
            <a:r>
              <a:rPr lang="sv-SE" dirty="0"/>
              <a:t>Resultat</a:t>
            </a:r>
          </a:p>
        </p:txBody>
      </p:sp>
      <p:sp>
        <p:nvSpPr>
          <p:cNvPr id="3" name="Platshållare för innehåll 2">
            <a:extLst>
              <a:ext uri="{FF2B5EF4-FFF2-40B4-BE49-F238E27FC236}">
                <a16:creationId xmlns:a16="http://schemas.microsoft.com/office/drawing/2014/main" id="{D4683401-775C-447F-AA84-6A7692BAEF33}"/>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239780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EDE78F0-DD2E-43B8-B551-54C01342DB22}"/>
              </a:ext>
            </a:extLst>
          </p:cNvPr>
          <p:cNvSpPr>
            <a:spLocks noGrp="1"/>
          </p:cNvSpPr>
          <p:nvPr>
            <p:ph idx="1"/>
          </p:nvPr>
        </p:nvSpPr>
        <p:spPr>
          <a:xfrm>
            <a:off x="504826" y="897413"/>
            <a:ext cx="4076700" cy="5063171"/>
          </a:xfrm>
        </p:spPr>
        <p:txBody>
          <a:bodyPr>
            <a:noAutofit/>
          </a:bodyPr>
          <a:lstStyle/>
          <a:p>
            <a:pPr marL="0" indent="0">
              <a:buNone/>
            </a:pPr>
            <a:r>
              <a:rPr lang="sv-SE" sz="2200" dirty="0"/>
              <a:t>Figur 3. Uppmätta värden på V’E/V’CO</a:t>
            </a:r>
            <a:r>
              <a:rPr lang="sv-SE" sz="2200" baseline="-25000" dirty="0"/>
              <a:t>2</a:t>
            </a:r>
            <a:r>
              <a:rPr lang="sv-SE" sz="2200" dirty="0"/>
              <a:t>-slope vs predicerade för respektive referensmaterial.</a:t>
            </a:r>
          </a:p>
          <a:p>
            <a:endParaRPr lang="sv-SE" sz="2200" dirty="0"/>
          </a:p>
          <a:p>
            <a:pPr marL="0" indent="0">
              <a:buNone/>
            </a:pPr>
            <a:r>
              <a:rPr lang="sv-SE" sz="2200" dirty="0"/>
              <a:t>Resultaten av jämförelserna visar att det finns en klar trend åt att högre uppmätta värden avviker mer från referensmaterialen. Referensvärden från </a:t>
            </a:r>
            <a:r>
              <a:rPr lang="sv-SE" sz="2200" dirty="0" err="1"/>
              <a:t>Sun</a:t>
            </a:r>
            <a:r>
              <a:rPr lang="sv-SE" sz="2200" dirty="0"/>
              <a:t> tenderar generellt att ligga högre än de bägge materialen från Gläser, som i sin tur inte skiljer sig nämnvärt åt sinsemellan (se även figur 4).</a:t>
            </a:r>
          </a:p>
          <a:p>
            <a:pPr marL="0" indent="0">
              <a:buNone/>
            </a:pPr>
            <a:endParaRPr lang="sv-SE" sz="2200" dirty="0"/>
          </a:p>
        </p:txBody>
      </p:sp>
      <p:pic>
        <p:nvPicPr>
          <p:cNvPr id="5" name="Picture 5">
            <a:extLst>
              <a:ext uri="{FF2B5EF4-FFF2-40B4-BE49-F238E27FC236}">
                <a16:creationId xmlns:a16="http://schemas.microsoft.com/office/drawing/2014/main" id="{20C4234A-01C1-4FFE-8D5A-EA4BAC88CE5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87290" y="397192"/>
            <a:ext cx="7204710" cy="6063615"/>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364099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17ACC1DF-C9BF-4C55-9071-05647AD06E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3387" y="0"/>
            <a:ext cx="11325225" cy="5991225"/>
          </a:xfrm>
          <a:prstGeom prst="rect">
            <a:avLst/>
          </a:prstGeom>
          <a:noFill/>
          <a:ln>
            <a:noFill/>
          </a:ln>
        </p:spPr>
      </p:pic>
      <p:sp>
        <p:nvSpPr>
          <p:cNvPr id="7" name="Rektangel 6">
            <a:extLst>
              <a:ext uri="{FF2B5EF4-FFF2-40B4-BE49-F238E27FC236}">
                <a16:creationId xmlns:a16="http://schemas.microsoft.com/office/drawing/2014/main" id="{FC0B7ED3-D4D4-4B61-B2A1-3B21CCE60230}"/>
              </a:ext>
            </a:extLst>
          </p:cNvPr>
          <p:cNvSpPr/>
          <p:nvPr/>
        </p:nvSpPr>
        <p:spPr>
          <a:xfrm>
            <a:off x="661985" y="5991225"/>
            <a:ext cx="10868027" cy="769441"/>
          </a:xfrm>
          <a:prstGeom prst="rect">
            <a:avLst/>
          </a:prstGeom>
        </p:spPr>
        <p:txBody>
          <a:bodyPr wrap="square">
            <a:spAutoFit/>
          </a:bodyPr>
          <a:lstStyle/>
          <a:p>
            <a:r>
              <a:rPr lang="sv-SE" sz="2200" dirty="0">
                <a:latin typeface="Calibri" panose="020F0502020204030204" pitchFamily="34" charset="0"/>
                <a:ea typeface="Calibri" panose="020F0502020204030204" pitchFamily="34" charset="0"/>
                <a:cs typeface="Times New Roman" panose="02020603050405020304" pitchFamily="18" charset="0"/>
              </a:rPr>
              <a:t>Figur 4. Differensen mellan predicerat värde och uppmätt värde (Y-axel) som en funktion av referensvärde (X-axel). </a:t>
            </a:r>
            <a:endParaRPr lang="sv-SE" sz="2200" dirty="0"/>
          </a:p>
        </p:txBody>
      </p:sp>
    </p:spTree>
    <p:extLst>
      <p:ext uri="{BB962C8B-B14F-4D97-AF65-F5344CB8AC3E}">
        <p14:creationId xmlns:p14="http://schemas.microsoft.com/office/powerpoint/2010/main" val="225080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EDE78F0-DD2E-43B8-B551-54C01342DB22}"/>
              </a:ext>
            </a:extLst>
          </p:cNvPr>
          <p:cNvSpPr>
            <a:spLocks noGrp="1"/>
          </p:cNvSpPr>
          <p:nvPr>
            <p:ph idx="1"/>
          </p:nvPr>
        </p:nvSpPr>
        <p:spPr>
          <a:xfrm>
            <a:off x="561976" y="1308418"/>
            <a:ext cx="10820399" cy="4868545"/>
          </a:xfrm>
        </p:spPr>
        <p:txBody>
          <a:bodyPr>
            <a:normAutofit/>
          </a:bodyPr>
          <a:lstStyle/>
          <a:p>
            <a:pPr marL="0" indent="0" algn="ctr">
              <a:buNone/>
            </a:pPr>
            <a:r>
              <a:rPr lang="sv-SE" sz="2200" dirty="0"/>
              <a:t>Fortsättning, figur 4</a:t>
            </a:r>
          </a:p>
          <a:p>
            <a:pPr marL="0" indent="0">
              <a:buNone/>
            </a:pPr>
            <a:endParaRPr lang="sv-SE" sz="2200" dirty="0"/>
          </a:p>
          <a:p>
            <a:pPr marL="0" indent="0">
              <a:buNone/>
            </a:pPr>
            <a:r>
              <a:rPr lang="sv-SE" sz="2200" dirty="0"/>
              <a:t>Resultaten indikerar således att referensmaterialet för V’E/V’CO</a:t>
            </a:r>
            <a:r>
              <a:rPr lang="sv-SE" sz="2200" baseline="-25000" dirty="0"/>
              <a:t>2</a:t>
            </a:r>
            <a:r>
              <a:rPr lang="sv-SE" sz="2200" dirty="0"/>
              <a:t>-slope från </a:t>
            </a:r>
            <a:r>
              <a:rPr lang="sv-SE" sz="2200" dirty="0" err="1"/>
              <a:t>Sun</a:t>
            </a:r>
            <a:r>
              <a:rPr lang="sv-SE" sz="2200" dirty="0"/>
              <a:t> et al sannolikt ligger något högt i förhållande till våra uppmätta värden, dock med stor spridning vilket ger en viss osäkerhet.</a:t>
            </a:r>
          </a:p>
          <a:p>
            <a:pPr marL="0" indent="0">
              <a:buNone/>
            </a:pPr>
            <a:r>
              <a:rPr lang="sv-SE" sz="2200" dirty="0"/>
              <a:t>Arbetet fokuserades nu istället mot att jämföra Gläser 2010 mot 2013 med målet att utröna om vi kunde rekommendera Gläser 2010 även för V’E/V’CO</a:t>
            </a:r>
            <a:r>
              <a:rPr lang="sv-SE" sz="2200" baseline="-25000" dirty="0"/>
              <a:t>2</a:t>
            </a:r>
            <a:r>
              <a:rPr lang="sv-SE" sz="2200" dirty="0"/>
              <a:t>-slope, då detta material antagits för V’O</a:t>
            </a:r>
            <a:r>
              <a:rPr lang="sv-SE" sz="2200" baseline="-25000" dirty="0"/>
              <a:t>2</a:t>
            </a:r>
            <a:r>
              <a:rPr lang="sv-SE" sz="2200" dirty="0"/>
              <a:t> </a:t>
            </a:r>
            <a:r>
              <a:rPr lang="sv-SE" sz="2200" dirty="0" err="1"/>
              <a:t>peak</a:t>
            </a:r>
            <a:r>
              <a:rPr lang="sv-SE" sz="2200" dirty="0"/>
              <a:t>, givet att Gläser 2013 inte visade sig vara bättre. </a:t>
            </a:r>
          </a:p>
        </p:txBody>
      </p:sp>
    </p:spTree>
    <p:extLst>
      <p:ext uri="{BB962C8B-B14F-4D97-AF65-F5344CB8AC3E}">
        <p14:creationId xmlns:p14="http://schemas.microsoft.com/office/powerpoint/2010/main" val="316750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EDE78F0-DD2E-43B8-B551-54C01342DB22}"/>
              </a:ext>
            </a:extLst>
          </p:cNvPr>
          <p:cNvSpPr>
            <a:spLocks noGrp="1"/>
          </p:cNvSpPr>
          <p:nvPr>
            <p:ph idx="1"/>
          </p:nvPr>
        </p:nvSpPr>
        <p:spPr>
          <a:xfrm>
            <a:off x="247651" y="1371599"/>
            <a:ext cx="4076700" cy="4588986"/>
          </a:xfrm>
        </p:spPr>
        <p:txBody>
          <a:bodyPr>
            <a:noAutofit/>
          </a:bodyPr>
          <a:lstStyle/>
          <a:p>
            <a:pPr marL="0" indent="0">
              <a:buNone/>
            </a:pPr>
            <a:r>
              <a:rPr lang="sv-SE" sz="2200" dirty="0"/>
              <a:t>Figur 5. Uppmätt värde i förhållande (%) till predicerade värden enligt Gläser 2010 (röda prickar) </a:t>
            </a:r>
            <a:r>
              <a:rPr lang="sv-SE" sz="2200" dirty="0" err="1"/>
              <a:t>resp</a:t>
            </a:r>
            <a:r>
              <a:rPr lang="sv-SE" sz="2200" dirty="0"/>
              <a:t> Gläser 2013 (blå) efter ålder.</a:t>
            </a:r>
          </a:p>
        </p:txBody>
      </p:sp>
      <p:pic>
        <p:nvPicPr>
          <p:cNvPr id="5" name="Bildobjekt 4">
            <a:extLst>
              <a:ext uri="{FF2B5EF4-FFF2-40B4-BE49-F238E27FC236}">
                <a16:creationId xmlns:a16="http://schemas.microsoft.com/office/drawing/2014/main" id="{7AA361D5-66F1-4357-86F0-CDF715A71019}"/>
              </a:ext>
            </a:extLst>
          </p:cNvPr>
          <p:cNvPicPr/>
          <p:nvPr/>
        </p:nvPicPr>
        <p:blipFill>
          <a:blip r:embed="rId2"/>
          <a:stretch>
            <a:fillRect/>
          </a:stretch>
        </p:blipFill>
        <p:spPr>
          <a:xfrm>
            <a:off x="4324351" y="834188"/>
            <a:ext cx="7496175" cy="4878281"/>
          </a:xfrm>
          <a:prstGeom prst="rect">
            <a:avLst/>
          </a:prstGeom>
        </p:spPr>
      </p:pic>
    </p:spTree>
    <p:extLst>
      <p:ext uri="{BB962C8B-B14F-4D97-AF65-F5344CB8AC3E}">
        <p14:creationId xmlns:p14="http://schemas.microsoft.com/office/powerpoint/2010/main" val="11374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EDE78F0-DD2E-43B8-B551-54C01342DB22}"/>
              </a:ext>
            </a:extLst>
          </p:cNvPr>
          <p:cNvSpPr>
            <a:spLocks noGrp="1"/>
          </p:cNvSpPr>
          <p:nvPr>
            <p:ph idx="1"/>
          </p:nvPr>
        </p:nvSpPr>
        <p:spPr>
          <a:xfrm>
            <a:off x="504826" y="897413"/>
            <a:ext cx="4076700" cy="5063171"/>
          </a:xfrm>
        </p:spPr>
        <p:txBody>
          <a:bodyPr>
            <a:noAutofit/>
          </a:bodyPr>
          <a:lstStyle/>
          <a:p>
            <a:pPr marL="0" indent="0">
              <a:buNone/>
            </a:pPr>
            <a:r>
              <a:rPr lang="sv-SE" sz="2200" dirty="0"/>
              <a:t>Figur 6. Predicerat värde i 95:e percentil (ULN) för respektive referensmaterial (Gläser 2010 rött, 2013 blått) i förhållande till uppmätt värde relativt identitetslinje för en normalpopulation (valideringskohorten). </a:t>
            </a:r>
          </a:p>
          <a:p>
            <a:pPr marL="0" indent="0">
              <a:buNone/>
            </a:pPr>
            <a:r>
              <a:rPr lang="sv-SE" sz="2200" dirty="0"/>
              <a:t>Utfall till höger om (=under) identitetslinjen representerar individer som ligger över 95:e percentilen, dvs de individer som återfinns över 100% i </a:t>
            </a:r>
            <a:r>
              <a:rPr lang="sv-SE" sz="2200" dirty="0" err="1"/>
              <a:t>fig</a:t>
            </a:r>
            <a:r>
              <a:rPr lang="sv-SE" sz="2200" dirty="0"/>
              <a:t> 5.</a:t>
            </a:r>
          </a:p>
        </p:txBody>
      </p:sp>
      <p:pic>
        <p:nvPicPr>
          <p:cNvPr id="4" name="Bildobjekt 3">
            <a:extLst>
              <a:ext uri="{FF2B5EF4-FFF2-40B4-BE49-F238E27FC236}">
                <a16:creationId xmlns:a16="http://schemas.microsoft.com/office/drawing/2014/main" id="{EE14654B-9257-4CC8-9B95-6C5644F9B48A}"/>
              </a:ext>
            </a:extLst>
          </p:cNvPr>
          <p:cNvPicPr/>
          <p:nvPr/>
        </p:nvPicPr>
        <p:blipFill>
          <a:blip r:embed="rId2"/>
          <a:stretch>
            <a:fillRect/>
          </a:stretch>
        </p:blipFill>
        <p:spPr>
          <a:xfrm>
            <a:off x="5381625" y="816610"/>
            <a:ext cx="6709410" cy="5143974"/>
          </a:xfrm>
          <a:prstGeom prst="rect">
            <a:avLst/>
          </a:prstGeom>
        </p:spPr>
      </p:pic>
    </p:spTree>
    <p:extLst>
      <p:ext uri="{BB962C8B-B14F-4D97-AF65-F5344CB8AC3E}">
        <p14:creationId xmlns:p14="http://schemas.microsoft.com/office/powerpoint/2010/main" val="1732169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EDE78F0-DD2E-43B8-B551-54C01342DB22}"/>
              </a:ext>
            </a:extLst>
          </p:cNvPr>
          <p:cNvSpPr>
            <a:spLocks noGrp="1"/>
          </p:cNvSpPr>
          <p:nvPr>
            <p:ph idx="1"/>
          </p:nvPr>
        </p:nvSpPr>
        <p:spPr>
          <a:xfrm>
            <a:off x="561976" y="1308418"/>
            <a:ext cx="10820399" cy="4868545"/>
          </a:xfrm>
        </p:spPr>
        <p:txBody>
          <a:bodyPr>
            <a:normAutofit/>
          </a:bodyPr>
          <a:lstStyle/>
          <a:p>
            <a:pPr marL="0" indent="0" algn="ctr">
              <a:buNone/>
            </a:pPr>
            <a:r>
              <a:rPr lang="sv-SE" sz="2200" dirty="0"/>
              <a:t>Fortsättning, figur 5-6</a:t>
            </a:r>
          </a:p>
          <a:p>
            <a:pPr marL="0" indent="0">
              <a:buNone/>
            </a:pPr>
            <a:endParaRPr lang="sv-SE" sz="2200" dirty="0"/>
          </a:p>
          <a:p>
            <a:pPr marL="0" indent="0">
              <a:buNone/>
            </a:pPr>
            <a:r>
              <a:rPr lang="sv-SE" sz="2200" dirty="0"/>
              <a:t>Vid en jämförelse med vår valideringspopulations uppmätta värden på V’E/V’CO</a:t>
            </a:r>
            <a:r>
              <a:rPr lang="sv-SE" sz="2200" baseline="-25000" dirty="0"/>
              <a:t>2</a:t>
            </a:r>
            <a:r>
              <a:rPr lang="sv-SE" sz="2200" dirty="0"/>
              <a:t>-slope mot Gläsers 2010 respektive 2013-materials predicerade 95:e percentil (</a:t>
            </a:r>
            <a:r>
              <a:rPr lang="sv-SE" sz="2200" dirty="0" err="1"/>
              <a:t>Upper</a:t>
            </a:r>
            <a:r>
              <a:rPr lang="sv-SE" sz="2200" dirty="0"/>
              <a:t> Limit </a:t>
            </a:r>
            <a:r>
              <a:rPr lang="sv-SE" sz="2200" dirty="0" err="1"/>
              <a:t>of</a:t>
            </a:r>
            <a:r>
              <a:rPr lang="sv-SE" sz="2200" dirty="0"/>
              <a:t> Normal, ULN) visade det sig att de som föll ut som avvikande uppåt framför allt var yngre individer, varav majoriteten i ålderskategorin &lt;25 år, dvs under referensmaterialens nedre åldersgräns och således utgjordes av extrapolerade värden (</a:t>
            </a:r>
            <a:r>
              <a:rPr lang="sv-SE" sz="2200" dirty="0" err="1"/>
              <a:t>fig</a:t>
            </a:r>
            <a:r>
              <a:rPr lang="sv-SE" sz="2200" dirty="0"/>
              <a:t> 5). Dessa tillsammans med några yngre individer (&lt;40 år) återfinns också till höger om identitetslinjen för uppmätt vs predicerad </a:t>
            </a:r>
            <a:r>
              <a:rPr lang="sv-SE" sz="2200" dirty="0" err="1"/>
              <a:t>slope</a:t>
            </a:r>
            <a:r>
              <a:rPr lang="sv-SE" sz="2200" dirty="0"/>
              <a:t> för de respektive referensmaterialens 95:e percentil. Det var ingen signifikant skillnad de bägge referensmaterialen sinsemellan.</a:t>
            </a:r>
          </a:p>
        </p:txBody>
      </p:sp>
    </p:spTree>
    <p:extLst>
      <p:ext uri="{BB962C8B-B14F-4D97-AF65-F5344CB8AC3E}">
        <p14:creationId xmlns:p14="http://schemas.microsoft.com/office/powerpoint/2010/main" val="232287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6F9C39-DAF8-46AE-BA49-E2F32C9859EC}"/>
              </a:ext>
            </a:extLst>
          </p:cNvPr>
          <p:cNvSpPr>
            <a:spLocks noGrp="1"/>
          </p:cNvSpPr>
          <p:nvPr>
            <p:ph type="title"/>
          </p:nvPr>
        </p:nvSpPr>
        <p:spPr/>
        <p:txBody>
          <a:bodyPr/>
          <a:lstStyle/>
          <a:p>
            <a:pPr algn="ctr"/>
            <a:r>
              <a:rPr lang="sv-SE" dirty="0"/>
              <a:t>Konklusioner</a:t>
            </a:r>
          </a:p>
        </p:txBody>
      </p:sp>
      <p:sp>
        <p:nvSpPr>
          <p:cNvPr id="3" name="Platshållare för innehåll 2">
            <a:extLst>
              <a:ext uri="{FF2B5EF4-FFF2-40B4-BE49-F238E27FC236}">
                <a16:creationId xmlns:a16="http://schemas.microsoft.com/office/drawing/2014/main" id="{46C2C1C6-64E7-459A-9294-41172C0A2484}"/>
              </a:ext>
            </a:extLst>
          </p:cNvPr>
          <p:cNvSpPr>
            <a:spLocks noGrp="1"/>
          </p:cNvSpPr>
          <p:nvPr>
            <p:ph idx="1"/>
          </p:nvPr>
        </p:nvSpPr>
        <p:spPr/>
        <p:txBody>
          <a:bodyPr>
            <a:normAutofit/>
          </a:bodyPr>
          <a:lstStyle/>
          <a:p>
            <a:r>
              <a:rPr lang="sv-SE" sz="2400" dirty="0"/>
              <a:t>Resultatet av valideringen av de tre referensmaterialen Gläser 2010, Gläser 2013 och </a:t>
            </a:r>
            <a:r>
              <a:rPr lang="sv-SE" sz="2400" dirty="0" err="1"/>
              <a:t>Sun</a:t>
            </a:r>
            <a:r>
              <a:rPr lang="sv-SE" sz="2400" dirty="0"/>
              <a:t> 2002 på en begränsad population av 59 till synes friska individer från olika arbetsfysiologiska laboratorier ger vid handen att inget är att betrakta som optimalt. </a:t>
            </a:r>
            <a:r>
              <a:rPr lang="sv-SE" sz="2400" dirty="0" err="1"/>
              <a:t>Sun</a:t>
            </a:r>
            <a:r>
              <a:rPr lang="sv-SE" sz="2400" dirty="0"/>
              <a:t> tenderar att ligga högt med sina referensvärden. Gläser 2010 och 2013 faller ut något ojämnt där man anar en trend att yngre individer oftare faller ut som patologiskt förhöjda (över 95:e percentilen). </a:t>
            </a:r>
          </a:p>
          <a:p>
            <a:r>
              <a:rPr lang="sv-SE" sz="2400" dirty="0"/>
              <a:t>Resultatet visar dock att de bägge Gläsermaterialen är snarlika och att Gläser 2013 inte verkar överensstämma bättre med vår testade population än det rekommenderade materialet för </a:t>
            </a:r>
            <a:r>
              <a:rPr lang="sv-SE" sz="2400" dirty="0" err="1"/>
              <a:t>peak</a:t>
            </a:r>
            <a:r>
              <a:rPr lang="sv-SE" sz="2400" dirty="0"/>
              <a:t> V’O</a:t>
            </a:r>
            <a:r>
              <a:rPr lang="sv-SE" sz="2400" baseline="-25000" dirty="0"/>
              <a:t>2</a:t>
            </a:r>
            <a:r>
              <a:rPr lang="sv-SE" sz="2400" dirty="0"/>
              <a:t> från Gläser 2010. </a:t>
            </a:r>
          </a:p>
          <a:p>
            <a:endParaRPr lang="sv-SE" sz="2400" dirty="0"/>
          </a:p>
        </p:txBody>
      </p:sp>
    </p:spTree>
    <p:extLst>
      <p:ext uri="{BB962C8B-B14F-4D97-AF65-F5344CB8AC3E}">
        <p14:creationId xmlns:p14="http://schemas.microsoft.com/office/powerpoint/2010/main" val="42478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D980F0-9D4A-4066-8586-5E7020775EBB}"/>
              </a:ext>
            </a:extLst>
          </p:cNvPr>
          <p:cNvSpPr>
            <a:spLocks noGrp="1"/>
          </p:cNvSpPr>
          <p:nvPr>
            <p:ph type="title"/>
          </p:nvPr>
        </p:nvSpPr>
        <p:spPr/>
        <p:txBody>
          <a:bodyPr/>
          <a:lstStyle/>
          <a:p>
            <a:pPr algn="ctr"/>
            <a:r>
              <a:rPr lang="sv-SE" dirty="0"/>
              <a:t>Rekommendation</a:t>
            </a:r>
          </a:p>
        </p:txBody>
      </p:sp>
      <p:sp>
        <p:nvSpPr>
          <p:cNvPr id="3" name="Platshållare för innehåll 2">
            <a:extLst>
              <a:ext uri="{FF2B5EF4-FFF2-40B4-BE49-F238E27FC236}">
                <a16:creationId xmlns:a16="http://schemas.microsoft.com/office/drawing/2014/main" id="{2B96B649-A9F6-4DC0-B4D7-E5F5880E2CB2}"/>
              </a:ext>
            </a:extLst>
          </p:cNvPr>
          <p:cNvSpPr>
            <a:spLocks noGrp="1"/>
          </p:cNvSpPr>
          <p:nvPr>
            <p:ph idx="1"/>
          </p:nvPr>
        </p:nvSpPr>
        <p:spPr/>
        <p:txBody>
          <a:bodyPr>
            <a:normAutofit fontScale="92500"/>
          </a:bodyPr>
          <a:lstStyle/>
          <a:p>
            <a:r>
              <a:rPr lang="sv-SE" sz="2400" dirty="0"/>
              <a:t>Det är därför arbetsgruppens uppfattning att vi, så länge vi inte har tillgång till något uppenbart bättre referensmaterial, i första hand rekommenderar Gläser 2010 som normalmaterial för V’E/V’CO</a:t>
            </a:r>
            <a:r>
              <a:rPr lang="sv-SE" sz="2400" baseline="-25000" dirty="0"/>
              <a:t>2</a:t>
            </a:r>
            <a:r>
              <a:rPr lang="sv-SE" sz="2400" dirty="0"/>
              <a:t>-slope vid bedömning av </a:t>
            </a:r>
            <a:r>
              <a:rPr lang="sv-SE" sz="2400" dirty="0" err="1"/>
              <a:t>ergospirometrier</a:t>
            </a:r>
            <a:r>
              <a:rPr lang="sv-SE" sz="2400" dirty="0"/>
              <a:t> i Sverige givet att mätmetoden som används är den som tillämpats i studien, nämligen längst fram till respiratorisk kompensationspunkt.</a:t>
            </a:r>
          </a:p>
          <a:p>
            <a:r>
              <a:rPr lang="sv-SE" sz="2400" dirty="0"/>
              <a:t>Gläser 2010 har i sin referensekvation en inbyggd variabel för rökning (hos män). Likt resonemanget i rapporten om V’O</a:t>
            </a:r>
            <a:r>
              <a:rPr lang="sv-SE" sz="2400" baseline="-25000" dirty="0"/>
              <a:t>2</a:t>
            </a:r>
            <a:r>
              <a:rPr lang="sv-SE" sz="2400" dirty="0"/>
              <a:t> </a:t>
            </a:r>
            <a:r>
              <a:rPr lang="sv-SE" sz="2400" dirty="0" err="1"/>
              <a:t>peak</a:t>
            </a:r>
            <a:r>
              <a:rPr lang="sv-SE" sz="2400" dirty="0"/>
              <a:t> är det arbetsgruppens rekommendation att inte inkludera denna parameter (d v s sätta ”nej” i rutan för rökare i beräkningsfilen) vid beräkning av normalvärde </a:t>
            </a:r>
            <a:r>
              <a:rPr lang="sv-SE" sz="2400" dirty="0" err="1"/>
              <a:t>resp</a:t>
            </a:r>
            <a:r>
              <a:rPr lang="sv-SE" sz="2400" dirty="0"/>
              <a:t> övre 95:e percentil för V’E/V’CO</a:t>
            </a:r>
            <a:r>
              <a:rPr lang="sv-SE" sz="2400" baseline="-25000" dirty="0"/>
              <a:t>2</a:t>
            </a:r>
            <a:r>
              <a:rPr lang="sv-SE" sz="2400" dirty="0"/>
              <a:t>-slope.</a:t>
            </a:r>
          </a:p>
          <a:p>
            <a:r>
              <a:rPr lang="sv-SE" sz="2400" dirty="0"/>
              <a:t>Vi kan också konstatera att det finns ett behov av framtida insamling och sammanställning av ett svenskt normalmaterial utfört på laboratorier med erfaren personal inom arbetsfysiologi och med standardiserade utförandeprotokoll på ergometercykel. </a:t>
            </a:r>
          </a:p>
          <a:p>
            <a:endParaRPr lang="sv-SE" sz="2400" dirty="0"/>
          </a:p>
        </p:txBody>
      </p:sp>
    </p:spTree>
    <p:extLst>
      <p:ext uri="{BB962C8B-B14F-4D97-AF65-F5344CB8AC3E}">
        <p14:creationId xmlns:p14="http://schemas.microsoft.com/office/powerpoint/2010/main" val="2849491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78E9-E8D1-4BC9-8243-0C7291F77958}"/>
              </a:ext>
            </a:extLst>
          </p:cNvPr>
          <p:cNvSpPr>
            <a:spLocks noGrp="1"/>
          </p:cNvSpPr>
          <p:nvPr>
            <p:ph type="title"/>
          </p:nvPr>
        </p:nvSpPr>
        <p:spPr/>
        <p:txBody>
          <a:bodyPr/>
          <a:lstStyle/>
          <a:p>
            <a:pPr algn="ctr"/>
            <a:r>
              <a:rPr lang="sv-SE" dirty="0"/>
              <a:t>Diskussion</a:t>
            </a:r>
          </a:p>
        </p:txBody>
      </p:sp>
      <p:sp>
        <p:nvSpPr>
          <p:cNvPr id="3" name="Platshållare för innehåll 2">
            <a:extLst>
              <a:ext uri="{FF2B5EF4-FFF2-40B4-BE49-F238E27FC236}">
                <a16:creationId xmlns:a16="http://schemas.microsoft.com/office/drawing/2014/main" id="{3EF114C1-BF3D-45B9-A329-70C3C20863B8}"/>
              </a:ext>
            </a:extLst>
          </p:cNvPr>
          <p:cNvSpPr>
            <a:spLocks noGrp="1"/>
          </p:cNvSpPr>
          <p:nvPr>
            <p:ph idx="1"/>
          </p:nvPr>
        </p:nvSpPr>
        <p:spPr/>
        <p:txBody>
          <a:bodyPr>
            <a:normAutofit/>
          </a:bodyPr>
          <a:lstStyle/>
          <a:p>
            <a:r>
              <a:rPr lang="sv-SE" sz="2400" dirty="0"/>
              <a:t>Under arbetets gång identifierades förutom tidigare nämnda svårigheter att hitta testade äldre friska individer också individuella skillnader mellan bedömare hur </a:t>
            </a:r>
            <a:r>
              <a:rPr lang="sv-SE" sz="2400" dirty="0" err="1"/>
              <a:t>slopen</a:t>
            </a:r>
            <a:r>
              <a:rPr lang="sv-SE" sz="2400" dirty="0"/>
              <a:t> bestäms och sannolikt också en viss – om än liten så ändå signifikant – skillnad mellan olika mätutrustningar, då patienter som undersökts två gånger i närtid fick olika resultat på V’E/V’CO</a:t>
            </a:r>
            <a:r>
              <a:rPr lang="sv-SE" sz="2400" baseline="-25000" dirty="0"/>
              <a:t>2</a:t>
            </a:r>
            <a:r>
              <a:rPr lang="sv-SE" sz="2400" dirty="0"/>
              <a:t>-slope. </a:t>
            </a:r>
          </a:p>
          <a:p>
            <a:r>
              <a:rPr lang="sv-SE" sz="2400" dirty="0"/>
              <a:t>Detta belyser ytterligare vikten av gemensamma rutiner för bedömning och </a:t>
            </a:r>
            <a:r>
              <a:rPr lang="sv-SE" sz="2400" dirty="0" err="1"/>
              <a:t>ensning</a:t>
            </a:r>
            <a:r>
              <a:rPr lang="sv-SE" sz="2400" dirty="0"/>
              <a:t> av metoden inom Sverige, liksom för leverantörer kravet från användarna att skillnader mellan olika mätutrustningar minimeras och att insamling av rådata alltifrån givare och sensorer till </a:t>
            </a:r>
            <a:r>
              <a:rPr lang="sv-SE" sz="2400" dirty="0" err="1"/>
              <a:t>processning</a:t>
            </a:r>
            <a:r>
              <a:rPr lang="sv-SE" sz="2400" dirty="0"/>
              <a:t> och synkronisering av mätdata standardiseras och följer medicinska riktlinjer för mätosäkerhet och precision.  </a:t>
            </a:r>
          </a:p>
          <a:p>
            <a:endParaRPr lang="sv-SE" sz="2400" dirty="0"/>
          </a:p>
        </p:txBody>
      </p:sp>
    </p:spTree>
    <p:extLst>
      <p:ext uri="{BB962C8B-B14F-4D97-AF65-F5344CB8AC3E}">
        <p14:creationId xmlns:p14="http://schemas.microsoft.com/office/powerpoint/2010/main" val="421880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83CC0C-E9DF-4AA4-9972-E32E73CDDFE6}"/>
              </a:ext>
            </a:extLst>
          </p:cNvPr>
          <p:cNvSpPr>
            <a:spLocks noGrp="1"/>
          </p:cNvSpPr>
          <p:nvPr>
            <p:ph type="title"/>
          </p:nvPr>
        </p:nvSpPr>
        <p:spPr/>
        <p:txBody>
          <a:bodyPr/>
          <a:lstStyle/>
          <a:p>
            <a:pPr algn="ctr"/>
            <a:r>
              <a:rPr lang="sv-SE" dirty="0"/>
              <a:t>Bakgrund</a:t>
            </a:r>
          </a:p>
        </p:txBody>
      </p:sp>
      <p:sp>
        <p:nvSpPr>
          <p:cNvPr id="3" name="Platshållare för innehåll 2">
            <a:extLst>
              <a:ext uri="{FF2B5EF4-FFF2-40B4-BE49-F238E27FC236}">
                <a16:creationId xmlns:a16="http://schemas.microsoft.com/office/drawing/2014/main" id="{AAE812FE-67AC-4CF9-BC25-FF751C20F2B7}"/>
              </a:ext>
            </a:extLst>
          </p:cNvPr>
          <p:cNvSpPr>
            <a:spLocks noGrp="1"/>
          </p:cNvSpPr>
          <p:nvPr>
            <p:ph idx="1"/>
          </p:nvPr>
        </p:nvSpPr>
        <p:spPr/>
        <p:txBody>
          <a:bodyPr>
            <a:normAutofit/>
          </a:bodyPr>
          <a:lstStyle/>
          <a:p>
            <a:r>
              <a:rPr lang="sv-SE" sz="2200" dirty="0"/>
              <a:t>På det tredje mötet för Svenskt Forum för </a:t>
            </a:r>
            <a:r>
              <a:rPr lang="sv-SE" sz="2200" dirty="0" err="1"/>
              <a:t>Ergospirometri</a:t>
            </a:r>
            <a:r>
              <a:rPr lang="sv-SE" sz="2200" dirty="0"/>
              <a:t> (SFE) i Lund i oktober 2017 tillsattes en arbetsgrupp för att analysera och validera ett urval av befintliga normalmaterial för V’E/V’CO</a:t>
            </a:r>
            <a:r>
              <a:rPr lang="sv-SE" sz="2200" baseline="-25000" dirty="0"/>
              <a:t>2</a:t>
            </a:r>
            <a:r>
              <a:rPr lang="sv-SE" sz="2200" dirty="0"/>
              <a:t>-slope. Uppdraget var ett naturligt nästa steg efter en tidigare arbetsgrupps rekommendation och sedermera nationella konsensus (SFKF) att förorda SHIP-materialet för </a:t>
            </a:r>
            <a:r>
              <a:rPr lang="sv-SE" sz="2200" dirty="0" err="1"/>
              <a:t>peak</a:t>
            </a:r>
            <a:r>
              <a:rPr lang="sv-SE" sz="2200" dirty="0"/>
              <a:t> V’O</a:t>
            </a:r>
            <a:r>
              <a:rPr lang="sv-SE" sz="2200" baseline="-25000" dirty="0"/>
              <a:t>2</a:t>
            </a:r>
            <a:r>
              <a:rPr lang="sv-SE" sz="2200" dirty="0"/>
              <a:t> (Gläser 2010) i Sverige. V’E/V’CO</a:t>
            </a:r>
            <a:r>
              <a:rPr lang="sv-SE" sz="2200" baseline="-25000" dirty="0"/>
              <a:t>2</a:t>
            </a:r>
            <a:r>
              <a:rPr lang="sv-SE" sz="2200" dirty="0"/>
              <a:t>-slopen kan likt </a:t>
            </a:r>
            <a:r>
              <a:rPr lang="sv-SE" sz="2200" dirty="0" err="1"/>
              <a:t>peak</a:t>
            </a:r>
            <a:r>
              <a:rPr lang="sv-SE" sz="2200" dirty="0"/>
              <a:t> V’O</a:t>
            </a:r>
            <a:r>
              <a:rPr lang="sv-SE" sz="2200" baseline="-25000" dirty="0"/>
              <a:t>2</a:t>
            </a:r>
            <a:r>
              <a:rPr lang="sv-SE" sz="2200" dirty="0"/>
              <a:t> anses utgöra en viktig parameter vid bedömning av </a:t>
            </a:r>
            <a:r>
              <a:rPr lang="sv-SE" sz="2200" dirty="0" err="1"/>
              <a:t>ergospirometri</a:t>
            </a:r>
            <a:r>
              <a:rPr lang="sv-SE" sz="2200" dirty="0"/>
              <a:t> och behovet av ett för Sverige gemensamt normalmaterial var även här uttalat. </a:t>
            </a:r>
          </a:p>
          <a:p>
            <a:r>
              <a:rPr lang="sv-SE" sz="2200" dirty="0"/>
              <a:t>Utgångspunkten var att ta reda på om Gläser 2010 även gick att tillämpa som normalmaterial för V’E/V’CO</a:t>
            </a:r>
            <a:r>
              <a:rPr lang="sv-SE" sz="2200" baseline="-25000" dirty="0"/>
              <a:t>2</a:t>
            </a:r>
            <a:r>
              <a:rPr lang="sv-SE" sz="2200" dirty="0"/>
              <a:t>-slope, eller om det fanns ett annat som bättre överensstämde med en frisk svensk befolkning. </a:t>
            </a:r>
          </a:p>
          <a:p>
            <a:endParaRPr lang="sv-SE" sz="2200" dirty="0"/>
          </a:p>
        </p:txBody>
      </p:sp>
    </p:spTree>
    <p:extLst>
      <p:ext uri="{BB962C8B-B14F-4D97-AF65-F5344CB8AC3E}">
        <p14:creationId xmlns:p14="http://schemas.microsoft.com/office/powerpoint/2010/main" val="201707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C6AAEA-E416-4699-A49E-A54027CC072B}"/>
              </a:ext>
            </a:extLst>
          </p:cNvPr>
          <p:cNvSpPr>
            <a:spLocks noGrp="1"/>
          </p:cNvSpPr>
          <p:nvPr>
            <p:ph type="title"/>
          </p:nvPr>
        </p:nvSpPr>
        <p:spPr/>
        <p:txBody>
          <a:bodyPr/>
          <a:lstStyle/>
          <a:p>
            <a:pPr algn="ctr"/>
            <a:r>
              <a:rPr lang="sv-SE" dirty="0"/>
              <a:t>Referenser</a:t>
            </a:r>
          </a:p>
        </p:txBody>
      </p:sp>
      <p:sp>
        <p:nvSpPr>
          <p:cNvPr id="3" name="Platshållare för innehåll 2">
            <a:extLst>
              <a:ext uri="{FF2B5EF4-FFF2-40B4-BE49-F238E27FC236}">
                <a16:creationId xmlns:a16="http://schemas.microsoft.com/office/drawing/2014/main" id="{DF83F510-50E4-4F6C-B446-ED6F743DDFC0}"/>
              </a:ext>
            </a:extLst>
          </p:cNvPr>
          <p:cNvSpPr>
            <a:spLocks noGrp="1"/>
          </p:cNvSpPr>
          <p:nvPr>
            <p:ph idx="1"/>
          </p:nvPr>
        </p:nvSpPr>
        <p:spPr/>
        <p:txBody>
          <a:bodyPr>
            <a:normAutofit lnSpcReduction="10000"/>
          </a:bodyPr>
          <a:lstStyle/>
          <a:p>
            <a:pPr lvl="0"/>
            <a:r>
              <a:rPr lang="sv-SE" dirty="0"/>
              <a:t>Gläser, S et al, </a:t>
            </a:r>
            <a:r>
              <a:rPr lang="sv-SE" i="1" dirty="0" err="1"/>
              <a:t>Influence</a:t>
            </a:r>
            <a:r>
              <a:rPr lang="sv-SE" i="1" dirty="0"/>
              <a:t> </a:t>
            </a:r>
            <a:r>
              <a:rPr lang="sv-SE" i="1" dirty="0" err="1"/>
              <a:t>of</a:t>
            </a:r>
            <a:r>
              <a:rPr lang="sv-SE" i="1" dirty="0"/>
              <a:t> age, sex, </a:t>
            </a:r>
            <a:r>
              <a:rPr lang="sv-SE" i="1" dirty="0" err="1"/>
              <a:t>body</a:t>
            </a:r>
            <a:r>
              <a:rPr lang="sv-SE" i="1" dirty="0"/>
              <a:t> </a:t>
            </a:r>
            <a:r>
              <a:rPr lang="sv-SE" i="1" dirty="0" err="1"/>
              <a:t>size</a:t>
            </a:r>
            <a:r>
              <a:rPr lang="sv-SE" i="1" dirty="0"/>
              <a:t>, smoking and beta blockade on </a:t>
            </a:r>
            <a:r>
              <a:rPr lang="sv-SE" i="1" dirty="0" err="1"/>
              <a:t>key</a:t>
            </a:r>
            <a:r>
              <a:rPr lang="sv-SE" i="1" dirty="0"/>
              <a:t> gas </a:t>
            </a:r>
            <a:r>
              <a:rPr lang="sv-SE" i="1" dirty="0" err="1"/>
              <a:t>exchange</a:t>
            </a:r>
            <a:r>
              <a:rPr lang="sv-SE" i="1" dirty="0"/>
              <a:t> </a:t>
            </a:r>
            <a:r>
              <a:rPr lang="sv-SE" i="1" dirty="0" err="1"/>
              <a:t>exercise</a:t>
            </a:r>
            <a:r>
              <a:rPr lang="sv-SE" i="1" dirty="0"/>
              <a:t> parameters in an adult population. </a:t>
            </a:r>
            <a:r>
              <a:rPr lang="sv-SE" dirty="0" err="1"/>
              <a:t>Eur</a:t>
            </a:r>
            <a:r>
              <a:rPr lang="sv-SE" dirty="0"/>
              <a:t> J </a:t>
            </a:r>
            <a:r>
              <a:rPr lang="sv-SE" dirty="0" err="1"/>
              <a:t>Cardiovasc</a:t>
            </a:r>
            <a:r>
              <a:rPr lang="sv-SE" dirty="0"/>
              <a:t> </a:t>
            </a:r>
            <a:r>
              <a:rPr lang="sv-SE" dirty="0" err="1"/>
              <a:t>Prev</a:t>
            </a:r>
            <a:r>
              <a:rPr lang="sv-SE" dirty="0"/>
              <a:t> </a:t>
            </a:r>
            <a:r>
              <a:rPr lang="sv-SE" dirty="0" err="1"/>
              <a:t>Rehabil</a:t>
            </a:r>
            <a:r>
              <a:rPr lang="sv-SE" dirty="0"/>
              <a:t>, 2010. 17(4):p.479-76</a:t>
            </a:r>
          </a:p>
          <a:p>
            <a:pPr lvl="0"/>
            <a:r>
              <a:rPr lang="sv-SE" dirty="0"/>
              <a:t>Gläser, S et al, </a:t>
            </a:r>
            <a:r>
              <a:rPr lang="sv-SE" i="1" dirty="0" err="1"/>
              <a:t>Referenzwerte</a:t>
            </a:r>
            <a:r>
              <a:rPr lang="sv-SE" i="1" dirty="0"/>
              <a:t> </a:t>
            </a:r>
            <a:r>
              <a:rPr lang="sv-SE" i="1" dirty="0" err="1"/>
              <a:t>für</a:t>
            </a:r>
            <a:r>
              <a:rPr lang="sv-SE" i="1" dirty="0"/>
              <a:t> </a:t>
            </a:r>
            <a:r>
              <a:rPr lang="sv-SE" i="1" dirty="0" err="1"/>
              <a:t>die</a:t>
            </a:r>
            <a:r>
              <a:rPr lang="sv-SE" i="1" dirty="0"/>
              <a:t> </a:t>
            </a:r>
            <a:r>
              <a:rPr lang="sv-SE" i="1" dirty="0" err="1"/>
              <a:t>Spiroergometrie</a:t>
            </a:r>
            <a:r>
              <a:rPr lang="sv-SE" i="1" dirty="0"/>
              <a:t> – </a:t>
            </a:r>
            <a:r>
              <a:rPr lang="sv-SE" i="1" dirty="0" err="1"/>
              <a:t>Ergebnisse</a:t>
            </a:r>
            <a:r>
              <a:rPr lang="sv-SE" i="1" dirty="0"/>
              <a:t> </a:t>
            </a:r>
            <a:r>
              <a:rPr lang="sv-SE" i="1" dirty="0" err="1"/>
              <a:t>der</a:t>
            </a:r>
            <a:r>
              <a:rPr lang="sv-SE" i="1" dirty="0"/>
              <a:t> </a:t>
            </a:r>
            <a:r>
              <a:rPr lang="sv-SE" i="1" dirty="0" err="1"/>
              <a:t>Study</a:t>
            </a:r>
            <a:r>
              <a:rPr lang="sv-SE" i="1" dirty="0"/>
              <a:t> </a:t>
            </a:r>
            <a:r>
              <a:rPr lang="sv-SE" i="1" dirty="0" err="1"/>
              <a:t>of</a:t>
            </a:r>
            <a:r>
              <a:rPr lang="sv-SE" i="1" dirty="0"/>
              <a:t> Health in </a:t>
            </a:r>
            <a:r>
              <a:rPr lang="sv-SE" i="1" dirty="0" err="1"/>
              <a:t>Pomerania</a:t>
            </a:r>
            <a:r>
              <a:rPr lang="sv-SE" i="1" dirty="0"/>
              <a:t> (SHIP). </a:t>
            </a:r>
            <a:r>
              <a:rPr lang="sv-SE" dirty="0" err="1"/>
              <a:t>Pneumologie</a:t>
            </a:r>
            <a:r>
              <a:rPr lang="sv-SE" dirty="0"/>
              <a:t>, 2013. 67(1): p.58-63</a:t>
            </a:r>
          </a:p>
          <a:p>
            <a:pPr lvl="0"/>
            <a:r>
              <a:rPr lang="sv-SE" dirty="0" err="1"/>
              <a:t>Sun</a:t>
            </a:r>
            <a:r>
              <a:rPr lang="sv-SE" dirty="0"/>
              <a:t>, X-G et al, </a:t>
            </a:r>
            <a:r>
              <a:rPr lang="sv-SE" i="1" dirty="0" err="1"/>
              <a:t>Ventilatory</a:t>
            </a:r>
            <a:r>
              <a:rPr lang="sv-SE" i="1" dirty="0"/>
              <a:t> </a:t>
            </a:r>
            <a:r>
              <a:rPr lang="sv-SE" i="1" dirty="0" err="1"/>
              <a:t>Efficiency</a:t>
            </a:r>
            <a:r>
              <a:rPr lang="sv-SE" i="1" dirty="0"/>
              <a:t> </a:t>
            </a:r>
            <a:r>
              <a:rPr lang="sv-SE" i="1" dirty="0" err="1"/>
              <a:t>during</a:t>
            </a:r>
            <a:r>
              <a:rPr lang="sv-SE" i="1" dirty="0"/>
              <a:t> </a:t>
            </a:r>
            <a:r>
              <a:rPr lang="sv-SE" i="1" dirty="0" err="1"/>
              <a:t>Exercise</a:t>
            </a:r>
            <a:r>
              <a:rPr lang="sv-SE" i="1" dirty="0"/>
              <a:t> in </a:t>
            </a:r>
            <a:r>
              <a:rPr lang="sv-SE" i="1" dirty="0" err="1"/>
              <a:t>Healthy</a:t>
            </a:r>
            <a:r>
              <a:rPr lang="sv-SE" i="1" dirty="0"/>
              <a:t> </a:t>
            </a:r>
            <a:r>
              <a:rPr lang="sv-SE" i="1" dirty="0" err="1"/>
              <a:t>Subjects</a:t>
            </a:r>
            <a:r>
              <a:rPr lang="sv-SE" i="1" dirty="0"/>
              <a:t>.</a:t>
            </a:r>
            <a:r>
              <a:rPr lang="sv-SE" dirty="0"/>
              <a:t> </a:t>
            </a:r>
            <a:r>
              <a:rPr lang="sv-SE" dirty="0" err="1"/>
              <a:t>Am</a:t>
            </a:r>
            <a:r>
              <a:rPr lang="sv-SE" dirty="0"/>
              <a:t> J </a:t>
            </a:r>
            <a:r>
              <a:rPr lang="sv-SE" dirty="0" err="1"/>
              <a:t>Respir</a:t>
            </a:r>
            <a:r>
              <a:rPr lang="sv-SE" dirty="0"/>
              <a:t> </a:t>
            </a:r>
            <a:r>
              <a:rPr lang="sv-SE" dirty="0" err="1"/>
              <a:t>Crit</a:t>
            </a:r>
            <a:r>
              <a:rPr lang="sv-SE" dirty="0"/>
              <a:t> Care Med. 2002 Dec 1;166(11):1443-8</a:t>
            </a:r>
          </a:p>
          <a:p>
            <a:pPr lvl="0"/>
            <a:r>
              <a:rPr lang="sv-SE" dirty="0" err="1"/>
              <a:t>Wasserman</a:t>
            </a:r>
            <a:r>
              <a:rPr lang="sv-SE" dirty="0"/>
              <a:t>, K, </a:t>
            </a:r>
            <a:r>
              <a:rPr lang="sv-SE" i="1" dirty="0" err="1"/>
              <a:t>Principles</a:t>
            </a:r>
            <a:r>
              <a:rPr lang="sv-SE" i="1" dirty="0"/>
              <a:t> </a:t>
            </a:r>
            <a:r>
              <a:rPr lang="sv-SE" i="1" dirty="0" err="1"/>
              <a:t>of</a:t>
            </a:r>
            <a:r>
              <a:rPr lang="sv-SE" i="1" dirty="0"/>
              <a:t> </a:t>
            </a:r>
            <a:r>
              <a:rPr lang="sv-SE" i="1" dirty="0" err="1"/>
              <a:t>Exercise</a:t>
            </a:r>
            <a:r>
              <a:rPr lang="sv-SE" i="1" dirty="0"/>
              <a:t> </a:t>
            </a:r>
            <a:r>
              <a:rPr lang="sv-SE" i="1" dirty="0" err="1"/>
              <a:t>Testing</a:t>
            </a:r>
            <a:r>
              <a:rPr lang="sv-SE" i="1" dirty="0"/>
              <a:t> and Interpretation. </a:t>
            </a:r>
            <a:r>
              <a:rPr lang="sv-SE" dirty="0"/>
              <a:t>K </a:t>
            </a:r>
            <a:r>
              <a:rPr lang="sv-SE" dirty="0" err="1"/>
              <a:t>Wasserman</a:t>
            </a:r>
            <a:r>
              <a:rPr lang="sv-SE" dirty="0"/>
              <a:t> et al, 2012 </a:t>
            </a:r>
            <a:r>
              <a:rPr lang="sv-SE" dirty="0" err="1"/>
              <a:t>Lippincott</a:t>
            </a:r>
            <a:r>
              <a:rPr lang="sv-SE" dirty="0"/>
              <a:t> Williams and Wilkins, ISBN 9781609138998</a:t>
            </a:r>
          </a:p>
          <a:p>
            <a:endParaRPr lang="sv-SE" dirty="0"/>
          </a:p>
        </p:txBody>
      </p:sp>
    </p:spTree>
    <p:extLst>
      <p:ext uri="{BB962C8B-B14F-4D97-AF65-F5344CB8AC3E}">
        <p14:creationId xmlns:p14="http://schemas.microsoft.com/office/powerpoint/2010/main" val="2983250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5B967E-C428-4928-9E64-6827F31F4383}"/>
              </a:ext>
            </a:extLst>
          </p:cNvPr>
          <p:cNvSpPr>
            <a:spLocks noGrp="1"/>
          </p:cNvSpPr>
          <p:nvPr>
            <p:ph type="title"/>
          </p:nvPr>
        </p:nvSpPr>
        <p:spPr/>
        <p:txBody>
          <a:bodyPr/>
          <a:lstStyle/>
          <a:p>
            <a:pPr algn="ctr"/>
            <a:r>
              <a:rPr lang="sv-SE" dirty="0"/>
              <a:t>Appendix</a:t>
            </a:r>
          </a:p>
        </p:txBody>
      </p:sp>
      <p:sp>
        <p:nvSpPr>
          <p:cNvPr id="3" name="Platshållare för innehåll 2">
            <a:extLst>
              <a:ext uri="{FF2B5EF4-FFF2-40B4-BE49-F238E27FC236}">
                <a16:creationId xmlns:a16="http://schemas.microsoft.com/office/drawing/2014/main" id="{B8C32E51-2515-41DE-BA0E-B48DEE83EAE3}"/>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892649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333C00-CF68-44DC-B543-556E41E1D6D0}"/>
              </a:ext>
            </a:extLst>
          </p:cNvPr>
          <p:cNvSpPr>
            <a:spLocks noGrp="1"/>
          </p:cNvSpPr>
          <p:nvPr>
            <p:ph type="title"/>
          </p:nvPr>
        </p:nvSpPr>
        <p:spPr>
          <a:xfrm>
            <a:off x="838200" y="365125"/>
            <a:ext cx="3857625" cy="1501775"/>
          </a:xfrm>
        </p:spPr>
        <p:txBody>
          <a:bodyPr>
            <a:normAutofit/>
          </a:bodyPr>
          <a:lstStyle/>
          <a:p>
            <a:r>
              <a:rPr lang="sv-SE" sz="2400" u="sng" dirty="0">
                <a:latin typeface="+mn-lt"/>
              </a:rPr>
              <a:t>Bilaga 1.</a:t>
            </a:r>
            <a:br>
              <a:rPr lang="sv-SE" sz="2400" dirty="0">
                <a:latin typeface="+mn-lt"/>
              </a:rPr>
            </a:br>
            <a:br>
              <a:rPr lang="sv-SE" sz="2400" dirty="0">
                <a:latin typeface="+mn-lt"/>
              </a:rPr>
            </a:br>
            <a:r>
              <a:rPr lang="sv-SE" sz="2400" dirty="0" err="1">
                <a:latin typeface="+mn-lt"/>
              </a:rPr>
              <a:t>Sun</a:t>
            </a:r>
            <a:r>
              <a:rPr lang="sv-SE" sz="2400" dirty="0">
                <a:latin typeface="+mn-lt"/>
              </a:rPr>
              <a:t> 2002</a:t>
            </a:r>
          </a:p>
        </p:txBody>
      </p:sp>
      <p:pic>
        <p:nvPicPr>
          <p:cNvPr id="4" name="Platshållare för innehåll 3">
            <a:extLst>
              <a:ext uri="{FF2B5EF4-FFF2-40B4-BE49-F238E27FC236}">
                <a16:creationId xmlns:a16="http://schemas.microsoft.com/office/drawing/2014/main" id="{F23C982F-6292-4666-9FD6-6C1A0CE1350C}"/>
              </a:ext>
            </a:extLst>
          </p:cNvPr>
          <p:cNvPicPr>
            <a:picLocks noGrp="1"/>
          </p:cNvPicPr>
          <p:nvPr>
            <p:ph idx="1"/>
          </p:nvPr>
        </p:nvPicPr>
        <p:blipFill>
          <a:blip r:embed="rId2"/>
          <a:stretch>
            <a:fillRect/>
          </a:stretch>
        </p:blipFill>
        <p:spPr>
          <a:xfrm>
            <a:off x="5353050" y="92074"/>
            <a:ext cx="6759553" cy="6765925"/>
          </a:xfrm>
          <a:prstGeom prst="rect">
            <a:avLst/>
          </a:prstGeom>
        </p:spPr>
      </p:pic>
    </p:spTree>
    <p:extLst>
      <p:ext uri="{BB962C8B-B14F-4D97-AF65-F5344CB8AC3E}">
        <p14:creationId xmlns:p14="http://schemas.microsoft.com/office/powerpoint/2010/main" val="397949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333C00-CF68-44DC-B543-556E41E1D6D0}"/>
              </a:ext>
            </a:extLst>
          </p:cNvPr>
          <p:cNvSpPr>
            <a:spLocks noGrp="1"/>
          </p:cNvSpPr>
          <p:nvPr>
            <p:ph type="title"/>
          </p:nvPr>
        </p:nvSpPr>
        <p:spPr>
          <a:xfrm>
            <a:off x="352426" y="365125"/>
            <a:ext cx="3733800" cy="3063875"/>
          </a:xfrm>
        </p:spPr>
        <p:txBody>
          <a:bodyPr>
            <a:normAutofit fontScale="90000"/>
          </a:bodyPr>
          <a:lstStyle/>
          <a:p>
            <a:br>
              <a:rPr lang="sv-SE" sz="2400" dirty="0">
                <a:latin typeface="+mn-lt"/>
              </a:rPr>
            </a:br>
            <a:br>
              <a:rPr lang="sv-SE" sz="2400" dirty="0">
                <a:latin typeface="+mn-lt"/>
              </a:rPr>
            </a:br>
            <a:br>
              <a:rPr lang="sv-SE" sz="2400" dirty="0">
                <a:latin typeface="+mn-lt"/>
              </a:rPr>
            </a:br>
            <a:br>
              <a:rPr lang="sv-SE" sz="2400" dirty="0">
                <a:latin typeface="+mn-lt"/>
              </a:rPr>
            </a:br>
            <a:r>
              <a:rPr lang="sv-SE" sz="2400" u="sng" dirty="0">
                <a:latin typeface="+mn-lt"/>
              </a:rPr>
              <a:t>Bilaga 2.</a:t>
            </a:r>
            <a:br>
              <a:rPr lang="sv-SE" sz="2400" dirty="0">
                <a:latin typeface="+mn-lt"/>
              </a:rPr>
            </a:br>
            <a:br>
              <a:rPr lang="sv-SE" sz="2400" dirty="0">
                <a:latin typeface="+mn-lt"/>
              </a:rPr>
            </a:br>
            <a:r>
              <a:rPr lang="sv-SE" sz="2400" dirty="0">
                <a:latin typeface="+mn-lt"/>
              </a:rPr>
              <a:t>Gläser 2010</a:t>
            </a:r>
            <a:br>
              <a:rPr lang="sv-SE" sz="2400" dirty="0">
                <a:latin typeface="+mn-lt"/>
              </a:rPr>
            </a:br>
            <a:br>
              <a:rPr lang="sv-SE" sz="2400" dirty="0">
                <a:latin typeface="+mn-lt"/>
              </a:rPr>
            </a:br>
            <a:r>
              <a:rPr lang="sv-SE" sz="2400" dirty="0">
                <a:latin typeface="+mn-lt"/>
              </a:rPr>
              <a:t>Studiepopulation (table 1)</a:t>
            </a:r>
            <a:br>
              <a:rPr lang="sv-SE" sz="2400" dirty="0">
                <a:latin typeface="+mn-lt"/>
              </a:rPr>
            </a:br>
            <a:br>
              <a:rPr lang="sv-SE" sz="2400" dirty="0">
                <a:latin typeface="+mn-lt"/>
              </a:rPr>
            </a:br>
            <a:r>
              <a:rPr lang="sv-SE" sz="2400" dirty="0">
                <a:latin typeface="+mn-lt"/>
              </a:rPr>
              <a:t>Referensekvationer för normalvärden (table 2)</a:t>
            </a:r>
            <a:br>
              <a:rPr lang="sv-SE" sz="2400" dirty="0">
                <a:latin typeface="+mn-lt"/>
              </a:rPr>
            </a:br>
            <a:br>
              <a:rPr lang="sv-SE" sz="2400" dirty="0">
                <a:latin typeface="+mn-lt"/>
              </a:rPr>
            </a:br>
            <a:r>
              <a:rPr lang="sv-SE" sz="2400" dirty="0">
                <a:latin typeface="+mn-lt"/>
              </a:rPr>
              <a:t>…samt LLN </a:t>
            </a:r>
            <a:r>
              <a:rPr lang="sv-SE" sz="2400" dirty="0" err="1">
                <a:latin typeface="+mn-lt"/>
              </a:rPr>
              <a:t>resp</a:t>
            </a:r>
            <a:r>
              <a:rPr lang="sv-SE" sz="2400" dirty="0">
                <a:latin typeface="+mn-lt"/>
              </a:rPr>
              <a:t> ULN 5/10 </a:t>
            </a:r>
            <a:r>
              <a:rPr lang="sv-SE" sz="2400" dirty="0" err="1">
                <a:latin typeface="+mn-lt"/>
              </a:rPr>
              <a:t>resp</a:t>
            </a:r>
            <a:r>
              <a:rPr lang="sv-SE" sz="2400" dirty="0">
                <a:latin typeface="+mn-lt"/>
              </a:rPr>
              <a:t> 90/95 percentiler (table 7)</a:t>
            </a:r>
            <a:br>
              <a:rPr lang="sv-SE" sz="2400" dirty="0">
                <a:latin typeface="+mn-lt"/>
              </a:rPr>
            </a:br>
            <a:br>
              <a:rPr lang="sv-SE" sz="2400" dirty="0">
                <a:latin typeface="+mn-lt"/>
              </a:rPr>
            </a:br>
            <a:br>
              <a:rPr lang="sv-SE" sz="2400" dirty="0">
                <a:latin typeface="+mn-lt"/>
              </a:rPr>
            </a:br>
            <a:br>
              <a:rPr lang="sv-SE" sz="2400" dirty="0">
                <a:latin typeface="+mn-lt"/>
              </a:rPr>
            </a:br>
            <a:endParaRPr lang="sv-SE" sz="2400" dirty="0">
              <a:latin typeface="+mn-lt"/>
            </a:endParaRPr>
          </a:p>
        </p:txBody>
      </p:sp>
      <p:pic>
        <p:nvPicPr>
          <p:cNvPr id="6" name="Bildobjekt 5">
            <a:extLst>
              <a:ext uri="{FF2B5EF4-FFF2-40B4-BE49-F238E27FC236}">
                <a16:creationId xmlns:a16="http://schemas.microsoft.com/office/drawing/2014/main" id="{23DE028C-5ABB-4B06-8776-931326E61710}"/>
              </a:ext>
            </a:extLst>
          </p:cNvPr>
          <p:cNvPicPr/>
          <p:nvPr/>
        </p:nvPicPr>
        <p:blipFill>
          <a:blip r:embed="rId2"/>
          <a:stretch>
            <a:fillRect/>
          </a:stretch>
        </p:blipFill>
        <p:spPr>
          <a:xfrm>
            <a:off x="4591050" y="-1"/>
            <a:ext cx="7600950" cy="3362325"/>
          </a:xfrm>
          <a:prstGeom prst="rect">
            <a:avLst/>
          </a:prstGeom>
        </p:spPr>
      </p:pic>
      <p:pic>
        <p:nvPicPr>
          <p:cNvPr id="7" name="Platshållare för innehåll 6">
            <a:extLst>
              <a:ext uri="{FF2B5EF4-FFF2-40B4-BE49-F238E27FC236}">
                <a16:creationId xmlns:a16="http://schemas.microsoft.com/office/drawing/2014/main" id="{AFB34999-F1F1-45C9-B54A-41EBA720F570}"/>
              </a:ext>
            </a:extLst>
          </p:cNvPr>
          <p:cNvPicPr>
            <a:picLocks noGrp="1"/>
          </p:cNvPicPr>
          <p:nvPr>
            <p:ph idx="1"/>
          </p:nvPr>
        </p:nvPicPr>
        <p:blipFill>
          <a:blip r:embed="rId3"/>
          <a:stretch>
            <a:fillRect/>
          </a:stretch>
        </p:blipFill>
        <p:spPr>
          <a:xfrm>
            <a:off x="4591050" y="3429000"/>
            <a:ext cx="7677810" cy="3429000"/>
          </a:xfrm>
          <a:prstGeom prst="rect">
            <a:avLst/>
          </a:prstGeom>
        </p:spPr>
      </p:pic>
      <p:sp>
        <p:nvSpPr>
          <p:cNvPr id="3" name="Rektangel 2">
            <a:extLst>
              <a:ext uri="{FF2B5EF4-FFF2-40B4-BE49-F238E27FC236}">
                <a16:creationId xmlns:a16="http://schemas.microsoft.com/office/drawing/2014/main" id="{B51C7CE5-611D-4F5D-B99E-3E4DBE9D9BC6}"/>
              </a:ext>
            </a:extLst>
          </p:cNvPr>
          <p:cNvSpPr/>
          <p:nvPr/>
        </p:nvSpPr>
        <p:spPr>
          <a:xfrm>
            <a:off x="4591050" y="5614737"/>
            <a:ext cx="7151771" cy="320842"/>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85388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83E062-AAFD-487C-8A3A-AB32AE00E2CB}"/>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2377A1E7-7726-4D5C-B82E-FDF1D153E44C}"/>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FCE561DB-6AB3-469B-A828-C72E66D2E0EF}"/>
              </a:ext>
            </a:extLst>
          </p:cNvPr>
          <p:cNvPicPr>
            <a:picLocks noChangeAspect="1"/>
          </p:cNvPicPr>
          <p:nvPr/>
        </p:nvPicPr>
        <p:blipFill>
          <a:blip r:embed="rId2"/>
          <a:stretch>
            <a:fillRect/>
          </a:stretch>
        </p:blipFill>
        <p:spPr>
          <a:xfrm>
            <a:off x="856129" y="0"/>
            <a:ext cx="10479741" cy="6858000"/>
          </a:xfrm>
          <a:prstGeom prst="rect">
            <a:avLst/>
          </a:prstGeom>
        </p:spPr>
      </p:pic>
      <p:sp>
        <p:nvSpPr>
          <p:cNvPr id="5" name="Rektangel 4">
            <a:extLst>
              <a:ext uri="{FF2B5EF4-FFF2-40B4-BE49-F238E27FC236}">
                <a16:creationId xmlns:a16="http://schemas.microsoft.com/office/drawing/2014/main" id="{0693F056-0D50-4D65-B6BE-B1D7D2065CF8}"/>
              </a:ext>
            </a:extLst>
          </p:cNvPr>
          <p:cNvSpPr/>
          <p:nvPr/>
        </p:nvSpPr>
        <p:spPr>
          <a:xfrm>
            <a:off x="3752851" y="5738562"/>
            <a:ext cx="5924550" cy="195513"/>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D2E8C6F0-B565-43AB-86D5-67485EAA2DDE}"/>
              </a:ext>
            </a:extLst>
          </p:cNvPr>
          <p:cNvSpPr/>
          <p:nvPr/>
        </p:nvSpPr>
        <p:spPr>
          <a:xfrm>
            <a:off x="3752851" y="3119187"/>
            <a:ext cx="5553074" cy="195513"/>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2547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333C00-CF68-44DC-B543-556E41E1D6D0}"/>
              </a:ext>
            </a:extLst>
          </p:cNvPr>
          <p:cNvSpPr>
            <a:spLocks noGrp="1"/>
          </p:cNvSpPr>
          <p:nvPr>
            <p:ph type="title"/>
          </p:nvPr>
        </p:nvSpPr>
        <p:spPr>
          <a:xfrm>
            <a:off x="838200" y="365125"/>
            <a:ext cx="3857625" cy="2492375"/>
          </a:xfrm>
        </p:spPr>
        <p:txBody>
          <a:bodyPr>
            <a:normAutofit/>
          </a:bodyPr>
          <a:lstStyle/>
          <a:p>
            <a:r>
              <a:rPr lang="sv-SE" sz="2400" u="sng" dirty="0">
                <a:latin typeface="+mn-lt"/>
              </a:rPr>
              <a:t>Bilaga 3.</a:t>
            </a:r>
            <a:br>
              <a:rPr lang="sv-SE" sz="2400" dirty="0">
                <a:latin typeface="+mn-lt"/>
              </a:rPr>
            </a:br>
            <a:br>
              <a:rPr lang="sv-SE" sz="2400" dirty="0">
                <a:latin typeface="+mn-lt"/>
              </a:rPr>
            </a:br>
            <a:r>
              <a:rPr lang="sv-SE" sz="2400" dirty="0">
                <a:latin typeface="+mn-lt"/>
              </a:rPr>
              <a:t>Gläser 2013</a:t>
            </a:r>
            <a:br>
              <a:rPr lang="sv-SE" sz="2400" dirty="0">
                <a:latin typeface="+mn-lt"/>
              </a:rPr>
            </a:br>
            <a:br>
              <a:rPr lang="sv-SE" sz="2400" dirty="0">
                <a:latin typeface="+mn-lt"/>
              </a:rPr>
            </a:br>
            <a:r>
              <a:rPr lang="sv-SE" sz="2400" dirty="0">
                <a:latin typeface="+mn-lt"/>
              </a:rPr>
              <a:t>Studiepopulation</a:t>
            </a:r>
            <a:br>
              <a:rPr lang="sv-SE" sz="2400" dirty="0">
                <a:latin typeface="+mn-lt"/>
              </a:rPr>
            </a:br>
            <a:r>
              <a:rPr lang="sv-SE" sz="2400" dirty="0">
                <a:latin typeface="+mn-lt"/>
              </a:rPr>
              <a:t>och</a:t>
            </a:r>
            <a:br>
              <a:rPr lang="sv-SE" sz="2400" dirty="0">
                <a:latin typeface="+mn-lt"/>
              </a:rPr>
            </a:br>
            <a:r>
              <a:rPr lang="sv-SE" sz="2400" dirty="0">
                <a:latin typeface="+mn-lt"/>
              </a:rPr>
              <a:t>Referenspopulation</a:t>
            </a:r>
          </a:p>
        </p:txBody>
      </p:sp>
      <p:pic>
        <p:nvPicPr>
          <p:cNvPr id="6" name="Bildobjekt 5">
            <a:extLst>
              <a:ext uri="{FF2B5EF4-FFF2-40B4-BE49-F238E27FC236}">
                <a16:creationId xmlns:a16="http://schemas.microsoft.com/office/drawing/2014/main" id="{7EEC558E-7DB6-4DF4-BFD2-1F02BF001F86}"/>
              </a:ext>
            </a:extLst>
          </p:cNvPr>
          <p:cNvPicPr/>
          <p:nvPr/>
        </p:nvPicPr>
        <p:blipFill>
          <a:blip r:embed="rId2"/>
          <a:stretch>
            <a:fillRect/>
          </a:stretch>
        </p:blipFill>
        <p:spPr>
          <a:xfrm>
            <a:off x="4924425" y="3429000"/>
            <a:ext cx="7033260" cy="1903095"/>
          </a:xfrm>
          <a:prstGeom prst="rect">
            <a:avLst/>
          </a:prstGeom>
        </p:spPr>
      </p:pic>
      <p:pic>
        <p:nvPicPr>
          <p:cNvPr id="7" name="Bildobjekt 6">
            <a:extLst>
              <a:ext uri="{FF2B5EF4-FFF2-40B4-BE49-F238E27FC236}">
                <a16:creationId xmlns:a16="http://schemas.microsoft.com/office/drawing/2014/main" id="{B2808B8E-8C3B-411E-A195-3E38BB6F3C92}"/>
              </a:ext>
            </a:extLst>
          </p:cNvPr>
          <p:cNvPicPr/>
          <p:nvPr/>
        </p:nvPicPr>
        <p:blipFill>
          <a:blip r:embed="rId3"/>
          <a:stretch>
            <a:fillRect/>
          </a:stretch>
        </p:blipFill>
        <p:spPr>
          <a:xfrm>
            <a:off x="4924425" y="365125"/>
            <a:ext cx="6932295" cy="1763395"/>
          </a:xfrm>
          <a:prstGeom prst="rect">
            <a:avLst/>
          </a:prstGeom>
        </p:spPr>
      </p:pic>
    </p:spTree>
    <p:extLst>
      <p:ext uri="{BB962C8B-B14F-4D97-AF65-F5344CB8AC3E}">
        <p14:creationId xmlns:p14="http://schemas.microsoft.com/office/powerpoint/2010/main" val="347268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8F03524-AE93-4DF8-BBB9-83E54099B379}"/>
              </a:ext>
            </a:extLst>
          </p:cNvPr>
          <p:cNvSpPr>
            <a:spLocks noGrp="1"/>
          </p:cNvSpPr>
          <p:nvPr>
            <p:ph idx="1"/>
          </p:nvPr>
        </p:nvSpPr>
        <p:spPr>
          <a:xfrm>
            <a:off x="838200" y="497305"/>
            <a:ext cx="10515600" cy="5679658"/>
          </a:xfrm>
        </p:spPr>
        <p:txBody>
          <a:bodyPr>
            <a:normAutofit fontScale="92500" lnSpcReduction="10000"/>
          </a:bodyPr>
          <a:lstStyle/>
          <a:p>
            <a:r>
              <a:rPr lang="sv-SE" sz="2400" dirty="0"/>
              <a:t>V’E/V’CO</a:t>
            </a:r>
            <a:r>
              <a:rPr lang="sv-SE" sz="2400" baseline="-25000" dirty="0"/>
              <a:t>2</a:t>
            </a:r>
            <a:r>
              <a:rPr lang="sv-SE" sz="2400" dirty="0"/>
              <a:t>-slope, även benämnd ”</a:t>
            </a:r>
            <a:r>
              <a:rPr lang="sv-SE" sz="2400" dirty="0" err="1"/>
              <a:t>ventilatorisk</a:t>
            </a:r>
            <a:r>
              <a:rPr lang="sv-SE" sz="2400" dirty="0"/>
              <a:t> effektivitet”, är en parameter som fås fram genom att mäta lutningen av ventilationen (L/min) under arbete som funktion av koldioxidutvädringen i utandningsluften (L/min). </a:t>
            </a:r>
          </a:p>
          <a:p>
            <a:r>
              <a:rPr lang="sv-SE" sz="2400" dirty="0"/>
              <a:t>Fördelen med denna parameter är att den till skillnad mot </a:t>
            </a:r>
            <a:r>
              <a:rPr lang="sv-SE" sz="2400" dirty="0" err="1"/>
              <a:t>peak</a:t>
            </a:r>
            <a:r>
              <a:rPr lang="sv-SE" sz="2400" dirty="0"/>
              <a:t> V’O</a:t>
            </a:r>
            <a:r>
              <a:rPr lang="sv-SE" sz="2400" baseline="-25000" dirty="0"/>
              <a:t>2</a:t>
            </a:r>
            <a:r>
              <a:rPr lang="sv-SE" sz="2400" dirty="0"/>
              <a:t> inte fordrar ett maximalt test utan kan skattas redan före anaerob tröskel. Den bär viktig prognostisk information och används flitigt inom prognosbedömning och riskstratifiering inom en rad sjukdomstillstånd såsom hjärtsvikt, </a:t>
            </a:r>
            <a:r>
              <a:rPr lang="sv-SE" sz="2400" dirty="0" err="1"/>
              <a:t>pulmonell</a:t>
            </a:r>
            <a:r>
              <a:rPr lang="sv-SE" sz="2400" dirty="0"/>
              <a:t> hypertension, cystisk fibros etc. </a:t>
            </a:r>
          </a:p>
          <a:p>
            <a:r>
              <a:rPr lang="sv-SE" sz="2400" dirty="0"/>
              <a:t>Vid prognosbedömning inom olika sjukdomstillstånd finns definierade resultatintervall för denna parameter, utifrån vilka sjukdomens allvarlighetsgrad kan bedömas. Intervallen är oberoende av kön, ålder, kroppsvikt osv och bär därför en specifik prognostisk tyngd beroende på sjukdomstillstånd. </a:t>
            </a:r>
          </a:p>
          <a:p>
            <a:r>
              <a:rPr lang="sv-SE" sz="2400" dirty="0"/>
              <a:t>Vid tolkning av test av förmodat friska individer eftersträvas snarare ett normalmaterial, som just tar hänsyn till tidigare nämnda </a:t>
            </a:r>
            <a:r>
              <a:rPr lang="sv-SE" sz="2400" dirty="0" err="1"/>
              <a:t>antropometriska</a:t>
            </a:r>
            <a:r>
              <a:rPr lang="sv-SE" sz="2400" dirty="0"/>
              <a:t> variabler. </a:t>
            </a:r>
          </a:p>
          <a:p>
            <a:r>
              <a:rPr lang="sv-SE" sz="2400" dirty="0" err="1"/>
              <a:t>Slopen</a:t>
            </a:r>
            <a:r>
              <a:rPr lang="sv-SE" sz="2400" dirty="0"/>
              <a:t> antar sällan en diagnostisk position i bedömningen av resultatet, utan är en sensitiv, ospecifik parameter för olika sjukdomstillstånd. Man kan således använda ett normalt utfall som en oberoende variabel för att </a:t>
            </a:r>
            <a:r>
              <a:rPr lang="sv-SE" sz="2400" i="1" dirty="0"/>
              <a:t>utesluta</a:t>
            </a:r>
            <a:r>
              <a:rPr lang="sv-SE" sz="2400" dirty="0"/>
              <a:t> relevant </a:t>
            </a:r>
            <a:r>
              <a:rPr lang="sv-SE" sz="2400" dirty="0" err="1"/>
              <a:t>kardiopulmonell</a:t>
            </a:r>
            <a:r>
              <a:rPr lang="sv-SE" sz="2400" dirty="0"/>
              <a:t> patologi givet att övriga parametrar är normala.</a:t>
            </a:r>
          </a:p>
        </p:txBody>
      </p:sp>
    </p:spTree>
    <p:extLst>
      <p:ext uri="{BB962C8B-B14F-4D97-AF65-F5344CB8AC3E}">
        <p14:creationId xmlns:p14="http://schemas.microsoft.com/office/powerpoint/2010/main" val="313905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DD4FBD-6085-430C-9323-FF6F84A7073A}"/>
              </a:ext>
            </a:extLst>
          </p:cNvPr>
          <p:cNvSpPr>
            <a:spLocks noGrp="1"/>
          </p:cNvSpPr>
          <p:nvPr>
            <p:ph type="title"/>
          </p:nvPr>
        </p:nvSpPr>
        <p:spPr>
          <a:xfrm>
            <a:off x="1163052" y="365125"/>
            <a:ext cx="10190747" cy="1325563"/>
          </a:xfrm>
        </p:spPr>
        <p:txBody>
          <a:bodyPr/>
          <a:lstStyle/>
          <a:p>
            <a:pPr algn="ctr"/>
            <a:r>
              <a:rPr lang="sv-SE" dirty="0"/>
              <a:t>Arbetsgruppen</a:t>
            </a:r>
          </a:p>
        </p:txBody>
      </p:sp>
      <p:sp>
        <p:nvSpPr>
          <p:cNvPr id="3" name="Platshållare för innehåll 2">
            <a:extLst>
              <a:ext uri="{FF2B5EF4-FFF2-40B4-BE49-F238E27FC236}">
                <a16:creationId xmlns:a16="http://schemas.microsoft.com/office/drawing/2014/main" id="{5BF7F99F-A2FD-45F8-B469-48BBA322D159}"/>
              </a:ext>
            </a:extLst>
          </p:cNvPr>
          <p:cNvSpPr>
            <a:spLocks noGrp="1"/>
          </p:cNvSpPr>
          <p:nvPr>
            <p:ph idx="1"/>
          </p:nvPr>
        </p:nvSpPr>
        <p:spPr/>
        <p:txBody>
          <a:bodyPr>
            <a:normAutofit/>
          </a:bodyPr>
          <a:lstStyle/>
          <a:p>
            <a:pPr marL="0" indent="0">
              <a:buNone/>
            </a:pPr>
            <a:r>
              <a:rPr lang="sv-SE" sz="2200" dirty="0"/>
              <a:t>Peer Blom			Överläkare, Klinisk Fysiologi Umeå</a:t>
            </a:r>
          </a:p>
          <a:p>
            <a:pPr marL="0" indent="0">
              <a:buNone/>
            </a:pPr>
            <a:r>
              <a:rPr lang="sv-SE" sz="2200" dirty="0"/>
              <a:t>Kristofer Hedman		ST-läkare, PhD, Klinisk Fysiologi Linköping</a:t>
            </a:r>
          </a:p>
          <a:p>
            <a:pPr marL="0" indent="0">
              <a:buNone/>
            </a:pPr>
            <a:r>
              <a:rPr lang="sv-SE" sz="2200" dirty="0"/>
              <a:t>Andrei </a:t>
            </a:r>
            <a:r>
              <a:rPr lang="sv-SE" sz="2200" dirty="0" err="1"/>
              <a:t>Malinovschi</a:t>
            </a:r>
            <a:r>
              <a:rPr lang="sv-SE" sz="2200" dirty="0"/>
              <a:t>		Överläkare, </a:t>
            </a:r>
            <a:r>
              <a:rPr lang="sv-SE" sz="2200" dirty="0" err="1"/>
              <a:t>Prof</a:t>
            </a:r>
            <a:r>
              <a:rPr lang="sv-SE" sz="2200" dirty="0"/>
              <a:t>, Klinisk Fysiologi Uppsala</a:t>
            </a:r>
          </a:p>
          <a:p>
            <a:pPr marL="0" indent="0">
              <a:buNone/>
            </a:pPr>
            <a:r>
              <a:rPr lang="sv-SE" sz="2200" dirty="0"/>
              <a:t>Henrik Mosén			Överläkare, PhD, Klinisk Fysiologi Lund</a:t>
            </a:r>
          </a:p>
          <a:p>
            <a:pPr marL="0" indent="0">
              <a:buNone/>
            </a:pPr>
            <a:r>
              <a:rPr lang="sv-SE" sz="2200" dirty="0"/>
              <a:t>Per Nivedahl			Överläkare, Klinisk Fysiologi och Kardiologi Göteborg</a:t>
            </a:r>
          </a:p>
          <a:p>
            <a:pPr marL="0" indent="0">
              <a:buNone/>
            </a:pPr>
            <a:r>
              <a:rPr lang="sv-SE" sz="2200" dirty="0"/>
              <a:t>				(sammankallande)</a:t>
            </a:r>
          </a:p>
          <a:p>
            <a:pPr marL="0" indent="0">
              <a:buNone/>
            </a:pPr>
            <a:endParaRPr lang="sv-SE" sz="2200" dirty="0"/>
          </a:p>
        </p:txBody>
      </p:sp>
    </p:spTree>
    <p:extLst>
      <p:ext uri="{BB962C8B-B14F-4D97-AF65-F5344CB8AC3E}">
        <p14:creationId xmlns:p14="http://schemas.microsoft.com/office/powerpoint/2010/main" val="97984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18F5ED-36D1-4D4C-8641-50955FABB352}"/>
              </a:ext>
            </a:extLst>
          </p:cNvPr>
          <p:cNvSpPr>
            <a:spLocks noGrp="1"/>
          </p:cNvSpPr>
          <p:nvPr>
            <p:ph type="title"/>
          </p:nvPr>
        </p:nvSpPr>
        <p:spPr/>
        <p:txBody>
          <a:bodyPr/>
          <a:lstStyle/>
          <a:p>
            <a:pPr algn="ctr"/>
            <a:r>
              <a:rPr lang="sv-SE" dirty="0"/>
              <a:t>Metod</a:t>
            </a:r>
          </a:p>
        </p:txBody>
      </p:sp>
      <p:sp>
        <p:nvSpPr>
          <p:cNvPr id="3" name="Platshållare för innehåll 2">
            <a:extLst>
              <a:ext uri="{FF2B5EF4-FFF2-40B4-BE49-F238E27FC236}">
                <a16:creationId xmlns:a16="http://schemas.microsoft.com/office/drawing/2014/main" id="{A55288C1-2303-4A9B-9EAB-BDBDFA0557F8}"/>
              </a:ext>
            </a:extLst>
          </p:cNvPr>
          <p:cNvSpPr>
            <a:spLocks noGrp="1"/>
          </p:cNvSpPr>
          <p:nvPr>
            <p:ph idx="1"/>
          </p:nvPr>
        </p:nvSpPr>
        <p:spPr/>
        <p:txBody>
          <a:bodyPr/>
          <a:lstStyle/>
          <a:p>
            <a:r>
              <a:rPr lang="sv-SE" dirty="0"/>
              <a:t>Utöver den redan antagna publikationen av Gläser 2010 för normalmaterial för </a:t>
            </a:r>
            <a:r>
              <a:rPr lang="sv-SE" dirty="0" err="1"/>
              <a:t>peak</a:t>
            </a:r>
            <a:r>
              <a:rPr lang="sv-SE" dirty="0"/>
              <a:t> V’O</a:t>
            </a:r>
            <a:r>
              <a:rPr lang="sv-SE" baseline="-25000" dirty="0"/>
              <a:t>2</a:t>
            </a:r>
            <a:r>
              <a:rPr lang="sv-SE" dirty="0"/>
              <a:t> beslöt vi att jämföra två studier som ofta citeras i referensmaterialsammanhang, följande arbeten ingick alltså i vår utvärdering</a:t>
            </a:r>
          </a:p>
        </p:txBody>
      </p:sp>
    </p:spTree>
    <p:extLst>
      <p:ext uri="{BB962C8B-B14F-4D97-AF65-F5344CB8AC3E}">
        <p14:creationId xmlns:p14="http://schemas.microsoft.com/office/powerpoint/2010/main" val="340405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CE2529B-9BA9-4FC0-94F5-36598C0ADE90}"/>
              </a:ext>
            </a:extLst>
          </p:cNvPr>
          <p:cNvSpPr>
            <a:spLocks noGrp="1"/>
          </p:cNvSpPr>
          <p:nvPr>
            <p:ph idx="1"/>
          </p:nvPr>
        </p:nvSpPr>
        <p:spPr>
          <a:xfrm>
            <a:off x="838200" y="425116"/>
            <a:ext cx="10515600" cy="5751847"/>
          </a:xfrm>
        </p:spPr>
        <p:txBody>
          <a:bodyPr>
            <a:normAutofit fontScale="77500" lnSpcReduction="20000"/>
          </a:bodyPr>
          <a:lstStyle/>
          <a:p>
            <a:r>
              <a:rPr lang="en-US" dirty="0" err="1"/>
              <a:t>Gläser</a:t>
            </a:r>
            <a:r>
              <a:rPr lang="en-US" dirty="0"/>
              <a:t> 2010 (SHIP)</a:t>
            </a:r>
            <a:endParaRPr lang="sv-SE" dirty="0"/>
          </a:p>
          <a:p>
            <a:pPr marL="0" indent="0">
              <a:buNone/>
            </a:pPr>
            <a:r>
              <a:rPr lang="en-US" dirty="0"/>
              <a:t>Study of Health In Pomerania. </a:t>
            </a:r>
            <a:r>
              <a:rPr lang="sv-SE" dirty="0"/>
              <a:t>1203 individer (52% kvinnor), varav en dryg fjärdedel rökare, och en något lägre andel överviktiga (BMI &gt;30 kg/m2) testade på ergometercykel med belastningsökning stegvis 16W/min. Åldersintervall 25-85 år. Detta material har också en fördel av att ett större antal individer &gt;65 år ingår i studien. Materialet rekommenderas som normalmaterial för V’O</a:t>
            </a:r>
            <a:r>
              <a:rPr lang="sv-SE" baseline="-25000" dirty="0"/>
              <a:t>2</a:t>
            </a:r>
            <a:r>
              <a:rPr lang="sv-SE" dirty="0"/>
              <a:t> </a:t>
            </a:r>
            <a:r>
              <a:rPr lang="sv-SE" dirty="0" err="1"/>
              <a:t>peak</a:t>
            </a:r>
            <a:r>
              <a:rPr lang="sv-SE" dirty="0"/>
              <a:t> vid </a:t>
            </a:r>
            <a:r>
              <a:rPr lang="sv-SE" dirty="0" err="1"/>
              <a:t>ergospirometri</a:t>
            </a:r>
            <a:r>
              <a:rPr lang="sv-SE" dirty="0"/>
              <a:t> på ergometercykel i Sverige.</a:t>
            </a:r>
          </a:p>
          <a:p>
            <a:pPr marL="0" indent="0">
              <a:buNone/>
            </a:pPr>
            <a:r>
              <a:rPr lang="sv-SE" dirty="0"/>
              <a:t> </a:t>
            </a:r>
          </a:p>
          <a:p>
            <a:r>
              <a:rPr lang="sv-SE" dirty="0"/>
              <a:t>Gläser 2013 (SHIP)</a:t>
            </a:r>
          </a:p>
          <a:p>
            <a:pPr marL="0" indent="0">
              <a:buNone/>
            </a:pPr>
            <a:r>
              <a:rPr lang="sv-SE" dirty="0"/>
              <a:t>En vidareutveckling av de två tidigare stora SHIP-studierna Koch 2009 och Gläser 2010 bestående av 616 individer och är således något mindre än Gläser 2010. I denna studie är rökare exkluderade. </a:t>
            </a:r>
          </a:p>
          <a:p>
            <a:pPr marL="0" indent="0">
              <a:buNone/>
            </a:pPr>
            <a:r>
              <a:rPr lang="sv-SE" dirty="0"/>
              <a:t> </a:t>
            </a:r>
          </a:p>
          <a:p>
            <a:r>
              <a:rPr lang="sv-SE" dirty="0" err="1"/>
              <a:t>Sun</a:t>
            </a:r>
            <a:r>
              <a:rPr lang="sv-SE" dirty="0"/>
              <a:t> 2002</a:t>
            </a:r>
          </a:p>
          <a:p>
            <a:pPr marL="0" indent="0">
              <a:buNone/>
            </a:pPr>
            <a:r>
              <a:rPr lang="sv-SE" dirty="0"/>
              <a:t>Ett ofta citerat normalmaterial, bl.a. i läroböcker om </a:t>
            </a:r>
            <a:r>
              <a:rPr lang="sv-SE" dirty="0" err="1"/>
              <a:t>ergospirometri</a:t>
            </a:r>
            <a:r>
              <a:rPr lang="sv-SE" dirty="0"/>
              <a:t> som </a:t>
            </a:r>
            <a:r>
              <a:rPr lang="sv-SE" dirty="0" err="1"/>
              <a:t>Wasserman’s</a:t>
            </a:r>
            <a:r>
              <a:rPr lang="sv-SE" dirty="0"/>
              <a:t> ”</a:t>
            </a:r>
            <a:r>
              <a:rPr lang="sv-SE" dirty="0" err="1"/>
              <a:t>Exercise</a:t>
            </a:r>
            <a:r>
              <a:rPr lang="sv-SE" dirty="0"/>
              <a:t> </a:t>
            </a:r>
            <a:r>
              <a:rPr lang="sv-SE" dirty="0" err="1"/>
              <a:t>Testing</a:t>
            </a:r>
            <a:r>
              <a:rPr lang="sv-SE" dirty="0"/>
              <a:t> and Interpretation”. Materialet består av 474 individer 17-78 år (35% kvinnor) varav 9% var över 60 år. I studien ingår också ett knappt 100-tal män som varit asbestexponerade men friskförklarats. Individerna testade både på ergometercykel och gångmatta.</a:t>
            </a:r>
          </a:p>
        </p:txBody>
      </p:sp>
    </p:spTree>
    <p:extLst>
      <p:ext uri="{BB962C8B-B14F-4D97-AF65-F5344CB8AC3E}">
        <p14:creationId xmlns:p14="http://schemas.microsoft.com/office/powerpoint/2010/main" val="276049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A084256-905E-4CA1-8189-03F3CCA38A6C}"/>
              </a:ext>
            </a:extLst>
          </p:cNvPr>
          <p:cNvSpPr>
            <a:spLocks noGrp="1"/>
          </p:cNvSpPr>
          <p:nvPr>
            <p:ph idx="1"/>
          </p:nvPr>
        </p:nvSpPr>
        <p:spPr>
          <a:xfrm>
            <a:off x="838200" y="1203158"/>
            <a:ext cx="10515600" cy="4973805"/>
          </a:xfrm>
        </p:spPr>
        <p:txBody>
          <a:bodyPr>
            <a:normAutofit/>
          </a:bodyPr>
          <a:lstStyle/>
          <a:p>
            <a:r>
              <a:rPr lang="sv-SE" sz="2200" dirty="0"/>
              <a:t>Arbetsgruppen identifierade 121 undersökningar av lika många individer utförda på fyra olika </a:t>
            </a:r>
            <a:r>
              <a:rPr lang="sv-SE" sz="2200" dirty="0" err="1"/>
              <a:t>Klin-Fys-lab</a:t>
            </a:r>
            <a:r>
              <a:rPr lang="sv-SE" sz="2200" dirty="0"/>
              <a:t> i Sverige (Umeå, Linköping, Lund och Göteborg), varav slutligen 59 undersökningar bedömdes vara tillförlitliga och gjorda på friska individer ≥25 år. </a:t>
            </a:r>
          </a:p>
          <a:p>
            <a:r>
              <a:rPr lang="sv-SE" sz="2200" dirty="0"/>
              <a:t>Man analyserade V’E/V’CO</a:t>
            </a:r>
            <a:r>
              <a:rPr lang="sv-SE" sz="2200" baseline="-25000" dirty="0"/>
              <a:t>2</a:t>
            </a:r>
            <a:r>
              <a:rPr lang="sv-SE" sz="2200" dirty="0"/>
              <a:t>-slope enligt vedertagen metod fram till respiratorisk kompensationspunkt (RCP) och jämförde resultaten med ovannämnda referensmaterial, företrädesvis genom s.k. Bland-Altman </a:t>
            </a:r>
            <a:r>
              <a:rPr lang="sv-SE" sz="2200" dirty="0" err="1"/>
              <a:t>plot</a:t>
            </a:r>
            <a:r>
              <a:rPr lang="sv-SE" sz="2200" dirty="0"/>
              <a:t> där uppmätt värde presenterades mot predicerat värde.</a:t>
            </a:r>
          </a:p>
          <a:p>
            <a:endParaRPr lang="sv-SE" sz="2200" dirty="0"/>
          </a:p>
        </p:txBody>
      </p:sp>
    </p:spTree>
    <p:extLst>
      <p:ext uri="{BB962C8B-B14F-4D97-AF65-F5344CB8AC3E}">
        <p14:creationId xmlns:p14="http://schemas.microsoft.com/office/powerpoint/2010/main" val="293805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a:extLst>
              <a:ext uri="{FF2B5EF4-FFF2-40B4-BE49-F238E27FC236}">
                <a16:creationId xmlns:a16="http://schemas.microsoft.com/office/drawing/2014/main" id="{9BA68F17-B0A6-4611-9B2B-BE23EA672BF5}"/>
              </a:ext>
            </a:extLst>
          </p:cNvPr>
          <p:cNvSpPr txBox="1">
            <a:spLocks/>
          </p:cNvSpPr>
          <p:nvPr/>
        </p:nvSpPr>
        <p:spPr>
          <a:xfrm>
            <a:off x="561976" y="1308418"/>
            <a:ext cx="3867149" cy="4868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200" dirty="0"/>
              <a:t>Figur 1. Exempel på hur V’E/V’CO</a:t>
            </a:r>
            <a:r>
              <a:rPr lang="sv-SE" sz="2200" baseline="-25000" dirty="0"/>
              <a:t>2</a:t>
            </a:r>
            <a:r>
              <a:rPr lang="sv-SE" sz="2200" dirty="0"/>
              <a:t>-slopen under arbete mäts där värden efter RCP förkastas</a:t>
            </a:r>
          </a:p>
          <a:p>
            <a:pPr marL="0" indent="0">
              <a:buNone/>
            </a:pPr>
            <a:endParaRPr lang="sv-SE" sz="2200" dirty="0"/>
          </a:p>
        </p:txBody>
      </p:sp>
      <p:cxnSp>
        <p:nvCxnSpPr>
          <p:cNvPr id="6" name="Rak koppling 5">
            <a:extLst>
              <a:ext uri="{FF2B5EF4-FFF2-40B4-BE49-F238E27FC236}">
                <a16:creationId xmlns:a16="http://schemas.microsoft.com/office/drawing/2014/main" id="{D534DC71-4839-4387-8D14-AE7312F4558B}"/>
              </a:ext>
            </a:extLst>
          </p:cNvPr>
          <p:cNvCxnSpPr>
            <a:cxnSpLocks/>
          </p:cNvCxnSpPr>
          <p:nvPr/>
        </p:nvCxnSpPr>
        <p:spPr>
          <a:xfrm flipV="1">
            <a:off x="6562210" y="3575222"/>
            <a:ext cx="2886590" cy="1744682"/>
          </a:xfrm>
          <a:prstGeom prst="line">
            <a:avLst/>
          </a:prstGeom>
        </p:spPr>
        <p:style>
          <a:lnRef idx="3">
            <a:schemeClr val="dk1"/>
          </a:lnRef>
          <a:fillRef idx="0">
            <a:schemeClr val="dk1"/>
          </a:fillRef>
          <a:effectRef idx="2">
            <a:schemeClr val="dk1"/>
          </a:effectRef>
          <a:fontRef idx="minor">
            <a:schemeClr val="tx1"/>
          </a:fontRef>
        </p:style>
      </p:cxnSp>
      <p:pic>
        <p:nvPicPr>
          <p:cNvPr id="8" name="Platshållare för innehåll 7">
            <a:extLst>
              <a:ext uri="{FF2B5EF4-FFF2-40B4-BE49-F238E27FC236}">
                <a16:creationId xmlns:a16="http://schemas.microsoft.com/office/drawing/2014/main" id="{292872BF-FA40-4DC3-9448-EE9A443C30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8957" y="2106362"/>
            <a:ext cx="7743770" cy="4351338"/>
          </a:xfrm>
        </p:spPr>
      </p:pic>
    </p:spTree>
    <p:extLst>
      <p:ext uri="{BB962C8B-B14F-4D97-AF65-F5344CB8AC3E}">
        <p14:creationId xmlns:p14="http://schemas.microsoft.com/office/powerpoint/2010/main" val="88528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EDE78F0-DD2E-43B8-B551-54C01342DB22}"/>
              </a:ext>
            </a:extLst>
          </p:cNvPr>
          <p:cNvSpPr>
            <a:spLocks noGrp="1"/>
          </p:cNvSpPr>
          <p:nvPr>
            <p:ph idx="1"/>
          </p:nvPr>
        </p:nvSpPr>
        <p:spPr>
          <a:xfrm>
            <a:off x="561976" y="1308418"/>
            <a:ext cx="3867149" cy="4868545"/>
          </a:xfrm>
        </p:spPr>
        <p:txBody>
          <a:bodyPr>
            <a:normAutofit/>
          </a:bodyPr>
          <a:lstStyle/>
          <a:p>
            <a:pPr marL="0" indent="0">
              <a:buNone/>
            </a:pPr>
            <a:r>
              <a:rPr lang="sv-SE" sz="2200" dirty="0"/>
              <a:t>Figur 2. Antalet analyserade individer i valideringskohorten i respektive åldersdekad</a:t>
            </a:r>
          </a:p>
          <a:p>
            <a:endParaRPr lang="sv-SE" sz="2200" dirty="0"/>
          </a:p>
          <a:p>
            <a:pPr marL="0" indent="0">
              <a:buNone/>
            </a:pPr>
            <a:r>
              <a:rPr lang="sv-SE" sz="2200" dirty="0"/>
              <a:t>I den studerade populationen fanns en klar slagsida åt yngre individer där en majoritet av individerna var yngre än 25 år och således egentligen hamnade under två av referensmaterialens nedre åldersgräns (Gläser 2010 </a:t>
            </a:r>
            <a:r>
              <a:rPr lang="sv-SE" sz="2200" dirty="0" err="1"/>
              <a:t>resp</a:t>
            </a:r>
            <a:r>
              <a:rPr lang="sv-SE" sz="2200" dirty="0"/>
              <a:t> 2013).</a:t>
            </a:r>
            <a:br>
              <a:rPr lang="sv-SE" sz="2200" dirty="0"/>
            </a:br>
            <a:endParaRPr lang="sv-SE" sz="2200" dirty="0"/>
          </a:p>
          <a:p>
            <a:pPr marL="0" indent="0">
              <a:buNone/>
            </a:pPr>
            <a:endParaRPr lang="sv-SE" sz="2200" dirty="0"/>
          </a:p>
        </p:txBody>
      </p:sp>
      <p:pic>
        <p:nvPicPr>
          <p:cNvPr id="4" name="Picture 10">
            <a:extLst>
              <a:ext uri="{FF2B5EF4-FFF2-40B4-BE49-F238E27FC236}">
                <a16:creationId xmlns:a16="http://schemas.microsoft.com/office/drawing/2014/main" id="{D23B996B-E5F6-4504-9EF8-081AC92CA14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58665" y="1308418"/>
            <a:ext cx="7547610" cy="4868545"/>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213924941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1482</Words>
  <Application>Microsoft Office PowerPoint</Application>
  <PresentationFormat>Bredbild</PresentationFormat>
  <Paragraphs>66</Paragraphs>
  <Slides>25</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25</vt:i4>
      </vt:variant>
    </vt:vector>
  </HeadingPairs>
  <TitlesOfParts>
    <vt:vector size="30" baseType="lpstr">
      <vt:lpstr>Arial</vt:lpstr>
      <vt:lpstr>Calibri</vt:lpstr>
      <vt:lpstr>Calibri Light</vt:lpstr>
      <vt:lpstr>Times New Roman</vt:lpstr>
      <vt:lpstr>Office-tema</vt:lpstr>
      <vt:lpstr>Rekommendation avseende referensmaterial för V’E/V’CO2-slope</vt:lpstr>
      <vt:lpstr>Bakgrund</vt:lpstr>
      <vt:lpstr>PowerPoint-presentation</vt:lpstr>
      <vt:lpstr>Arbetsgruppen</vt:lpstr>
      <vt:lpstr>Metod</vt:lpstr>
      <vt:lpstr>PowerPoint-presentation</vt:lpstr>
      <vt:lpstr>PowerPoint-presentation</vt:lpstr>
      <vt:lpstr>PowerPoint-presentation</vt:lpstr>
      <vt:lpstr>PowerPoint-presentation</vt:lpstr>
      <vt:lpstr>Resultat</vt:lpstr>
      <vt:lpstr>PowerPoint-presentation</vt:lpstr>
      <vt:lpstr>PowerPoint-presentation</vt:lpstr>
      <vt:lpstr>PowerPoint-presentation</vt:lpstr>
      <vt:lpstr>PowerPoint-presentation</vt:lpstr>
      <vt:lpstr>PowerPoint-presentation</vt:lpstr>
      <vt:lpstr>PowerPoint-presentation</vt:lpstr>
      <vt:lpstr>Konklusioner</vt:lpstr>
      <vt:lpstr>Rekommendation</vt:lpstr>
      <vt:lpstr>Diskussion</vt:lpstr>
      <vt:lpstr>Referenser</vt:lpstr>
      <vt:lpstr>Appendix</vt:lpstr>
      <vt:lpstr>Bilaga 1.  Sun 2002</vt:lpstr>
      <vt:lpstr>    Bilaga 2.  Gläser 2010  Studiepopulation (table 1)  Referensekvationer för normalvärden (table 2)  …samt LLN resp ULN 5/10 resp 90/95 percentiler (table 7)    </vt:lpstr>
      <vt:lpstr>PowerPoint-presentation</vt:lpstr>
      <vt:lpstr>Bilaga 3.  Gläser 2013  Studiepopulation och Referenspopulation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Henrik Mosén</dc:creator>
  <cp:lastModifiedBy>Per Nivedahl</cp:lastModifiedBy>
  <cp:revision>19</cp:revision>
  <dcterms:created xsi:type="dcterms:W3CDTF">2019-06-13T18:41:32Z</dcterms:created>
  <dcterms:modified xsi:type="dcterms:W3CDTF">2019-06-26T15:09:31Z</dcterms:modified>
</cp:coreProperties>
</file>